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14.xml" ContentType="application/vnd.openxmlformats-officedocument.presentationml.tags+xml"/>
  <Override PartName="/ppt/tags/tag12.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13.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44"/>
  </p:notesMasterIdLst>
  <p:handoutMasterIdLst>
    <p:handoutMasterId r:id="rId45"/>
  </p:handoutMasterIdLst>
  <p:sldIdLst>
    <p:sldId id="278" r:id="rId2"/>
    <p:sldId id="355" r:id="rId3"/>
    <p:sldId id="368" r:id="rId4"/>
    <p:sldId id="354" r:id="rId5"/>
    <p:sldId id="389" r:id="rId6"/>
    <p:sldId id="372" r:id="rId7"/>
    <p:sldId id="454" r:id="rId8"/>
    <p:sldId id="395" r:id="rId9"/>
    <p:sldId id="356" r:id="rId10"/>
    <p:sldId id="384" r:id="rId11"/>
    <p:sldId id="357" r:id="rId12"/>
    <p:sldId id="373" r:id="rId13"/>
    <p:sldId id="374" r:id="rId14"/>
    <p:sldId id="376" r:id="rId15"/>
    <p:sldId id="386" r:id="rId16"/>
    <p:sldId id="379" r:id="rId17"/>
    <p:sldId id="380" r:id="rId18"/>
    <p:sldId id="391" r:id="rId19"/>
    <p:sldId id="392" r:id="rId20"/>
    <p:sldId id="358" r:id="rId21"/>
    <p:sldId id="363" r:id="rId22"/>
    <p:sldId id="455" r:id="rId23"/>
    <p:sldId id="434" r:id="rId24"/>
    <p:sldId id="441" r:id="rId25"/>
    <p:sldId id="443" r:id="rId26"/>
    <p:sldId id="442" r:id="rId27"/>
    <p:sldId id="456" r:id="rId28"/>
    <p:sldId id="425" r:id="rId29"/>
    <p:sldId id="448" r:id="rId30"/>
    <p:sldId id="459" r:id="rId31"/>
    <p:sldId id="460" r:id="rId32"/>
    <p:sldId id="461" r:id="rId33"/>
    <p:sldId id="462" r:id="rId34"/>
    <p:sldId id="463" r:id="rId35"/>
    <p:sldId id="464" r:id="rId36"/>
    <p:sldId id="465" r:id="rId37"/>
    <p:sldId id="466" r:id="rId38"/>
    <p:sldId id="467" r:id="rId39"/>
    <p:sldId id="452" r:id="rId40"/>
    <p:sldId id="453" r:id="rId41"/>
    <p:sldId id="449" r:id="rId42"/>
    <p:sldId id="458" r:id="rId43"/>
  </p:sldIdLst>
  <p:sldSz cx="9144000" cy="5143500" type="screen16x9"/>
  <p:notesSz cx="6735763" cy="9866313"/>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00FF"/>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833" autoAdjust="0"/>
    <p:restoredTop sz="98789" autoAdjust="0"/>
  </p:normalViewPr>
  <p:slideViewPr>
    <p:cSldViewPr snapToGrid="0" snapToObjects="1">
      <p:cViewPr varScale="1">
        <p:scale>
          <a:sx n="93" d="100"/>
          <a:sy n="93" d="100"/>
        </p:scale>
        <p:origin x="-834" y="-96"/>
      </p:cViewPr>
      <p:guideLst>
        <p:guide orient="horz" pos="449"/>
        <p:guide orient="horz" pos="3239"/>
        <p:guide pos="293"/>
        <p:guide pos="5566"/>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15373" y="0"/>
            <a:ext cx="2918831" cy="493316"/>
          </a:xfrm>
          <a:prstGeom prst="rect">
            <a:avLst/>
          </a:prstGeom>
        </p:spPr>
        <p:txBody>
          <a:bodyPr vert="horz" lIns="91440" tIns="45720" rIns="91440" bIns="45720" rtlCol="0"/>
          <a:lstStyle>
            <a:lvl1pPr algn="r">
              <a:defRPr sz="1200"/>
            </a:lvl1pPr>
          </a:lstStyle>
          <a:p>
            <a:fld id="{9192726F-C3A5-5746-9B8E-01F21ED07BFB}" type="datetimeFigureOut">
              <a:rPr kumimoji="1" lang="zh-CN" altLang="en-US" smtClean="0"/>
              <a:pPr/>
              <a:t>2016/10/21</a:t>
            </a:fld>
            <a:endParaRPr kumimoji="1" lang="zh-CN" altLang="en-US"/>
          </a:p>
        </p:txBody>
      </p:sp>
      <p:sp>
        <p:nvSpPr>
          <p:cNvPr id="4" name="页脚占位符 3"/>
          <p:cNvSpPr>
            <a:spLocks noGrp="1"/>
          </p:cNvSpPr>
          <p:nvPr>
            <p:ph type="ftr" sz="quarter" idx="2"/>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15373" y="9371285"/>
            <a:ext cx="2918831" cy="493316"/>
          </a:xfrm>
          <a:prstGeom prst="rect">
            <a:avLst/>
          </a:prstGeom>
        </p:spPr>
        <p:txBody>
          <a:bodyPr vert="horz" lIns="91440" tIns="45720" rIns="91440" bIns="45720" rtlCol="0" anchor="b"/>
          <a:lstStyle>
            <a:lvl1pPr algn="r">
              <a:defRPr sz="1200"/>
            </a:lvl1pPr>
          </a:lstStyle>
          <a:p>
            <a:fld id="{1EE35784-E793-D44C-B9DB-6D789BAF1C46}" type="slidenum">
              <a:rPr kumimoji="1" lang="zh-CN" altLang="en-US" smtClean="0"/>
              <a:pPr/>
              <a:t>‹#›</a:t>
            </a:fld>
            <a:endParaRPr kumimoji="1" lang="zh-CN" altLang="en-US"/>
          </a:p>
        </p:txBody>
      </p:sp>
    </p:spTree>
    <p:extLst>
      <p:ext uri="{BB962C8B-B14F-4D97-AF65-F5344CB8AC3E}">
        <p14:creationId xmlns:p14="http://schemas.microsoft.com/office/powerpoint/2010/main" xmlns="" val="474740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C54B0D72-4DED-4423-91A5-725829B0844A}" type="datetimeFigureOut">
              <a:rPr lang="zh-CN" altLang="en-US" smtClean="0"/>
              <a:pPr/>
              <a:t>2016/10/21</a:t>
            </a:fld>
            <a:endParaRPr lang="zh-CN" altLang="en-US"/>
          </a:p>
        </p:txBody>
      </p:sp>
      <p:sp>
        <p:nvSpPr>
          <p:cNvPr id="4" name="幻灯片图像占位符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100" y="4686300"/>
            <a:ext cx="5389563" cy="44402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22C3380C-815B-42E9-ACAB-C1CA883D34B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6693872" y="4767263"/>
            <a:ext cx="2133600" cy="274637"/>
          </a:xfrm>
        </p:spPr>
        <p:txBody>
          <a:bodyPr/>
          <a:lstStyle>
            <a:lvl1pPr>
              <a:defRPr sz="900" b="1">
                <a:latin typeface="微软雅黑" pitchFamily="34" charset="-122"/>
                <a:ea typeface="微软雅黑" pitchFamily="34" charset="-122"/>
              </a:defRPr>
            </a:lvl1pPr>
          </a:lstStyle>
          <a:p>
            <a:fld id="{E766A9D1-7D0A-4EE9-93EB-473C99B47461}" type="slidenum">
              <a:rPr lang="zh-CN" altLang="en-US" smtClean="0"/>
              <a:pPr/>
              <a:t>‹#›</a:t>
            </a:fld>
            <a:endParaRPr lang="zh-CN" altLang="en-US"/>
          </a:p>
        </p:txBody>
      </p:sp>
      <p:cxnSp>
        <p:nvCxnSpPr>
          <p:cNvPr id="8" name="直接连接符 7"/>
          <p:cNvCxnSpPr/>
          <p:nvPr userDrawn="1"/>
        </p:nvCxnSpPr>
        <p:spPr>
          <a:xfrm>
            <a:off x="465138" y="642452"/>
            <a:ext cx="867886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457200" y="196783"/>
            <a:ext cx="8229600" cy="415193"/>
          </a:xfrm>
          <a:prstGeom prst="rect">
            <a:avLst/>
          </a:prstGeom>
        </p:spPr>
        <p:txBody>
          <a:bodyPr anchor="ctr"/>
          <a:lstStyle>
            <a:lvl1pPr>
              <a:defRPr sz="2000">
                <a:solidFill>
                  <a:schemeClr val="tx1">
                    <a:lumMod val="85000"/>
                    <a:lumOff val="15000"/>
                  </a:schemeClr>
                </a:solidFill>
                <a:latin typeface="微软雅黑"/>
                <a:ea typeface="微软雅黑"/>
                <a:cs typeface="微软雅黑"/>
              </a:defRPr>
            </a:lvl1pPr>
          </a:lstStyle>
          <a:p>
            <a:r>
              <a:rPr kumimoji="1" lang="zh-CN" altLang="en-US" dirty="0" smtClean="0"/>
              <a:t>单击此处编辑标题样式</a:t>
            </a:r>
            <a:endParaRPr kumimoji="1" lang="zh-CN" altLang="en-US" dirty="0"/>
          </a:p>
        </p:txBody>
      </p:sp>
      <p:sp>
        <p:nvSpPr>
          <p:cNvPr id="4" name="文本占位符 3"/>
          <p:cNvSpPr>
            <a:spLocks noGrp="1"/>
          </p:cNvSpPr>
          <p:nvPr>
            <p:ph type="body" sz="quarter" idx="10" hasCustomPrompt="1"/>
          </p:nvPr>
        </p:nvSpPr>
        <p:spPr>
          <a:xfrm>
            <a:off x="450850" y="870289"/>
            <a:ext cx="8235950" cy="3724334"/>
          </a:xfrm>
          <a:prstGeom prst="rect">
            <a:avLst/>
          </a:prstGeom>
        </p:spPr>
        <p:txBody>
          <a:bodyPr vert="horz"/>
          <a:lstStyle>
            <a:lvl1pPr>
              <a:lnSpc>
                <a:spcPct val="120000"/>
              </a:lnSpc>
              <a:defRPr sz="1400">
                <a:solidFill>
                  <a:schemeClr val="tx1">
                    <a:lumMod val="85000"/>
                    <a:lumOff val="15000"/>
                  </a:schemeClr>
                </a:solidFill>
                <a:latin typeface="微软雅黑"/>
                <a:ea typeface="微软雅黑"/>
                <a:cs typeface="微软雅黑"/>
              </a:defRPr>
            </a:lvl1pPr>
            <a:lvl2pPr>
              <a:lnSpc>
                <a:spcPct val="120000"/>
              </a:lnSpc>
              <a:defRPr sz="1400">
                <a:solidFill>
                  <a:schemeClr val="tx1">
                    <a:lumMod val="85000"/>
                    <a:lumOff val="15000"/>
                  </a:schemeClr>
                </a:solidFill>
                <a:latin typeface="微软雅黑"/>
                <a:ea typeface="微软雅黑"/>
                <a:cs typeface="微软雅黑"/>
              </a:defRPr>
            </a:lvl2pPr>
            <a:lvl3pPr>
              <a:lnSpc>
                <a:spcPct val="120000"/>
              </a:lnSpc>
              <a:defRPr sz="1400">
                <a:solidFill>
                  <a:schemeClr val="tx1">
                    <a:lumMod val="85000"/>
                    <a:lumOff val="15000"/>
                  </a:schemeClr>
                </a:solidFill>
                <a:latin typeface="微软雅黑"/>
                <a:ea typeface="微软雅黑"/>
                <a:cs typeface="微软雅黑"/>
              </a:defRPr>
            </a:lvl3pPr>
            <a:lvl4pPr>
              <a:lnSpc>
                <a:spcPct val="120000"/>
              </a:lnSpc>
              <a:defRPr sz="1400">
                <a:solidFill>
                  <a:schemeClr val="tx1">
                    <a:lumMod val="85000"/>
                    <a:lumOff val="15000"/>
                  </a:schemeClr>
                </a:solidFill>
                <a:latin typeface="微软雅黑"/>
                <a:ea typeface="微软雅黑"/>
                <a:cs typeface="微软雅黑"/>
              </a:defRPr>
            </a:lvl4pPr>
            <a:lvl5pPr>
              <a:lnSpc>
                <a:spcPct val="120000"/>
              </a:lnSpc>
              <a:defRPr sz="1400">
                <a:solidFill>
                  <a:schemeClr val="tx1">
                    <a:lumMod val="85000"/>
                    <a:lumOff val="15000"/>
                  </a:schemeClr>
                </a:solidFill>
                <a:latin typeface="微软雅黑"/>
                <a:ea typeface="微软雅黑"/>
                <a:cs typeface="微软雅黑"/>
              </a:defRPr>
            </a:lvl5pPr>
          </a:lstStyle>
          <a:p>
            <a:pPr lvl="0"/>
            <a:r>
              <a:rPr kumimoji="1" lang="zh-CN" altLang="en-US" dirty="0" smtClean="0"/>
              <a:t>单击此处编辑文本样式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Tree>
    <p:extLst>
      <p:ext uri="{BB962C8B-B14F-4D97-AF65-F5344CB8AC3E}">
        <p14:creationId xmlns:p14="http://schemas.microsoft.com/office/powerpoint/2010/main" xmlns="" val="27633395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73C89E-2ACA-4EBE-901A-DEBDD431211B}" type="datetimeFigureOut">
              <a:rPr lang="zh-CN" altLang="en-US" smtClean="0"/>
              <a:pPr/>
              <a:t>2016/10/21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766A9D1-7D0A-4EE9-93EB-473C99B47461}"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873C89E-2ACA-4EBE-901A-DEBDD431211B}" type="datetimeFigureOut">
              <a:rPr lang="zh-CN" altLang="en-US" smtClean="0"/>
              <a:pPr/>
              <a:t>2016/10/21</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E766A9D1-7D0A-4EE9-93EB-473C99B4746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image" Target="../media/image2.pn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jpe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jpeg"/><Relationship Id="rId10" Type="http://schemas.openxmlformats.org/officeDocument/2006/relationships/image" Target="../media/image9.png"/><Relationship Id="rId19"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image" Target="../media/image31.jpeg"/><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44.png"/><Relationship Id="rId10" Type="http://schemas.openxmlformats.org/officeDocument/2006/relationships/image" Target="../media/image39.jpeg"/><Relationship Id="rId19" Type="http://schemas.openxmlformats.org/officeDocument/2006/relationships/image" Target="../media/image48.png"/><Relationship Id="rId4" Type="http://schemas.openxmlformats.org/officeDocument/2006/relationships/image" Target="../media/image33.emf"/><Relationship Id="rId9" Type="http://schemas.openxmlformats.org/officeDocument/2006/relationships/image" Target="../media/image38.png"/><Relationship Id="rId1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4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4294967295"/>
          </p:nvPr>
        </p:nvSpPr>
        <p:spPr>
          <a:xfrm>
            <a:off x="475413" y="1756882"/>
            <a:ext cx="8319270" cy="1613042"/>
          </a:xfrm>
        </p:spPr>
        <p:txBody>
          <a:bodyPr vert="horz" lIns="91440" tIns="45720" rIns="91440" bIns="45720" rtlCol="0" anchor="ctr">
            <a:noAutofit/>
          </a:bodyPr>
          <a:lstStyle/>
          <a:p>
            <a:pPr marL="400050" indent="-400050">
              <a:lnSpc>
                <a:spcPct val="150000"/>
              </a:lnSpc>
              <a:spcBef>
                <a:spcPts val="2400"/>
              </a:spcBef>
              <a:defRPr/>
            </a:pPr>
            <a:r>
              <a:rPr lang="zh-CN" altLang="en-US" sz="4000" b="1" dirty="0" smtClean="0">
                <a:latin typeface="微软雅黑" pitchFamily="34" charset="-122"/>
                <a:ea typeface="微软雅黑" pitchFamily="34" charset="-122"/>
              </a:rPr>
              <a:t>智慧社区分析与国内外</a:t>
            </a:r>
            <a:r>
              <a:rPr lang="en-US" altLang="zh-CN" sz="4000" b="1" dirty="0" smtClean="0">
                <a:latin typeface="微软雅黑" pitchFamily="34" charset="-122"/>
                <a:ea typeface="微软雅黑" pitchFamily="34" charset="-122"/>
              </a:rPr>
              <a:t/>
            </a:r>
            <a:br>
              <a:rPr lang="en-US" altLang="zh-CN" sz="4000" b="1" dirty="0" smtClean="0">
                <a:latin typeface="微软雅黑" pitchFamily="34" charset="-122"/>
                <a:ea typeface="微软雅黑" pitchFamily="34" charset="-122"/>
              </a:rPr>
            </a:br>
            <a:r>
              <a:rPr lang="zh-CN" altLang="en-US" sz="4000" b="1" dirty="0" smtClean="0">
                <a:latin typeface="微软雅黑" pitchFamily="34" charset="-122"/>
                <a:ea typeface="微软雅黑" pitchFamily="34" charset="-122"/>
              </a:rPr>
              <a:t>运营案例</a:t>
            </a:r>
            <a:r>
              <a:rPr lang="zh-CN" altLang="en-US" sz="4000" b="1" dirty="0" smtClean="0">
                <a:latin typeface="微软雅黑" pitchFamily="34" charset="-122"/>
                <a:ea typeface="微软雅黑" pitchFamily="34" charset="-122"/>
              </a:rPr>
              <a:t>分享</a:t>
            </a:r>
            <a:r>
              <a:rPr lang="en-US" altLang="zh-CN" sz="2400" b="1" dirty="0" smtClean="0">
                <a:latin typeface="微软雅黑" pitchFamily="34" charset="-122"/>
                <a:ea typeface="微软雅黑" pitchFamily="34" charset="-122"/>
              </a:rPr>
              <a:t/>
            </a:r>
            <a:br>
              <a:rPr lang="en-US" altLang="zh-CN" sz="2400" b="1" dirty="0" smtClean="0">
                <a:latin typeface="微软雅黑" pitchFamily="34" charset="-122"/>
                <a:ea typeface="微软雅黑" pitchFamily="34" charset="-122"/>
              </a:rPr>
            </a:br>
            <a:r>
              <a:rPr lang="en-US" altLang="zh-CN" sz="2400" b="1" dirty="0" smtClean="0">
                <a:latin typeface="微软雅黑" pitchFamily="34" charset="-122"/>
                <a:ea typeface="微软雅黑" pitchFamily="34" charset="-122"/>
              </a:rPr>
              <a:t/>
            </a:r>
            <a:br>
              <a:rPr lang="en-US" altLang="zh-CN" sz="2400" b="1" dirty="0" smtClean="0">
                <a:latin typeface="微软雅黑" pitchFamily="34" charset="-122"/>
                <a:ea typeface="微软雅黑" pitchFamily="34" charset="-122"/>
              </a:rPr>
            </a:br>
            <a:r>
              <a:rPr lang="en-US" altLang="zh-CN" sz="2400" b="1" dirty="0" smtClean="0">
                <a:latin typeface="微软雅黑" pitchFamily="34" charset="-122"/>
                <a:ea typeface="微软雅黑" pitchFamily="34" charset="-122"/>
              </a:rPr>
              <a:t>2016</a:t>
            </a:r>
            <a:r>
              <a:rPr lang="zh-CN" altLang="en-US" sz="2400" b="1" dirty="0" smtClean="0">
                <a:latin typeface="微软雅黑" pitchFamily="34" charset="-122"/>
                <a:ea typeface="微软雅黑" pitchFamily="34" charset="-122"/>
              </a:rPr>
              <a:t>年</a:t>
            </a:r>
            <a:r>
              <a:rPr lang="en-US" altLang="zh-CN" sz="2400" b="1" dirty="0" smtClean="0">
                <a:latin typeface="微软雅黑" pitchFamily="34" charset="-122"/>
                <a:ea typeface="微软雅黑" pitchFamily="34" charset="-122"/>
              </a:rPr>
              <a:t>9</a:t>
            </a:r>
            <a:r>
              <a:rPr lang="zh-CN" altLang="en-US" sz="2400" b="1" dirty="0" smtClean="0">
                <a:latin typeface="微软雅黑" pitchFamily="34" charset="-122"/>
                <a:ea typeface="微软雅黑" pitchFamily="34" charset="-122"/>
              </a:rPr>
              <a:t>月</a:t>
            </a:r>
            <a:endParaRPr lang="zh-CN" altLang="en-US" sz="2400" b="1" dirty="0">
              <a:latin typeface="微软雅黑" pitchFamily="34" charset="-122"/>
              <a:ea typeface="微软雅黑" pitchFamily="34" charset="-122"/>
            </a:endParaRPr>
          </a:p>
        </p:txBody>
      </p:sp>
      <p:sp>
        <p:nvSpPr>
          <p:cNvPr id="4" name="标题 2"/>
          <p:cNvSpPr txBox="1">
            <a:spLocks/>
          </p:cNvSpPr>
          <p:nvPr/>
        </p:nvSpPr>
        <p:spPr>
          <a:xfrm>
            <a:off x="1537022" y="3189515"/>
            <a:ext cx="7202166" cy="790678"/>
          </a:xfrm>
          <a:prstGeom prst="rect">
            <a:avLst/>
          </a:prstGeom>
        </p:spPr>
        <p:txBody>
          <a:bodyPr anchor="ctr">
            <a:noAutofit/>
          </a:bodyPr>
          <a:lstStyle/>
          <a:p>
            <a:pPr marL="0" marR="0" lvl="0" indent="0" algn="r" defTabSz="457200" rtl="0" eaLnBrk="1" fontAlgn="auto" latinLnBrk="0" hangingPunct="1">
              <a:lnSpc>
                <a:spcPct val="100000"/>
              </a:lnSpc>
              <a:spcBef>
                <a:spcPct val="0"/>
              </a:spcBef>
              <a:spcAft>
                <a:spcPts val="0"/>
              </a:spcAft>
              <a:buClrTx/>
              <a:buSzTx/>
              <a:buFontTx/>
              <a:buNone/>
              <a:tabLst/>
              <a:defRPr/>
            </a:pPr>
            <a:r>
              <a:rPr lang="zh-CN" altLang="en-US" sz="2800" b="1" dirty="0" smtClean="0">
                <a:solidFill>
                  <a:schemeClr val="bg1"/>
                </a:solidFill>
                <a:latin typeface="微软雅黑"/>
                <a:ea typeface="微软雅黑"/>
                <a:cs typeface="微软雅黑"/>
              </a:rPr>
              <a:t>产品运营中心</a:t>
            </a:r>
            <a:r>
              <a:rPr lang="en-US" altLang="zh-CN" sz="2800" b="1" dirty="0" smtClean="0">
                <a:solidFill>
                  <a:schemeClr val="bg1"/>
                </a:solidFill>
                <a:latin typeface="微软雅黑"/>
                <a:ea typeface="微软雅黑"/>
                <a:cs typeface="微软雅黑"/>
              </a:rPr>
              <a:t>_</a:t>
            </a:r>
            <a:r>
              <a:rPr lang="zh-CN" altLang="en-US" sz="2800" b="1" dirty="0" smtClean="0">
                <a:solidFill>
                  <a:schemeClr val="bg1"/>
                </a:solidFill>
                <a:latin typeface="微软雅黑"/>
                <a:ea typeface="微软雅黑"/>
                <a:cs typeface="微软雅黑"/>
              </a:rPr>
              <a:t>用户研究</a:t>
            </a:r>
            <a:endParaRPr kumimoji="0" lang="zh-CN" altLang="en-US" sz="2800" b="1" i="0" u="none" strike="noStrike" kern="1200" cap="none" spc="0" normalizeH="0" baseline="0" noProof="0" dirty="0">
              <a:ln>
                <a:noFill/>
              </a:ln>
              <a:solidFill>
                <a:schemeClr val="bg1"/>
              </a:solidFill>
              <a:effectLst/>
              <a:uLnTx/>
              <a:uFillTx/>
              <a:latin typeface="微软雅黑"/>
              <a:ea typeface="微软雅黑"/>
              <a:cs typeface="微软雅黑"/>
            </a:endParaRPr>
          </a:p>
        </p:txBody>
      </p:sp>
    </p:spTree>
    <p:extLst>
      <p:ext uri="{BB962C8B-B14F-4D97-AF65-F5344CB8AC3E}">
        <p14:creationId xmlns:p14="http://schemas.microsoft.com/office/powerpoint/2010/main" xmlns="" val="39589016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Nd9GcQs71isDhDDfVgZY9ynzCgcLNqJtz6AnxWrxbCJWZq2jYGY-inFtQ"/>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a:xfrm>
            <a:off x="824892" y="1902481"/>
            <a:ext cx="1355938" cy="943144"/>
          </a:xfrm>
          <a:prstGeom prst="rect">
            <a:avLst/>
          </a:prstGeom>
          <a:noFill/>
        </p:spPr>
      </p:pic>
      <p:pic>
        <p:nvPicPr>
          <p:cNvPr id="5" name="Picture 7" descr="ANd9GcRHQp58l5SFC8zFGNsucD2985ZrYWWV6GW9UEoJngTs11wobAM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a:xfrm>
            <a:off x="4424339" y="1409385"/>
            <a:ext cx="1141435" cy="801783"/>
          </a:xfrm>
          <a:prstGeom prst="rect">
            <a:avLst/>
          </a:prstGeom>
          <a:noFill/>
        </p:spPr>
      </p:pic>
      <p:pic>
        <p:nvPicPr>
          <p:cNvPr id="6" name="Picture 4"/>
          <p:cNvPicPr>
            <a:picLocks noChangeAspect="1" noChangeArrowheads="1"/>
          </p:cNvPicPr>
          <p:nvPr/>
        </p:nvPicPr>
        <p:blipFill>
          <a:blip r:embed="rId4">
            <a:clrChange>
              <a:clrFrom>
                <a:srgbClr val="F1F8FE"/>
              </a:clrFrom>
              <a:clrTo>
                <a:srgbClr val="F1F8FE">
                  <a:alpha val="0"/>
                </a:srgbClr>
              </a:clrTo>
            </a:clrChange>
            <a:extLst>
              <a:ext uri="{28A0092B-C50C-407E-A947-70E740481C1C}">
                <a14:useLocalDpi xmlns="" xmlns:a14="http://schemas.microsoft.com/office/drawing/2010/main" val="0"/>
              </a:ext>
            </a:extLst>
          </a:blip>
          <a:srcRect/>
          <a:stretch>
            <a:fillRect/>
          </a:stretch>
        </p:blipFill>
        <p:spPr>
          <a:xfrm>
            <a:off x="3172743" y="2300840"/>
            <a:ext cx="2974057" cy="1953656"/>
          </a:xfrm>
          <a:prstGeom prst="rect">
            <a:avLst/>
          </a:prstGeom>
          <a:noFill/>
        </p:spPr>
      </p:pic>
      <p:sp>
        <p:nvSpPr>
          <p:cNvPr id="7" name="Rectangle 13"/>
          <p:cNvSpPr>
            <a:spLocks noChangeArrowheads="1"/>
          </p:cNvSpPr>
          <p:nvPr/>
        </p:nvSpPr>
        <p:spPr bwMode="auto">
          <a:xfrm>
            <a:off x="2242710" y="2001877"/>
            <a:ext cx="1033145" cy="307777"/>
          </a:xfrm>
          <a:prstGeom prst="rect">
            <a:avLst/>
          </a:prstGeom>
          <a:solidFill>
            <a:schemeClr val="tx2">
              <a:lumMod val="10000"/>
              <a:lumOff val="9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微软雅黑" pitchFamily="34" charset="-122"/>
                <a:ea typeface="微软雅黑" pitchFamily="34" charset="-122"/>
              </a:rPr>
              <a:t>煤气探测</a:t>
            </a:r>
          </a:p>
        </p:txBody>
      </p:sp>
      <p:sp>
        <p:nvSpPr>
          <p:cNvPr id="8" name="Rectangle 14"/>
          <p:cNvSpPr>
            <a:spLocks noChangeArrowheads="1"/>
          </p:cNvSpPr>
          <p:nvPr/>
        </p:nvSpPr>
        <p:spPr bwMode="auto">
          <a:xfrm>
            <a:off x="2242711" y="2353070"/>
            <a:ext cx="1033145" cy="307777"/>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微软雅黑" pitchFamily="34" charset="-122"/>
                <a:ea typeface="微软雅黑" pitchFamily="34" charset="-122"/>
              </a:rPr>
              <a:t>烟感、 探测</a:t>
            </a:r>
          </a:p>
        </p:txBody>
      </p:sp>
      <p:grpSp>
        <p:nvGrpSpPr>
          <p:cNvPr id="9" name="Group 8"/>
          <p:cNvGrpSpPr>
            <a:grpSpLocks noChangeAspect="1"/>
          </p:cNvGrpSpPr>
          <p:nvPr/>
        </p:nvGrpSpPr>
        <p:grpSpPr bwMode="auto">
          <a:xfrm>
            <a:off x="6756119" y="1759473"/>
            <a:ext cx="850953" cy="1136952"/>
            <a:chOff x="0" y="0"/>
            <a:chExt cx="1714512" cy="2786082"/>
          </a:xfrm>
        </p:grpSpPr>
        <p:pic>
          <p:nvPicPr>
            <p:cNvPr id="10" name="图片 2" descr="XT800+ 1.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0" y="0"/>
              <a:ext cx="1714512" cy="2786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8"/>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00039" y="500066"/>
              <a:ext cx="1200159" cy="2000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2" name="Picture 8" descr="ANd9GcR2lsk71tc2dcErqrb9rh47pDWHNUYNCy4HkLNQtG788GujW7FE"/>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a:xfrm>
            <a:off x="850785" y="3537534"/>
            <a:ext cx="1330044" cy="1001677"/>
          </a:xfrm>
          <a:prstGeom prst="rect">
            <a:avLst/>
          </a:prstGeom>
          <a:noFill/>
        </p:spPr>
      </p:pic>
      <p:pic>
        <p:nvPicPr>
          <p:cNvPr id="13" name="Picture 5" descr="ANd9GcS5d8nT0awC2nmQkPKzECqSnNSMgRL0Abs8IWz9fgSr3ton8bGz"/>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6452937" y="3717538"/>
            <a:ext cx="1141435" cy="801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矩形 23"/>
          <p:cNvSpPr>
            <a:spLocks noChangeArrowheads="1"/>
          </p:cNvSpPr>
          <p:nvPr/>
        </p:nvSpPr>
        <p:spPr bwMode="auto">
          <a:xfrm>
            <a:off x="479424" y="725488"/>
            <a:ext cx="8302625" cy="646331"/>
          </a:xfrm>
          <a:prstGeom prst="rect">
            <a:avLst/>
          </a:prstGeom>
        </p:spPr>
        <p:txBody>
          <a:bodyPr vert="horz"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77800" indent="-177800" eaLnBrk="1" fontAlgn="base" hangingPunct="1">
              <a:lnSpc>
                <a:spcPct val="150000"/>
              </a:lnSpc>
              <a:spcBef>
                <a:spcPct val="20000"/>
              </a:spcBef>
              <a:spcAft>
                <a:spcPct val="0"/>
              </a:spcAft>
              <a:buClr>
                <a:schemeClr val="tx1"/>
              </a:buClr>
              <a:buFont typeface="Arial"/>
              <a:buChar char="•"/>
              <a:defRPr/>
            </a:pP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将</a:t>
            </a: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家庭中各种智慧终端和设备互联，通过手机、</a:t>
            </a: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电脑等设备远程</a:t>
            </a: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控制，让用户享受全方位、立体化、高品质的数字家庭新生活。</a:t>
            </a:r>
          </a:p>
        </p:txBody>
      </p:sp>
      <p:sp>
        <p:nvSpPr>
          <p:cNvPr id="15" name="Rectangle 21"/>
          <p:cNvSpPr>
            <a:spLocks noChangeArrowheads="1"/>
          </p:cNvSpPr>
          <p:nvPr/>
        </p:nvSpPr>
        <p:spPr bwMode="auto">
          <a:xfrm>
            <a:off x="5691515" y="1408281"/>
            <a:ext cx="800219" cy="276999"/>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latin typeface="微软雅黑" pitchFamily="34" charset="-122"/>
                <a:ea typeface="微软雅黑" pitchFamily="34" charset="-122"/>
              </a:rPr>
              <a:t>电动窗帘</a:t>
            </a:r>
          </a:p>
        </p:txBody>
      </p:sp>
      <p:sp>
        <p:nvSpPr>
          <p:cNvPr id="16" name="Rectangle 22"/>
          <p:cNvSpPr>
            <a:spLocks noChangeArrowheads="1"/>
          </p:cNvSpPr>
          <p:nvPr/>
        </p:nvSpPr>
        <p:spPr bwMode="auto">
          <a:xfrm>
            <a:off x="5704215" y="1620876"/>
            <a:ext cx="806631" cy="276999"/>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latin typeface="微软雅黑" pitchFamily="34" charset="-122"/>
                <a:ea typeface="微软雅黑" pitchFamily="34" charset="-122"/>
              </a:rPr>
              <a:t>门       磁</a:t>
            </a:r>
          </a:p>
        </p:txBody>
      </p:sp>
      <p:sp>
        <p:nvSpPr>
          <p:cNvPr id="17" name="Rectangle 16"/>
          <p:cNvSpPr>
            <a:spLocks noChangeArrowheads="1"/>
          </p:cNvSpPr>
          <p:nvPr/>
        </p:nvSpPr>
        <p:spPr bwMode="auto">
          <a:xfrm>
            <a:off x="5704215" y="1870468"/>
            <a:ext cx="800219" cy="276999"/>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latin typeface="微软雅黑" pitchFamily="34" charset="-122"/>
                <a:ea typeface="微软雅黑" pitchFamily="34" charset="-122"/>
              </a:rPr>
              <a:t>报警电话</a:t>
            </a:r>
          </a:p>
        </p:txBody>
      </p:sp>
      <p:sp>
        <p:nvSpPr>
          <p:cNvPr id="18" name="Rectangle 18"/>
          <p:cNvSpPr>
            <a:spLocks noChangeArrowheads="1"/>
          </p:cNvSpPr>
          <p:nvPr/>
        </p:nvSpPr>
        <p:spPr bwMode="auto">
          <a:xfrm>
            <a:off x="2245096" y="3537535"/>
            <a:ext cx="831827" cy="307777"/>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微软雅黑" pitchFamily="34" charset="-122"/>
                <a:ea typeface="微软雅黑" pitchFamily="34" charset="-122"/>
              </a:rPr>
              <a:t>空       调</a:t>
            </a:r>
          </a:p>
        </p:txBody>
      </p:sp>
      <p:sp>
        <p:nvSpPr>
          <p:cNvPr id="19" name="Rectangle 19"/>
          <p:cNvSpPr>
            <a:spLocks noChangeArrowheads="1"/>
          </p:cNvSpPr>
          <p:nvPr/>
        </p:nvSpPr>
        <p:spPr bwMode="auto">
          <a:xfrm>
            <a:off x="2245096" y="3887625"/>
            <a:ext cx="831827" cy="307777"/>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微软雅黑" pitchFamily="34" charset="-122"/>
                <a:ea typeface="微软雅黑" pitchFamily="34" charset="-122"/>
              </a:rPr>
              <a:t>灯       光</a:t>
            </a:r>
          </a:p>
        </p:txBody>
      </p:sp>
      <p:sp>
        <p:nvSpPr>
          <p:cNvPr id="20" name="Rectangle 20"/>
          <p:cNvSpPr>
            <a:spLocks noChangeArrowheads="1"/>
          </p:cNvSpPr>
          <p:nvPr/>
        </p:nvSpPr>
        <p:spPr bwMode="auto">
          <a:xfrm>
            <a:off x="2245096" y="4238819"/>
            <a:ext cx="821614" cy="307777"/>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smtClean="0">
                <a:latin typeface="微软雅黑" pitchFamily="34" charset="-122"/>
                <a:ea typeface="微软雅黑" pitchFamily="34" charset="-122"/>
              </a:rPr>
              <a:t>背景音乐</a:t>
            </a:r>
            <a:endParaRPr lang="zh-CN" altLang="en-US" sz="1400" dirty="0">
              <a:latin typeface="微软雅黑" pitchFamily="34" charset="-122"/>
              <a:ea typeface="微软雅黑" pitchFamily="34" charset="-122"/>
            </a:endParaRPr>
          </a:p>
        </p:txBody>
      </p:sp>
      <p:sp>
        <p:nvSpPr>
          <p:cNvPr id="21" name="Rectangle 15"/>
          <p:cNvSpPr>
            <a:spLocks noChangeArrowheads="1"/>
          </p:cNvSpPr>
          <p:nvPr/>
        </p:nvSpPr>
        <p:spPr bwMode="auto">
          <a:xfrm>
            <a:off x="7618375" y="3767236"/>
            <a:ext cx="800219" cy="276999"/>
          </a:xfrm>
          <a:prstGeom prst="rect">
            <a:avLst/>
          </a:prstGeom>
          <a:solidFill>
            <a:schemeClr val="tx2">
              <a:lumMod val="10000"/>
              <a:lumOff val="90000"/>
            </a:schemeClr>
          </a:solid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latin typeface="微软雅黑" pitchFamily="34" charset="-122"/>
                <a:ea typeface="微软雅黑" pitchFamily="34" charset="-122"/>
              </a:rPr>
              <a:t>电热水器</a:t>
            </a:r>
          </a:p>
        </p:txBody>
      </p:sp>
      <p:sp>
        <p:nvSpPr>
          <p:cNvPr id="22" name="圆角矩形 27"/>
          <p:cNvSpPr>
            <a:spLocks noChangeArrowheads="1"/>
          </p:cNvSpPr>
          <p:nvPr/>
        </p:nvSpPr>
        <p:spPr bwMode="auto">
          <a:xfrm>
            <a:off x="6679919" y="1382881"/>
            <a:ext cx="1131655" cy="298184"/>
          </a:xfrm>
          <a:prstGeom prst="roundRect">
            <a:avLst>
              <a:gd name="adj" fmla="val 16667"/>
            </a:avLst>
          </a:prstGeom>
          <a:noFill/>
          <a:ln w="12700">
            <a:noFill/>
            <a:round/>
            <a:headEnd/>
            <a:tailEnd/>
          </a:ln>
          <a:extLst>
            <a:ext uri="{909E8E84-426E-40DD-AFC4-6F175D3DCCD1}">
              <a14:hiddenFill xmlns="" xmlns:a14="http://schemas.microsoft.com/office/drawing/2010/main">
                <a:solidFill>
                  <a:srgbClr val="FFFFFF"/>
                </a:solidFill>
              </a14:hiddenFill>
            </a:ext>
          </a:extLst>
        </p:spPr>
        <p:txBody>
          <a:bodyPr lIns="91416" tIns="45709" rIns="91416" bIns="45709"/>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a:latin typeface="微软雅黑" pitchFamily="34" charset="-122"/>
                <a:ea typeface="微软雅黑" pitchFamily="34" charset="-122"/>
              </a:rPr>
              <a:t>手机钥匙</a:t>
            </a:r>
          </a:p>
        </p:txBody>
      </p:sp>
      <p:sp>
        <p:nvSpPr>
          <p:cNvPr id="24"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智慧家居应用展示</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469879" y="2533312"/>
            <a:ext cx="2246049" cy="1904368"/>
          </a:xfrm>
          <a:prstGeom prst="rect">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矩形 21"/>
          <p:cNvSpPr/>
          <p:nvPr/>
        </p:nvSpPr>
        <p:spPr>
          <a:xfrm>
            <a:off x="546490" y="1372202"/>
            <a:ext cx="2246049" cy="3098009"/>
          </a:xfrm>
          <a:prstGeom prst="rect">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二、智慧物业</a:t>
            </a:r>
          </a:p>
        </p:txBody>
      </p:sp>
      <p:sp>
        <p:nvSpPr>
          <p:cNvPr id="6" name="爆炸形 1 5"/>
          <p:cNvSpPr/>
          <p:nvPr/>
        </p:nvSpPr>
        <p:spPr>
          <a:xfrm>
            <a:off x="3544582" y="719196"/>
            <a:ext cx="2034283" cy="1366463"/>
          </a:xfrm>
          <a:prstGeom prst="irregularSeal1">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矩形 6"/>
          <p:cNvSpPr/>
          <p:nvPr/>
        </p:nvSpPr>
        <p:spPr>
          <a:xfrm>
            <a:off x="4017193" y="1212356"/>
            <a:ext cx="1047964"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600" b="1" dirty="0" smtClean="0">
                <a:solidFill>
                  <a:schemeClr val="tx1"/>
                </a:solidFill>
                <a:latin typeface="微软雅黑" pitchFamily="34" charset="-122"/>
                <a:ea typeface="微软雅黑" pitchFamily="34" charset="-122"/>
              </a:rPr>
              <a:t>智慧物业</a:t>
            </a:r>
            <a:endParaRPr lang="zh-CN" altLang="en-US" sz="1600" b="1" dirty="0">
              <a:solidFill>
                <a:schemeClr val="tx1"/>
              </a:solidFill>
              <a:latin typeface="微软雅黑" pitchFamily="34" charset="-122"/>
              <a:ea typeface="微软雅黑" pitchFamily="34" charset="-122"/>
            </a:endParaRPr>
          </a:p>
        </p:txBody>
      </p:sp>
      <p:sp>
        <p:nvSpPr>
          <p:cNvPr id="9" name="矩形 8"/>
          <p:cNvSpPr/>
          <p:nvPr/>
        </p:nvSpPr>
        <p:spPr>
          <a:xfrm>
            <a:off x="1054372" y="1462518"/>
            <a:ext cx="1311070"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400" b="1" dirty="0" smtClean="0">
                <a:solidFill>
                  <a:srgbClr val="C00000"/>
                </a:solidFill>
                <a:latin typeface="微软雅黑" pitchFamily="34" charset="-122"/>
                <a:ea typeface="微软雅黑" pitchFamily="34" charset="-122"/>
              </a:rPr>
              <a:t>物业管理端</a:t>
            </a:r>
            <a:endParaRPr lang="zh-CN" altLang="en-US" sz="1400" b="1" dirty="0">
              <a:solidFill>
                <a:srgbClr val="C00000"/>
              </a:solidFill>
              <a:latin typeface="微软雅黑" pitchFamily="34" charset="-122"/>
              <a:ea typeface="微软雅黑" pitchFamily="34" charset="-122"/>
            </a:endParaRPr>
          </a:p>
        </p:txBody>
      </p:sp>
      <p:sp>
        <p:nvSpPr>
          <p:cNvPr id="10" name="矩形 9"/>
          <p:cNvSpPr/>
          <p:nvPr/>
        </p:nvSpPr>
        <p:spPr>
          <a:xfrm>
            <a:off x="673078" y="1879855"/>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企业办公</a:t>
            </a:r>
            <a:endParaRPr lang="zh-CN" altLang="en-US" sz="1000" dirty="0">
              <a:solidFill>
                <a:schemeClr val="tx1"/>
              </a:solidFill>
              <a:latin typeface="微软雅黑" pitchFamily="34" charset="-122"/>
              <a:ea typeface="微软雅黑" pitchFamily="34" charset="-122"/>
            </a:endParaRPr>
          </a:p>
        </p:txBody>
      </p:sp>
      <p:sp>
        <p:nvSpPr>
          <p:cNvPr id="11" name="矩形 10"/>
          <p:cNvSpPr/>
          <p:nvPr/>
        </p:nvSpPr>
        <p:spPr>
          <a:xfrm>
            <a:off x="1763336" y="1883393"/>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投诉中心</a:t>
            </a:r>
            <a:endParaRPr lang="zh-CN" altLang="en-US" sz="1000" dirty="0">
              <a:solidFill>
                <a:schemeClr val="tx1"/>
              </a:solidFill>
              <a:latin typeface="微软雅黑" pitchFamily="34" charset="-122"/>
              <a:ea typeface="微软雅黑" pitchFamily="34" charset="-122"/>
            </a:endParaRPr>
          </a:p>
        </p:txBody>
      </p:sp>
      <p:sp>
        <p:nvSpPr>
          <p:cNvPr id="12" name="矩形 11"/>
          <p:cNvSpPr/>
          <p:nvPr/>
        </p:nvSpPr>
        <p:spPr>
          <a:xfrm>
            <a:off x="676616" y="2293827"/>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房产管理</a:t>
            </a:r>
            <a:endParaRPr lang="zh-CN" altLang="en-US" sz="1000" dirty="0">
              <a:solidFill>
                <a:schemeClr val="tx1"/>
              </a:solidFill>
              <a:latin typeface="微软雅黑" pitchFamily="34" charset="-122"/>
              <a:ea typeface="微软雅黑" pitchFamily="34" charset="-122"/>
            </a:endParaRPr>
          </a:p>
        </p:txBody>
      </p:sp>
      <p:sp>
        <p:nvSpPr>
          <p:cNvPr id="13" name="矩形 12"/>
          <p:cNvSpPr/>
          <p:nvPr/>
        </p:nvSpPr>
        <p:spPr>
          <a:xfrm>
            <a:off x="1766874" y="2297365"/>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借用管理</a:t>
            </a:r>
            <a:endParaRPr lang="zh-CN" altLang="en-US" sz="1000" dirty="0">
              <a:solidFill>
                <a:schemeClr val="tx1"/>
              </a:solidFill>
              <a:latin typeface="微软雅黑" pitchFamily="34" charset="-122"/>
              <a:ea typeface="微软雅黑" pitchFamily="34" charset="-122"/>
            </a:endParaRPr>
          </a:p>
        </p:txBody>
      </p:sp>
      <p:sp>
        <p:nvSpPr>
          <p:cNvPr id="14" name="矩形 13"/>
          <p:cNvSpPr/>
          <p:nvPr/>
        </p:nvSpPr>
        <p:spPr>
          <a:xfrm>
            <a:off x="680154" y="2718073"/>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资产管理</a:t>
            </a:r>
            <a:endParaRPr lang="zh-CN" altLang="en-US" sz="1000" dirty="0">
              <a:solidFill>
                <a:schemeClr val="tx1"/>
              </a:solidFill>
              <a:latin typeface="微软雅黑" pitchFamily="34" charset="-122"/>
              <a:ea typeface="微软雅黑" pitchFamily="34" charset="-122"/>
            </a:endParaRPr>
          </a:p>
        </p:txBody>
      </p:sp>
      <p:sp>
        <p:nvSpPr>
          <p:cNvPr id="15" name="矩形 14"/>
          <p:cNvSpPr/>
          <p:nvPr/>
        </p:nvSpPr>
        <p:spPr>
          <a:xfrm>
            <a:off x="1770412" y="2721611"/>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收费管理</a:t>
            </a:r>
            <a:endParaRPr lang="zh-CN" altLang="en-US" sz="1000" dirty="0">
              <a:solidFill>
                <a:schemeClr val="tx1"/>
              </a:solidFill>
              <a:latin typeface="微软雅黑" pitchFamily="34" charset="-122"/>
              <a:ea typeface="微软雅黑" pitchFamily="34" charset="-122"/>
            </a:endParaRPr>
          </a:p>
        </p:txBody>
      </p:sp>
      <p:sp>
        <p:nvSpPr>
          <p:cNvPr id="16" name="矩形 15"/>
          <p:cNvSpPr/>
          <p:nvPr/>
        </p:nvSpPr>
        <p:spPr>
          <a:xfrm>
            <a:off x="683692" y="3132045"/>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客户服务</a:t>
            </a:r>
            <a:endParaRPr lang="zh-CN" altLang="en-US" sz="1000" dirty="0">
              <a:solidFill>
                <a:schemeClr val="tx1"/>
              </a:solidFill>
              <a:latin typeface="微软雅黑" pitchFamily="34" charset="-122"/>
              <a:ea typeface="微软雅黑" pitchFamily="34" charset="-122"/>
            </a:endParaRPr>
          </a:p>
        </p:txBody>
      </p:sp>
      <p:sp>
        <p:nvSpPr>
          <p:cNvPr id="17" name="矩形 16"/>
          <p:cNvSpPr/>
          <p:nvPr/>
        </p:nvSpPr>
        <p:spPr>
          <a:xfrm>
            <a:off x="1773950" y="3135583"/>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统计查询</a:t>
            </a:r>
            <a:endParaRPr lang="zh-CN" altLang="en-US" sz="1000" dirty="0">
              <a:solidFill>
                <a:schemeClr val="tx1"/>
              </a:solidFill>
              <a:latin typeface="微软雅黑" pitchFamily="34" charset="-122"/>
              <a:ea typeface="微软雅黑" pitchFamily="34" charset="-122"/>
            </a:endParaRPr>
          </a:p>
        </p:txBody>
      </p:sp>
      <p:sp>
        <p:nvSpPr>
          <p:cNvPr id="18" name="矩形 17"/>
          <p:cNvSpPr/>
          <p:nvPr/>
        </p:nvSpPr>
        <p:spPr>
          <a:xfrm>
            <a:off x="687230" y="3556291"/>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合同管理</a:t>
            </a:r>
            <a:endParaRPr lang="zh-CN" altLang="en-US" sz="1000" dirty="0">
              <a:solidFill>
                <a:schemeClr val="tx1"/>
              </a:solidFill>
              <a:latin typeface="微软雅黑" pitchFamily="34" charset="-122"/>
              <a:ea typeface="微软雅黑" pitchFamily="34" charset="-122"/>
            </a:endParaRPr>
          </a:p>
        </p:txBody>
      </p:sp>
      <p:sp>
        <p:nvSpPr>
          <p:cNvPr id="19" name="矩形 18"/>
          <p:cNvSpPr/>
          <p:nvPr/>
        </p:nvSpPr>
        <p:spPr>
          <a:xfrm>
            <a:off x="1777488" y="3981063"/>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20" name="矩形 19"/>
          <p:cNvSpPr/>
          <p:nvPr/>
        </p:nvSpPr>
        <p:spPr>
          <a:xfrm>
            <a:off x="690768" y="3980536"/>
            <a:ext cx="941262" cy="249759"/>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车位管理</a:t>
            </a:r>
            <a:endParaRPr lang="zh-CN" altLang="en-US" sz="1000" dirty="0">
              <a:solidFill>
                <a:schemeClr val="tx1"/>
              </a:solidFill>
              <a:latin typeface="微软雅黑" pitchFamily="34" charset="-122"/>
              <a:ea typeface="微软雅黑" pitchFamily="34" charset="-122"/>
            </a:endParaRPr>
          </a:p>
        </p:txBody>
      </p:sp>
      <p:sp>
        <p:nvSpPr>
          <p:cNvPr id="21" name="矩形 20"/>
          <p:cNvSpPr/>
          <p:nvPr/>
        </p:nvSpPr>
        <p:spPr>
          <a:xfrm>
            <a:off x="1781026" y="3552566"/>
            <a:ext cx="941262" cy="246221"/>
          </a:xfrm>
          <a:prstGeom prst="rect">
            <a:avLst/>
          </a:prstGeom>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视频监控</a:t>
            </a:r>
            <a:endParaRPr lang="zh-CN" altLang="en-US" sz="1000" dirty="0">
              <a:solidFill>
                <a:schemeClr val="tx1"/>
              </a:solidFill>
              <a:latin typeface="微软雅黑" pitchFamily="34" charset="-122"/>
              <a:ea typeface="微软雅黑" pitchFamily="34" charset="-122"/>
            </a:endParaRPr>
          </a:p>
        </p:txBody>
      </p:sp>
      <p:sp>
        <p:nvSpPr>
          <p:cNvPr id="23" name="矩形 22"/>
          <p:cNvSpPr/>
          <p:nvPr/>
        </p:nvSpPr>
        <p:spPr>
          <a:xfrm>
            <a:off x="6449115" y="1360218"/>
            <a:ext cx="2258233" cy="3098009"/>
          </a:xfrm>
          <a:prstGeom prst="rect">
            <a:avLst/>
          </a:prstGeom>
          <a:noFill/>
          <a:ln w="190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矩形 23"/>
          <p:cNvSpPr/>
          <p:nvPr/>
        </p:nvSpPr>
        <p:spPr>
          <a:xfrm>
            <a:off x="6922943" y="1450534"/>
            <a:ext cx="1311070"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400" b="1" dirty="0" smtClean="0">
                <a:solidFill>
                  <a:srgbClr val="C00000"/>
                </a:solidFill>
                <a:latin typeface="微软雅黑" pitchFamily="34" charset="-122"/>
                <a:ea typeface="微软雅黑" pitchFamily="34" charset="-122"/>
              </a:rPr>
              <a:t>业主端</a:t>
            </a:r>
            <a:endParaRPr lang="zh-CN" altLang="en-US" sz="1400" b="1" dirty="0">
              <a:solidFill>
                <a:srgbClr val="C00000"/>
              </a:solidFill>
              <a:latin typeface="微软雅黑" pitchFamily="34" charset="-122"/>
              <a:ea typeface="微软雅黑" pitchFamily="34" charset="-122"/>
            </a:endParaRPr>
          </a:p>
        </p:txBody>
      </p:sp>
      <p:sp>
        <p:nvSpPr>
          <p:cNvPr id="25" name="矩形 24"/>
          <p:cNvSpPr/>
          <p:nvPr/>
        </p:nvSpPr>
        <p:spPr>
          <a:xfrm>
            <a:off x="6572471" y="1847323"/>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社区公告</a:t>
            </a:r>
            <a:endParaRPr lang="zh-CN" altLang="en-US" sz="1000" dirty="0">
              <a:solidFill>
                <a:schemeClr val="tx1"/>
              </a:solidFill>
              <a:latin typeface="微软雅黑" pitchFamily="34" charset="-122"/>
              <a:ea typeface="微软雅黑" pitchFamily="34" charset="-122"/>
            </a:endParaRPr>
          </a:p>
        </p:txBody>
      </p:sp>
      <p:sp>
        <p:nvSpPr>
          <p:cNvPr id="26" name="矩形 25"/>
          <p:cNvSpPr/>
          <p:nvPr/>
        </p:nvSpPr>
        <p:spPr>
          <a:xfrm>
            <a:off x="7652455" y="1850861"/>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资产查看</a:t>
            </a:r>
            <a:endParaRPr lang="zh-CN" altLang="en-US" sz="1000" dirty="0">
              <a:solidFill>
                <a:schemeClr val="tx1"/>
              </a:solidFill>
              <a:latin typeface="微软雅黑" pitchFamily="34" charset="-122"/>
              <a:ea typeface="微软雅黑" pitchFamily="34" charset="-122"/>
            </a:endParaRPr>
          </a:p>
        </p:txBody>
      </p:sp>
      <p:sp>
        <p:nvSpPr>
          <p:cNvPr id="27" name="矩形 26"/>
          <p:cNvSpPr/>
          <p:nvPr/>
        </p:nvSpPr>
        <p:spPr>
          <a:xfrm>
            <a:off x="6576009" y="2281843"/>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社区新闻</a:t>
            </a:r>
            <a:endParaRPr lang="zh-CN" altLang="en-US" sz="1000" dirty="0">
              <a:solidFill>
                <a:schemeClr val="tx1"/>
              </a:solidFill>
              <a:latin typeface="微软雅黑" pitchFamily="34" charset="-122"/>
              <a:ea typeface="微软雅黑" pitchFamily="34" charset="-122"/>
            </a:endParaRPr>
          </a:p>
        </p:txBody>
      </p:sp>
      <p:sp>
        <p:nvSpPr>
          <p:cNvPr id="28" name="矩形 27"/>
          <p:cNvSpPr/>
          <p:nvPr/>
        </p:nvSpPr>
        <p:spPr>
          <a:xfrm>
            <a:off x="7655993" y="2285381"/>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保修服务</a:t>
            </a:r>
            <a:endParaRPr lang="zh-CN" altLang="en-US" sz="1000" dirty="0">
              <a:solidFill>
                <a:schemeClr val="tx1"/>
              </a:solidFill>
              <a:latin typeface="微软雅黑" pitchFamily="34" charset="-122"/>
              <a:ea typeface="微软雅黑" pitchFamily="34" charset="-122"/>
            </a:endParaRPr>
          </a:p>
        </p:txBody>
      </p:sp>
      <p:sp>
        <p:nvSpPr>
          <p:cNvPr id="29" name="矩形 28"/>
          <p:cNvSpPr/>
          <p:nvPr/>
        </p:nvSpPr>
        <p:spPr>
          <a:xfrm>
            <a:off x="6579547" y="2706089"/>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收费信息</a:t>
            </a:r>
            <a:endParaRPr lang="zh-CN" altLang="en-US" sz="1000" dirty="0">
              <a:solidFill>
                <a:schemeClr val="tx1"/>
              </a:solidFill>
              <a:latin typeface="微软雅黑" pitchFamily="34" charset="-122"/>
              <a:ea typeface="微软雅黑" pitchFamily="34" charset="-122"/>
            </a:endParaRPr>
          </a:p>
        </p:txBody>
      </p:sp>
      <p:sp>
        <p:nvSpPr>
          <p:cNvPr id="30" name="矩形 29"/>
          <p:cNvSpPr/>
          <p:nvPr/>
        </p:nvSpPr>
        <p:spPr>
          <a:xfrm>
            <a:off x="7659531" y="2709627"/>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家政服务</a:t>
            </a:r>
            <a:endParaRPr lang="zh-CN" altLang="en-US" sz="1000" dirty="0">
              <a:solidFill>
                <a:schemeClr val="tx1"/>
              </a:solidFill>
              <a:latin typeface="微软雅黑" pitchFamily="34" charset="-122"/>
              <a:ea typeface="微软雅黑" pitchFamily="34" charset="-122"/>
            </a:endParaRPr>
          </a:p>
        </p:txBody>
      </p:sp>
      <p:sp>
        <p:nvSpPr>
          <p:cNvPr id="31" name="矩形 30"/>
          <p:cNvSpPr/>
          <p:nvPr/>
        </p:nvSpPr>
        <p:spPr>
          <a:xfrm>
            <a:off x="6583085" y="3130335"/>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合同信息</a:t>
            </a:r>
            <a:endParaRPr lang="zh-CN" altLang="en-US" sz="1000" dirty="0">
              <a:solidFill>
                <a:schemeClr val="tx1"/>
              </a:solidFill>
              <a:latin typeface="微软雅黑" pitchFamily="34" charset="-122"/>
              <a:ea typeface="微软雅黑" pitchFamily="34" charset="-122"/>
            </a:endParaRPr>
          </a:p>
        </p:txBody>
      </p:sp>
      <p:sp>
        <p:nvSpPr>
          <p:cNvPr id="32" name="矩形 31"/>
          <p:cNvSpPr/>
          <p:nvPr/>
        </p:nvSpPr>
        <p:spPr>
          <a:xfrm>
            <a:off x="7663069" y="4007163"/>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33" name="矩形 32"/>
          <p:cNvSpPr/>
          <p:nvPr/>
        </p:nvSpPr>
        <p:spPr>
          <a:xfrm>
            <a:off x="6586623" y="3544307"/>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en-US" altLang="zh-CN" sz="1000" dirty="0" smtClean="0">
                <a:solidFill>
                  <a:schemeClr val="tx1"/>
                </a:solidFill>
                <a:latin typeface="微软雅黑" pitchFamily="34" charset="-122"/>
                <a:ea typeface="微软雅黑" pitchFamily="34" charset="-122"/>
              </a:rPr>
              <a:t>IC</a:t>
            </a:r>
            <a:r>
              <a:rPr lang="zh-CN" altLang="en-US" sz="1000" dirty="0" smtClean="0">
                <a:solidFill>
                  <a:schemeClr val="tx1"/>
                </a:solidFill>
                <a:latin typeface="微软雅黑" pitchFamily="34" charset="-122"/>
                <a:ea typeface="微软雅黑" pitchFamily="34" charset="-122"/>
              </a:rPr>
              <a:t>出入信息</a:t>
            </a:r>
            <a:endParaRPr lang="zh-CN" altLang="en-US" sz="1000" dirty="0">
              <a:solidFill>
                <a:schemeClr val="tx1"/>
              </a:solidFill>
              <a:latin typeface="微软雅黑" pitchFamily="34" charset="-122"/>
              <a:ea typeface="微软雅黑" pitchFamily="34" charset="-122"/>
            </a:endParaRPr>
          </a:p>
        </p:txBody>
      </p:sp>
      <p:sp>
        <p:nvSpPr>
          <p:cNvPr id="34" name="矩形 33"/>
          <p:cNvSpPr/>
          <p:nvPr/>
        </p:nvSpPr>
        <p:spPr>
          <a:xfrm>
            <a:off x="7666607" y="3126611"/>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投诉中心</a:t>
            </a:r>
            <a:endParaRPr lang="zh-CN" altLang="en-US" sz="1000" dirty="0">
              <a:solidFill>
                <a:schemeClr val="tx1"/>
              </a:solidFill>
              <a:latin typeface="微软雅黑" pitchFamily="34" charset="-122"/>
              <a:ea typeface="微软雅黑" pitchFamily="34" charset="-122"/>
            </a:endParaRPr>
          </a:p>
        </p:txBody>
      </p:sp>
      <p:sp>
        <p:nvSpPr>
          <p:cNvPr id="35" name="矩形 34"/>
          <p:cNvSpPr/>
          <p:nvPr/>
        </p:nvSpPr>
        <p:spPr>
          <a:xfrm>
            <a:off x="6590161" y="3968552"/>
            <a:ext cx="941262" cy="249759"/>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视频监控</a:t>
            </a:r>
            <a:endParaRPr lang="zh-CN" altLang="en-US" sz="1000" dirty="0">
              <a:solidFill>
                <a:schemeClr val="tx1"/>
              </a:solidFill>
              <a:latin typeface="微软雅黑" pitchFamily="34" charset="-122"/>
              <a:ea typeface="微软雅黑" pitchFamily="34" charset="-122"/>
            </a:endParaRPr>
          </a:p>
        </p:txBody>
      </p:sp>
      <p:sp>
        <p:nvSpPr>
          <p:cNvPr id="36" name="矩形 35"/>
          <p:cNvSpPr/>
          <p:nvPr/>
        </p:nvSpPr>
        <p:spPr>
          <a:xfrm>
            <a:off x="7670145" y="3550856"/>
            <a:ext cx="941262" cy="246221"/>
          </a:xfrm>
          <a:prstGeom prst="rect">
            <a:avLst/>
          </a:prstGeom>
          <a:ln/>
        </p:spPr>
        <p:style>
          <a:lnRef idx="1">
            <a:schemeClr val="accent4"/>
          </a:lnRef>
          <a:fillRef idx="3">
            <a:schemeClr val="accent4"/>
          </a:fillRef>
          <a:effectRef idx="2">
            <a:schemeClr val="accent4"/>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安保管理</a:t>
            </a:r>
            <a:endParaRPr lang="zh-CN" altLang="en-US" sz="1000" dirty="0">
              <a:solidFill>
                <a:schemeClr val="tx1"/>
              </a:solidFill>
              <a:latin typeface="微软雅黑" pitchFamily="34" charset="-122"/>
              <a:ea typeface="微软雅黑" pitchFamily="34" charset="-122"/>
            </a:endParaRPr>
          </a:p>
        </p:txBody>
      </p:sp>
      <p:sp>
        <p:nvSpPr>
          <p:cNvPr id="47" name="矩形 46"/>
          <p:cNvSpPr/>
          <p:nvPr/>
        </p:nvSpPr>
        <p:spPr>
          <a:xfrm>
            <a:off x="3558836" y="2952842"/>
            <a:ext cx="941262" cy="24975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流程处理</a:t>
            </a:r>
            <a:endParaRPr lang="zh-CN" altLang="en-US" sz="1000" dirty="0">
              <a:solidFill>
                <a:schemeClr val="tx1"/>
              </a:solidFill>
              <a:latin typeface="微软雅黑" pitchFamily="34" charset="-122"/>
              <a:ea typeface="微软雅黑" pitchFamily="34" charset="-122"/>
            </a:endParaRPr>
          </a:p>
        </p:txBody>
      </p:sp>
      <p:sp>
        <p:nvSpPr>
          <p:cNvPr id="48" name="矩形 47"/>
          <p:cNvSpPr/>
          <p:nvPr/>
        </p:nvSpPr>
        <p:spPr>
          <a:xfrm>
            <a:off x="4649094" y="2956380"/>
            <a:ext cx="941262" cy="246221"/>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通知公告</a:t>
            </a:r>
            <a:endParaRPr lang="zh-CN" altLang="en-US" sz="1000" dirty="0">
              <a:solidFill>
                <a:schemeClr val="tx1"/>
              </a:solidFill>
              <a:latin typeface="微软雅黑" pitchFamily="34" charset="-122"/>
              <a:ea typeface="微软雅黑" pitchFamily="34" charset="-122"/>
            </a:endParaRPr>
          </a:p>
        </p:txBody>
      </p:sp>
      <p:sp>
        <p:nvSpPr>
          <p:cNvPr id="49" name="矩形 48"/>
          <p:cNvSpPr/>
          <p:nvPr/>
        </p:nvSpPr>
        <p:spPr>
          <a:xfrm>
            <a:off x="3562374" y="3325718"/>
            <a:ext cx="941262" cy="24975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投诉中心</a:t>
            </a:r>
            <a:endParaRPr lang="zh-CN" altLang="en-US" sz="1000" dirty="0">
              <a:solidFill>
                <a:schemeClr val="tx1"/>
              </a:solidFill>
              <a:latin typeface="微软雅黑" pitchFamily="34" charset="-122"/>
              <a:ea typeface="微软雅黑" pitchFamily="34" charset="-122"/>
            </a:endParaRPr>
          </a:p>
        </p:txBody>
      </p:sp>
      <p:sp>
        <p:nvSpPr>
          <p:cNvPr id="50" name="矩形 49"/>
          <p:cNvSpPr/>
          <p:nvPr/>
        </p:nvSpPr>
        <p:spPr>
          <a:xfrm>
            <a:off x="4652632" y="3329256"/>
            <a:ext cx="941262" cy="246221"/>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车位管理</a:t>
            </a:r>
            <a:endParaRPr lang="zh-CN" altLang="en-US" sz="1000" dirty="0">
              <a:solidFill>
                <a:schemeClr val="tx1"/>
              </a:solidFill>
              <a:latin typeface="微软雅黑" pitchFamily="34" charset="-122"/>
              <a:ea typeface="微软雅黑" pitchFamily="34" charset="-122"/>
            </a:endParaRPr>
          </a:p>
        </p:txBody>
      </p:sp>
      <p:sp>
        <p:nvSpPr>
          <p:cNvPr id="51" name="矩形 50"/>
          <p:cNvSpPr/>
          <p:nvPr/>
        </p:nvSpPr>
        <p:spPr>
          <a:xfrm>
            <a:off x="3565912" y="3698594"/>
            <a:ext cx="941262" cy="24975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企业信息库</a:t>
            </a:r>
            <a:endParaRPr lang="zh-CN" altLang="en-US" sz="1000" dirty="0">
              <a:solidFill>
                <a:schemeClr val="tx1"/>
              </a:solidFill>
              <a:latin typeface="微软雅黑" pitchFamily="34" charset="-122"/>
              <a:ea typeface="微软雅黑" pitchFamily="34" charset="-122"/>
            </a:endParaRPr>
          </a:p>
        </p:txBody>
      </p:sp>
      <p:sp>
        <p:nvSpPr>
          <p:cNvPr id="52" name="矩形 51"/>
          <p:cNvSpPr/>
          <p:nvPr/>
        </p:nvSpPr>
        <p:spPr>
          <a:xfrm>
            <a:off x="4656170" y="3702132"/>
            <a:ext cx="941262" cy="246221"/>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客户服务</a:t>
            </a:r>
            <a:endParaRPr lang="zh-CN" altLang="en-US" sz="1000" dirty="0">
              <a:solidFill>
                <a:schemeClr val="tx1"/>
              </a:solidFill>
              <a:latin typeface="微软雅黑" pitchFamily="34" charset="-122"/>
              <a:ea typeface="微软雅黑" pitchFamily="34" charset="-122"/>
            </a:endParaRPr>
          </a:p>
        </p:txBody>
      </p:sp>
      <p:sp>
        <p:nvSpPr>
          <p:cNvPr id="53" name="矩形 52"/>
          <p:cNvSpPr/>
          <p:nvPr/>
        </p:nvSpPr>
        <p:spPr>
          <a:xfrm>
            <a:off x="3569450" y="4081744"/>
            <a:ext cx="941262" cy="24975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zh-CN" altLang="en-US" sz="1000" dirty="0" smtClean="0">
                <a:solidFill>
                  <a:schemeClr val="tx1"/>
                </a:solidFill>
                <a:latin typeface="微软雅黑" pitchFamily="34" charset="-122"/>
                <a:ea typeface="微软雅黑" pitchFamily="34" charset="-122"/>
              </a:rPr>
              <a:t>资产管理</a:t>
            </a:r>
            <a:endParaRPr lang="zh-CN" altLang="en-US" sz="1000" dirty="0">
              <a:solidFill>
                <a:schemeClr val="tx1"/>
              </a:solidFill>
              <a:latin typeface="微软雅黑" pitchFamily="34" charset="-122"/>
              <a:ea typeface="微软雅黑" pitchFamily="34" charset="-122"/>
            </a:endParaRPr>
          </a:p>
        </p:txBody>
      </p:sp>
      <p:sp>
        <p:nvSpPr>
          <p:cNvPr id="56" name="矩形 55"/>
          <p:cNvSpPr/>
          <p:nvPr/>
        </p:nvSpPr>
        <p:spPr>
          <a:xfrm>
            <a:off x="3739788" y="2587004"/>
            <a:ext cx="1667581"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400" b="1" dirty="0" smtClean="0">
                <a:solidFill>
                  <a:srgbClr val="C00000"/>
                </a:solidFill>
                <a:latin typeface="微软雅黑" pitchFamily="34" charset="-122"/>
                <a:ea typeface="微软雅黑" pitchFamily="34" charset="-122"/>
              </a:rPr>
              <a:t>手机办公平台</a:t>
            </a:r>
            <a:endParaRPr lang="zh-CN" altLang="en-US" sz="1400" b="1" dirty="0">
              <a:solidFill>
                <a:srgbClr val="C00000"/>
              </a:solidFill>
              <a:latin typeface="微软雅黑" pitchFamily="34" charset="-122"/>
              <a:ea typeface="微软雅黑" pitchFamily="34" charset="-122"/>
            </a:endParaRPr>
          </a:p>
        </p:txBody>
      </p:sp>
      <p:sp>
        <p:nvSpPr>
          <p:cNvPr id="57" name="右箭头 56"/>
          <p:cNvSpPr/>
          <p:nvPr/>
        </p:nvSpPr>
        <p:spPr>
          <a:xfrm>
            <a:off x="5654284" y="1339670"/>
            <a:ext cx="623226" cy="430625"/>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右箭头 57"/>
          <p:cNvSpPr/>
          <p:nvPr/>
        </p:nvSpPr>
        <p:spPr>
          <a:xfrm flipH="1">
            <a:off x="2899506" y="1372202"/>
            <a:ext cx="597686" cy="430625"/>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9" name="右箭头 58"/>
          <p:cNvSpPr/>
          <p:nvPr/>
        </p:nvSpPr>
        <p:spPr>
          <a:xfrm rot="5400000">
            <a:off x="4371066" y="2061505"/>
            <a:ext cx="361482" cy="430625"/>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 name="矩形 44"/>
          <p:cNvSpPr/>
          <p:nvPr/>
        </p:nvSpPr>
        <p:spPr>
          <a:xfrm>
            <a:off x="4646510" y="4080034"/>
            <a:ext cx="941262" cy="249759"/>
          </a:xfrm>
          <a:prstGeom prst="rect">
            <a:avLst/>
          </a:prstGeom>
          <a:ln/>
        </p:spPr>
        <p:style>
          <a:lnRef idx="1">
            <a:schemeClr val="accent3"/>
          </a:lnRef>
          <a:fillRef idx="3">
            <a:schemeClr val="accent3"/>
          </a:fillRef>
          <a:effectRef idx="2">
            <a:schemeClr val="accent3"/>
          </a:effectRef>
          <a:fontRef idx="minor">
            <a:schemeClr val="lt1"/>
          </a:fontRef>
        </p:style>
        <p:txBody>
          <a:bodyPr wrap="square" rtlCol="0" anchor="ctr">
            <a:sp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p:cNvSpPr>
            <a:spLocks noChangeArrowheads="1"/>
          </p:cNvSpPr>
          <p:nvPr/>
        </p:nvSpPr>
        <p:spPr bwMode="auto">
          <a:xfrm>
            <a:off x="465138" y="703779"/>
            <a:ext cx="4179371" cy="1865126"/>
          </a:xfrm>
          <a:prstGeom prst="rect">
            <a:avLst/>
          </a:prstGeom>
          <a:extLst>
            <a:ext uri="{91240B29-F687-4F45-9708-019B960494DF}">
              <a14:hiddenLine xmlns="" xmlns:a14="http://schemas.microsoft.com/office/drawing/2010/main" w="9525">
                <a:solidFill>
                  <a:srgbClr val="000000"/>
                </a:solidFill>
                <a:miter lim="800000"/>
                <a:headEnd/>
                <a:tailEnd/>
              </a14:hiddenLine>
            </a:ext>
          </a:extLst>
        </p:spPr>
        <p:txBody>
          <a:bodyPr vert="horz" wrap="square">
            <a:spAutoFit/>
          </a:bodyPr>
          <a:lstStyle>
            <a:lvl1pPr marL="88900" indent="-88900"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marL="177800" indent="-177800" eaLnBrk="1" fontAlgn="base" hangingPunct="1">
              <a:lnSpc>
                <a:spcPct val="150000"/>
              </a:lnSpc>
              <a:spcBef>
                <a:spcPct val="20000"/>
              </a:spcBef>
              <a:spcAft>
                <a:spcPct val="0"/>
              </a:spcAft>
              <a:buClr>
                <a:schemeClr val="tx1"/>
              </a:buClr>
              <a:buFont typeface="Arial"/>
              <a:buChar char="•"/>
              <a:defRPr/>
            </a:pP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公用</a:t>
            </a: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通道及电梯闭路电视监控系统能不间断监视各部位的情况；</a:t>
            </a:r>
          </a:p>
          <a:p>
            <a:pPr marL="177800" indent="-177800" eaLnBrk="1" fontAlgn="base" hangingPunct="1">
              <a:lnSpc>
                <a:spcPct val="150000"/>
              </a:lnSpc>
              <a:spcBef>
                <a:spcPct val="20000"/>
              </a:spcBef>
              <a:spcAft>
                <a:spcPct val="0"/>
              </a:spcAft>
              <a:buClr>
                <a:schemeClr val="tx1"/>
              </a:buClr>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社区内部环境的监控，保证社区环境的整洁，及时发现非社区业主长期无故滞留；</a:t>
            </a:r>
          </a:p>
          <a:p>
            <a:pPr marL="177800" indent="-177800" eaLnBrk="1" fontAlgn="base" hangingPunct="1">
              <a:lnSpc>
                <a:spcPct val="150000"/>
              </a:lnSpc>
              <a:spcBef>
                <a:spcPct val="20000"/>
              </a:spcBef>
              <a:spcAft>
                <a:spcPct val="0"/>
              </a:spcAft>
              <a:buClr>
                <a:schemeClr val="tx1"/>
              </a:buClr>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周边防范对人员的非法进入及时报警；</a:t>
            </a:r>
          </a:p>
          <a:p>
            <a:pPr marL="177800" indent="-177800" eaLnBrk="1" fontAlgn="base" hangingPunct="1">
              <a:lnSpc>
                <a:spcPct val="150000"/>
              </a:lnSpc>
              <a:spcBef>
                <a:spcPct val="20000"/>
              </a:spcBef>
              <a:spcAft>
                <a:spcPct val="0"/>
              </a:spcAft>
              <a:buClr>
                <a:schemeClr val="tx1"/>
              </a:buClr>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可视对讲提供住宅小区住户与来访者的音像通讯。</a:t>
            </a:r>
          </a:p>
        </p:txBody>
      </p:sp>
      <p:sp>
        <p:nvSpPr>
          <p:cNvPr id="5" name="Rectangle 15"/>
          <p:cNvSpPr>
            <a:spLocks noChangeArrowheads="1"/>
          </p:cNvSpPr>
          <p:nvPr/>
        </p:nvSpPr>
        <p:spPr bwMode="auto">
          <a:xfrm>
            <a:off x="4787379" y="765425"/>
            <a:ext cx="3697288" cy="1720922"/>
          </a:xfrm>
          <a:prstGeom prst="rect">
            <a:avLst/>
          </a:prstGeom>
          <a:solidFill>
            <a:schemeClr val="tx2">
              <a:lumMod val="10000"/>
              <a:lumOff val="90000"/>
            </a:schemeClr>
          </a:solidFill>
          <a:ln w="28575">
            <a:solidFill>
              <a:schemeClr val="accent3">
                <a:lumMod val="20000"/>
                <a:lumOff val="80000"/>
              </a:schemeClr>
            </a:solidFill>
            <a:miter lim="800000"/>
            <a:headEnd/>
            <a:tailEnd/>
          </a:ln>
        </p:spPr>
        <p:txBody>
          <a:bodyPr wrap="none"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a:p>
        </p:txBody>
      </p:sp>
      <p:sp>
        <p:nvSpPr>
          <p:cNvPr id="6" name="Rectangle 16"/>
          <p:cNvSpPr>
            <a:spLocks noChangeArrowheads="1"/>
          </p:cNvSpPr>
          <p:nvPr/>
        </p:nvSpPr>
        <p:spPr bwMode="auto">
          <a:xfrm>
            <a:off x="5398568" y="816851"/>
            <a:ext cx="3086100" cy="1632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22" tIns="45711" rIns="91422" bIns="45711" anchor="ctr">
            <a:spAutoFit/>
          </a:bodyPr>
          <a:lstStyle>
            <a:lvl1pPr marL="265113" indent="-265113" eaLnBrk="0" hangingPunct="0">
              <a:tabLst>
                <a:tab pos="457200" algn="l"/>
              </a:tabLst>
              <a:defRPr sz="1400">
                <a:solidFill>
                  <a:schemeClr val="bg1"/>
                </a:solidFill>
                <a:latin typeface="FrutigerNext LT Regular" pitchFamily="34" charset="0"/>
                <a:ea typeface="MS PGothic" panose="020B0600070205080204" pitchFamily="34" charset="-128"/>
              </a:defRPr>
            </a:lvl1pPr>
            <a:lvl2pPr marL="742950" indent="-285750" eaLnBrk="0" hangingPunct="0">
              <a:tabLst>
                <a:tab pos="457200" algn="l"/>
              </a:tabLst>
              <a:defRPr sz="1400">
                <a:solidFill>
                  <a:schemeClr val="bg1"/>
                </a:solidFill>
                <a:latin typeface="FrutigerNext LT Regular" pitchFamily="34" charset="0"/>
                <a:ea typeface="MS PGothic" panose="020B0600070205080204" pitchFamily="34" charset="-128"/>
              </a:defRPr>
            </a:lvl2pPr>
            <a:lvl3pPr marL="1143000" indent="-228600" eaLnBrk="0" hangingPunct="0">
              <a:tabLst>
                <a:tab pos="457200" algn="l"/>
              </a:tabLst>
              <a:defRPr sz="1400">
                <a:solidFill>
                  <a:schemeClr val="bg1"/>
                </a:solidFill>
                <a:latin typeface="FrutigerNext LT Regular" pitchFamily="34" charset="0"/>
                <a:ea typeface="MS PGothic" panose="020B0600070205080204" pitchFamily="34" charset="-128"/>
              </a:defRPr>
            </a:lvl3pPr>
            <a:lvl4pPr marL="1600200" indent="-228600" eaLnBrk="0" hangingPunct="0">
              <a:tabLst>
                <a:tab pos="457200" algn="l"/>
              </a:tabLst>
              <a:defRPr sz="1400">
                <a:solidFill>
                  <a:schemeClr val="bg1"/>
                </a:solidFill>
                <a:latin typeface="FrutigerNext LT Regular" pitchFamily="34" charset="0"/>
                <a:ea typeface="MS PGothic" panose="020B0600070205080204" pitchFamily="34" charset="-128"/>
              </a:defRPr>
            </a:lvl4pPr>
            <a:lvl5pPr marL="2057400" indent="-228600" eaLnBrk="0" hangingPunct="0">
              <a:tabLst>
                <a:tab pos="457200" algn="l"/>
              </a:tabLst>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tabLst>
                <a:tab pos="457200" algn="l"/>
              </a:tabLs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tabLst>
                <a:tab pos="457200" algn="l"/>
              </a:tabLs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tabLst>
                <a:tab pos="457200" algn="l"/>
              </a:tabLs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tabLst>
                <a:tab pos="457200" algn="l"/>
              </a:tabLst>
              <a:defRPr sz="1400">
                <a:solidFill>
                  <a:schemeClr val="bg1"/>
                </a:solidFill>
                <a:latin typeface="FrutigerNext LT Regular" pitchFamily="34" charset="0"/>
                <a:ea typeface="MS PGothic" panose="020B0600070205080204" pitchFamily="34" charset="-128"/>
              </a:defRPr>
            </a:lvl9pPr>
          </a:lstStyle>
          <a:p>
            <a:pPr eaLnBrk="1" hangingPunct="1">
              <a:lnSpc>
                <a:spcPct val="130000"/>
              </a:lnSpc>
              <a:buFont typeface="Wingdings" panose="05000000000000000000" pitchFamily="2" charset="2"/>
              <a:buChar char="n"/>
            </a:pPr>
            <a:r>
              <a:rPr lang="zh-CN" altLang="en-US" sz="1100" dirty="0">
                <a:solidFill>
                  <a:schemeClr val="tx1">
                    <a:lumMod val="95000"/>
                    <a:lumOff val="5000"/>
                  </a:schemeClr>
                </a:solidFill>
                <a:latin typeface="华文细黑" panose="02010600040101010101" pitchFamily="2" charset="-122"/>
                <a:ea typeface="微软雅黑" panose="020B0503020204020204" pitchFamily="34" charset="-122"/>
              </a:rPr>
              <a:t>分布存储，异常情况自动将相关视频数据传到报警中心；</a:t>
            </a:r>
          </a:p>
          <a:p>
            <a:pPr eaLnBrk="1" hangingPunct="1">
              <a:lnSpc>
                <a:spcPct val="130000"/>
              </a:lnSpc>
              <a:buFont typeface="Wingdings" panose="05000000000000000000" pitchFamily="2" charset="2"/>
              <a:buChar char="n"/>
            </a:pPr>
            <a:r>
              <a:rPr lang="zh-CN" altLang="en-US" sz="1100" dirty="0">
                <a:solidFill>
                  <a:schemeClr val="tx1">
                    <a:lumMod val="95000"/>
                    <a:lumOff val="5000"/>
                  </a:schemeClr>
                </a:solidFill>
                <a:latin typeface="华文细黑" panose="02010600040101010101" pitchFamily="2" charset="-122"/>
                <a:ea typeface="微软雅黑" panose="020B0503020204020204" pitchFamily="34" charset="-122"/>
              </a:rPr>
              <a:t>对社区周边设置智能分析规则，提早发现可疑人员；</a:t>
            </a:r>
          </a:p>
          <a:p>
            <a:pPr eaLnBrk="1" hangingPunct="1">
              <a:lnSpc>
                <a:spcPct val="130000"/>
              </a:lnSpc>
              <a:buFont typeface="Wingdings" panose="05000000000000000000" pitchFamily="2" charset="2"/>
              <a:buChar char="n"/>
            </a:pPr>
            <a:r>
              <a:rPr lang="zh-CN" altLang="en-US" sz="1100" dirty="0">
                <a:solidFill>
                  <a:schemeClr val="tx1">
                    <a:lumMod val="95000"/>
                    <a:lumOff val="5000"/>
                  </a:schemeClr>
                </a:solidFill>
                <a:latin typeface="华文细黑" panose="02010600040101010101" pitchFamily="2" charset="-122"/>
                <a:ea typeface="微软雅黑" panose="020B0503020204020204" pitchFamily="34" charset="-122"/>
              </a:rPr>
              <a:t>可视终端能存储近期内的可视对讲的音像记录</a:t>
            </a:r>
          </a:p>
          <a:p>
            <a:pPr eaLnBrk="1" hangingPunct="1">
              <a:lnSpc>
                <a:spcPct val="130000"/>
              </a:lnSpc>
              <a:buFont typeface="Wingdings" panose="05000000000000000000" pitchFamily="2" charset="2"/>
              <a:buChar char="n"/>
            </a:pPr>
            <a:r>
              <a:rPr lang="zh-CN" altLang="en-US" sz="1100" dirty="0">
                <a:solidFill>
                  <a:schemeClr val="tx1">
                    <a:lumMod val="95000"/>
                    <a:lumOff val="5000"/>
                  </a:schemeClr>
                </a:solidFill>
                <a:latin typeface="华文细黑" panose="02010600040101010101" pitchFamily="2" charset="-122"/>
                <a:ea typeface="微软雅黑" panose="020B0503020204020204" pitchFamily="34" charset="-122"/>
              </a:rPr>
              <a:t>与社区周界报警系统</a:t>
            </a:r>
            <a:r>
              <a:rPr lang="zh-CN" altLang="en-US" sz="1100" dirty="0" smtClean="0">
                <a:solidFill>
                  <a:schemeClr val="tx1">
                    <a:lumMod val="95000"/>
                    <a:lumOff val="5000"/>
                  </a:schemeClr>
                </a:solidFill>
                <a:latin typeface="华文细黑" panose="02010600040101010101" pitchFamily="2" charset="-122"/>
                <a:ea typeface="微软雅黑" panose="020B0503020204020204" pitchFamily="34" charset="-122"/>
              </a:rPr>
              <a:t>联动控制</a:t>
            </a:r>
            <a:endParaRPr lang="zh-CN" altLang="en-US" sz="1100" dirty="0">
              <a:solidFill>
                <a:schemeClr val="bg2"/>
              </a:solidFill>
              <a:latin typeface="华文细黑" panose="02010600040101010101" pitchFamily="2" charset="-122"/>
              <a:ea typeface="微软雅黑" panose="020B0503020204020204" pitchFamily="34" charset="-122"/>
            </a:endParaRPr>
          </a:p>
        </p:txBody>
      </p:sp>
      <p:sp>
        <p:nvSpPr>
          <p:cNvPr id="7" name="Rectangle 17"/>
          <p:cNvSpPr>
            <a:spLocks noChangeArrowheads="1"/>
          </p:cNvSpPr>
          <p:nvPr/>
        </p:nvSpPr>
        <p:spPr bwMode="auto">
          <a:xfrm>
            <a:off x="4787379" y="765425"/>
            <a:ext cx="611188" cy="1720922"/>
          </a:xfrm>
          <a:prstGeom prst="rect">
            <a:avLst/>
          </a:prstGeom>
          <a:solidFill>
            <a:schemeClr val="bg2">
              <a:lumMod val="75000"/>
            </a:schemeClr>
          </a:solidFill>
          <a:ln>
            <a:noFill/>
          </a:ln>
          <a:extLst/>
        </p:spPr>
        <p:txBody>
          <a:bodyPr wrap="none" lIns="91422" tIns="45711" rIns="91422" bIns="45711"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r>
              <a:rPr lang="zh-CN" altLang="en-US" sz="1600" b="1">
                <a:latin typeface="Arial" panose="020B0604020202020204" pitchFamily="34" charset="0"/>
                <a:ea typeface="微软雅黑" panose="020B0503020204020204" pitchFamily="34" charset="-122"/>
              </a:rPr>
              <a:t>应</a:t>
            </a:r>
          </a:p>
          <a:p>
            <a:pPr algn="ctr" eaLnBrk="1" hangingPunct="1"/>
            <a:r>
              <a:rPr lang="zh-CN" altLang="en-US" sz="1600" b="1">
                <a:latin typeface="Arial" panose="020B0604020202020204" pitchFamily="34" charset="0"/>
                <a:ea typeface="微软雅黑" panose="020B0503020204020204" pitchFamily="34" charset="-122"/>
              </a:rPr>
              <a:t>用</a:t>
            </a:r>
          </a:p>
          <a:p>
            <a:pPr algn="ctr" eaLnBrk="1" hangingPunct="1"/>
            <a:r>
              <a:rPr lang="zh-CN" altLang="en-US" sz="1600" b="1">
                <a:latin typeface="Arial" panose="020B0604020202020204" pitchFamily="34" charset="0"/>
                <a:ea typeface="微软雅黑" panose="020B0503020204020204" pitchFamily="34" charset="-122"/>
              </a:rPr>
              <a:t>价</a:t>
            </a:r>
          </a:p>
          <a:p>
            <a:pPr algn="ctr" eaLnBrk="1" hangingPunct="1"/>
            <a:r>
              <a:rPr lang="zh-CN" altLang="en-US" sz="1600" b="1">
                <a:latin typeface="Arial" panose="020B0604020202020204" pitchFamily="34" charset="0"/>
                <a:ea typeface="微软雅黑" panose="020B0503020204020204" pitchFamily="34" charset="-122"/>
              </a:rPr>
              <a:t>值</a:t>
            </a:r>
          </a:p>
        </p:txBody>
      </p:sp>
      <p:pic>
        <p:nvPicPr>
          <p:cNvPr id="8" name="Picture 1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096192" y="2558160"/>
            <a:ext cx="3240087" cy="213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grpSp>
        <p:nvGrpSpPr>
          <p:cNvPr id="9" name="Group 19"/>
          <p:cNvGrpSpPr>
            <a:grpSpLocks/>
          </p:cNvGrpSpPr>
          <p:nvPr/>
        </p:nvGrpSpPr>
        <p:grpSpPr bwMode="auto">
          <a:xfrm>
            <a:off x="921727" y="2687150"/>
            <a:ext cx="3516710" cy="1908175"/>
            <a:chOff x="781" y="2523"/>
            <a:chExt cx="2326" cy="1202"/>
          </a:xfrm>
        </p:grpSpPr>
        <p:pic>
          <p:nvPicPr>
            <p:cNvPr id="10" name="Picture 20"/>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973" y="3158"/>
              <a:ext cx="1134" cy="567"/>
            </a:xfrm>
            <a:prstGeom prst="rect">
              <a:avLst/>
            </a:prstGeom>
            <a:noFill/>
            <a:ln w="12700">
              <a:solidFill>
                <a:srgbClr val="92D050"/>
              </a:solidFill>
              <a:miter lim="800000"/>
              <a:headEnd/>
              <a:tailEnd/>
            </a:ln>
            <a:extLst>
              <a:ext uri="{909E8E84-426E-40DD-AFC4-6F175D3DCCD1}">
                <a14:hiddenFill xmlns="" xmlns:a14="http://schemas.microsoft.com/office/drawing/2010/main">
                  <a:solidFill>
                    <a:srgbClr val="FFFFFF"/>
                  </a:solidFill>
                </a14:hiddenFill>
              </a:ext>
            </a:extLst>
          </p:spPr>
        </p:pic>
        <p:pic>
          <p:nvPicPr>
            <p:cNvPr id="11" name="Picture 21"/>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1" y="3158"/>
              <a:ext cx="1134" cy="567"/>
            </a:xfrm>
            <a:prstGeom prst="rect">
              <a:avLst/>
            </a:prstGeom>
            <a:noFill/>
            <a:ln w="12700">
              <a:solidFill>
                <a:srgbClr val="92D050"/>
              </a:solidFill>
              <a:miter lim="800000"/>
              <a:headEnd/>
              <a:tailEnd/>
            </a:ln>
            <a:extLst>
              <a:ext uri="{909E8E84-426E-40DD-AFC4-6F175D3DCCD1}">
                <a14:hiddenFill xmlns="" xmlns:a14="http://schemas.microsoft.com/office/drawing/2010/main">
                  <a:solidFill>
                    <a:srgbClr val="FFFFFF"/>
                  </a:solidFill>
                </a14:hiddenFill>
              </a:ext>
            </a:extLst>
          </p:spPr>
        </p:pic>
        <p:pic>
          <p:nvPicPr>
            <p:cNvPr id="12" name="Picture 22"/>
            <p:cNvPicPr>
              <a:picLocks noChangeAspect="1" noChangeArrowheads="1"/>
            </p:cNvPicPr>
            <p:nvPr/>
          </p:nvPicPr>
          <p:blipFill rotWithShape="1">
            <a:blip r:embed="rId5">
              <a:extLst>
                <a:ext uri="{28A0092B-C50C-407E-A947-70E740481C1C}">
                  <a14:useLocalDpi xmlns="" xmlns:a14="http://schemas.microsoft.com/office/drawing/2010/main" val="0"/>
                </a:ext>
              </a:extLst>
            </a:blip>
            <a:srcRect l="3847" t="7239" r="3845"/>
            <a:stretch/>
          </p:blipFill>
          <p:spPr bwMode="auto">
            <a:xfrm>
              <a:off x="799" y="2523"/>
              <a:ext cx="1129" cy="590"/>
            </a:xfrm>
            <a:prstGeom prst="rect">
              <a:avLst/>
            </a:prstGeom>
            <a:noFill/>
            <a:ln w="12700">
              <a:solidFill>
                <a:srgbClr val="92D050"/>
              </a:solidFill>
              <a:miter lim="800000"/>
              <a:headEnd/>
              <a:tailEnd/>
            </a:ln>
            <a:extLst>
              <a:ext uri="{909E8E84-426E-40DD-AFC4-6F175D3DCCD1}">
                <a14:hiddenFill xmlns="" xmlns:a14="http://schemas.microsoft.com/office/drawing/2010/main">
                  <a:solidFill>
                    <a:srgbClr val="FFFFFF"/>
                  </a:solidFill>
                </a14:hiddenFill>
              </a:ext>
            </a:extLst>
          </p:spPr>
        </p:pic>
        <p:pic>
          <p:nvPicPr>
            <p:cNvPr id="13" name="Picture 2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973" y="2523"/>
              <a:ext cx="1134" cy="567"/>
            </a:xfrm>
            <a:prstGeom prst="rect">
              <a:avLst/>
            </a:prstGeom>
            <a:noFill/>
            <a:ln w="12700">
              <a:solidFill>
                <a:srgbClr val="92D050"/>
              </a:solidFill>
              <a:miter lim="800000"/>
              <a:headEnd/>
              <a:tailEnd/>
            </a:ln>
            <a:extLst>
              <a:ext uri="{909E8E84-426E-40DD-AFC4-6F175D3DCCD1}">
                <a14:hiddenFill xmlns="" xmlns:a14="http://schemas.microsoft.com/office/drawing/2010/main">
                  <a:solidFill>
                    <a:srgbClr val="FFFFFF"/>
                  </a:solidFill>
                </a14:hiddenFill>
              </a:ext>
            </a:extLst>
          </p:spPr>
        </p:pic>
      </p:grpSp>
      <p:sp>
        <p:nvSpPr>
          <p:cNvPr id="15" name="右箭头 14"/>
          <p:cNvSpPr/>
          <p:nvPr/>
        </p:nvSpPr>
        <p:spPr>
          <a:xfrm>
            <a:off x="4644509" y="3171160"/>
            <a:ext cx="400313" cy="8322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智慧物业应用展示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视频监控应用</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智慧物业应用展示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电子围栏应用</a:t>
            </a:r>
          </a:p>
        </p:txBody>
      </p:sp>
      <p:pic>
        <p:nvPicPr>
          <p:cNvPr id="23" name="图片 2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029325" y="802989"/>
            <a:ext cx="2399392" cy="1681103"/>
          </a:xfrm>
          <a:prstGeom prst="rect">
            <a:avLst/>
          </a:prstGeom>
        </p:spPr>
      </p:pic>
      <p:sp>
        <p:nvSpPr>
          <p:cNvPr id="25" name="矩形 24"/>
          <p:cNvSpPr/>
          <p:nvPr/>
        </p:nvSpPr>
        <p:spPr>
          <a:xfrm>
            <a:off x="460444" y="802989"/>
            <a:ext cx="5256584" cy="1588127"/>
          </a:xfrm>
          <a:prstGeom prst="rect">
            <a:avLst/>
          </a:prstGeom>
        </p:spPr>
        <p:txBody>
          <a:bodyPr vert="horz" wrap="square">
            <a:spAutoFit/>
          </a:bodyPr>
          <a:lstStyle/>
          <a:p>
            <a:pPr marL="177800" indent="-177800" fontAlgn="base">
              <a:lnSpc>
                <a:spcPct val="150000"/>
              </a:lnSpc>
              <a:spcBef>
                <a:spcPct val="20000"/>
              </a:spcBef>
              <a:spcAft>
                <a:spcPct val="0"/>
              </a:spcAft>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具有完整、明确分界</a:t>
            </a: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的电子围栏、</a:t>
            </a: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静电感应围栏、具有强大的阻挡作用和威慑作用。</a:t>
            </a:r>
          </a:p>
          <a:p>
            <a:pPr marL="177800" indent="-177800" fontAlgn="base">
              <a:lnSpc>
                <a:spcPct val="150000"/>
              </a:lnSpc>
              <a:spcBef>
                <a:spcPct val="20000"/>
              </a:spcBef>
              <a:spcAft>
                <a:spcPct val="0"/>
              </a:spcAft>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具有误报率极低的智能报警功能。</a:t>
            </a:r>
          </a:p>
          <a:p>
            <a:pPr marL="177800" indent="-177800" fontAlgn="base">
              <a:lnSpc>
                <a:spcPct val="150000"/>
              </a:lnSpc>
              <a:spcBef>
                <a:spcPct val="20000"/>
              </a:spcBef>
              <a:spcAft>
                <a:spcPct val="0"/>
              </a:spcAft>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备有报警接口，能与其它的安防系统联动，提高系统的安全防范等级。</a:t>
            </a:r>
          </a:p>
          <a:p>
            <a:pPr marL="177800" indent="-177800" fontAlgn="base">
              <a:lnSpc>
                <a:spcPct val="150000"/>
              </a:lnSpc>
              <a:spcBef>
                <a:spcPct val="20000"/>
              </a:spcBef>
              <a:spcAft>
                <a:spcPct val="0"/>
              </a:spcAft>
              <a:buFont typeface="Arial"/>
              <a:buChar char="•"/>
              <a:defRPr/>
            </a:pPr>
            <a:r>
              <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rPr>
              <a:t>电子围栏具有“防御为主，报警为辅”的显著特点</a:t>
            </a:r>
          </a:p>
        </p:txBody>
      </p:sp>
      <p:grpSp>
        <p:nvGrpSpPr>
          <p:cNvPr id="26" name="组合 25"/>
          <p:cNvGrpSpPr/>
          <p:nvPr/>
        </p:nvGrpSpPr>
        <p:grpSpPr>
          <a:xfrm>
            <a:off x="527065" y="2690050"/>
            <a:ext cx="5321286" cy="1967675"/>
            <a:chOff x="251520" y="3603293"/>
            <a:chExt cx="8498288" cy="3333750"/>
          </a:xfrm>
        </p:grpSpPr>
        <p:pic>
          <p:nvPicPr>
            <p:cNvPr id="27" name="图片 26"/>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51520" y="3603293"/>
              <a:ext cx="8498288" cy="3333750"/>
            </a:xfrm>
            <a:prstGeom prst="rect">
              <a:avLst/>
            </a:prstGeom>
          </p:spPr>
        </p:pic>
        <p:sp>
          <p:nvSpPr>
            <p:cNvPr id="28" name="矩形 27"/>
            <p:cNvSpPr/>
            <p:nvPr/>
          </p:nvSpPr>
          <p:spPr>
            <a:xfrm>
              <a:off x="286276" y="3777536"/>
              <a:ext cx="4608512" cy="322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智慧物业应用展示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电子巡更</a:t>
            </a:r>
            <a:endParaRPr lang="zh-CN" altLang="en-US" sz="20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812800" y="715963"/>
            <a:ext cx="8331200" cy="922337"/>
          </a:xfrm>
        </p:spPr>
        <p:txBody>
          <a:bodyPr vert="horz" wrap="square">
            <a:spAutoFit/>
          </a:bodyPr>
          <a:lstStyle/>
          <a:p>
            <a:pPr fontAlgn="base">
              <a:lnSpc>
                <a:spcPct val="150000"/>
              </a:lnSpc>
              <a:spcAft>
                <a:spcPct val="0"/>
              </a:spcAft>
              <a:defRPr/>
            </a:pPr>
            <a:r>
              <a:rPr lang="zh-CN" altLang="en-US" sz="1200" dirty="0" smtClean="0"/>
              <a:t>将巡更点安放在巡逻路线的关键点上，保安在巡逻过程中用随身携带的巡更棒读取自己的人员点，然后按线路顺序读取巡更点，在读取巡更点的过程中，如发现突发事件可随时读取事件点，巡更棒将巡更点编号及读取时间保存为一条巡逻记录。</a:t>
            </a:r>
          </a:p>
        </p:txBody>
      </p:sp>
      <p:pic>
        <p:nvPicPr>
          <p:cNvPr id="4" name="图片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943099" y="1381125"/>
            <a:ext cx="5934075" cy="344977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468313" y="726728"/>
            <a:ext cx="5094287" cy="1514261"/>
          </a:xfrm>
          <a:prstGeom prst="rect">
            <a:avLst/>
          </a:prstGeom>
          <a:extLst/>
        </p:spPr>
        <p:txBody>
          <a:bodyPr vert="horz" wrap="square">
            <a:spAutoFit/>
          </a:bodyPr>
          <a:lstStyle>
            <a:lvl1pPr marL="342900" indent="-342900" algn="l" rtl="0" eaLnBrk="0" fontAlgn="base" hangingPunct="0">
              <a:spcBef>
                <a:spcPct val="20000"/>
              </a:spcBef>
              <a:spcAft>
                <a:spcPct val="0"/>
              </a:spcAft>
              <a:buClr>
                <a:srgbClr val="FF0000"/>
              </a:buClr>
              <a:buFont typeface="Wingdings" pitchFamily="2" charset="2"/>
              <a:buChar char="n"/>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ü"/>
              <a:defRPr sz="1600" b="1">
                <a:solidFill>
                  <a:schemeClr val="tx1"/>
                </a:solidFill>
                <a:latin typeface="+mn-lt"/>
                <a:ea typeface="+mn-ea"/>
              </a:defRPr>
            </a:lvl2pPr>
            <a:lvl3pPr marL="1143000" indent="-228600" algn="l" rtl="0" eaLnBrk="0" fontAlgn="base" hangingPunct="0">
              <a:spcBef>
                <a:spcPct val="20000"/>
              </a:spcBef>
              <a:spcAft>
                <a:spcPct val="0"/>
              </a:spcAft>
              <a:buChar char="•"/>
              <a:defRPr sz="1400" b="1">
                <a:solidFill>
                  <a:schemeClr val="tx1"/>
                </a:solidFill>
                <a:latin typeface="+mn-lt"/>
                <a:ea typeface="+mn-ea"/>
              </a:defRPr>
            </a:lvl3pPr>
            <a:lvl4pPr marL="1600200" indent="-228600" algn="l" rtl="0" eaLnBrk="0" fontAlgn="base" hangingPunct="0">
              <a:spcBef>
                <a:spcPct val="20000"/>
              </a:spcBef>
              <a:spcAft>
                <a:spcPct val="0"/>
              </a:spcAft>
              <a:buChar char="–"/>
              <a:defRPr sz="1200" b="1">
                <a:solidFill>
                  <a:schemeClr val="tx1"/>
                </a:solidFill>
                <a:latin typeface="+mn-lt"/>
                <a:ea typeface="+mn-ea"/>
              </a:defRPr>
            </a:lvl4pPr>
            <a:lvl5pPr marL="2057400" indent="-228600" algn="l" rtl="0" eaLnBrk="0" fontAlgn="base" hangingPunct="0">
              <a:spcBef>
                <a:spcPct val="20000"/>
              </a:spcBef>
              <a:spcAft>
                <a:spcPct val="0"/>
              </a:spcAft>
              <a:buChar char="»"/>
              <a:defRPr sz="1200" b="1">
                <a:solidFill>
                  <a:schemeClr val="tx1"/>
                </a:solidFill>
                <a:latin typeface="+mn-lt"/>
                <a:ea typeface="+mn-ea"/>
              </a:defRPr>
            </a:lvl5pPr>
            <a:lvl6pPr marL="2514600" indent="-228600" algn="l" rtl="0" fontAlgn="base">
              <a:spcBef>
                <a:spcPct val="20000"/>
              </a:spcBef>
              <a:spcAft>
                <a:spcPct val="0"/>
              </a:spcAft>
              <a:buChar char="»"/>
              <a:defRPr sz="1200" b="1">
                <a:solidFill>
                  <a:schemeClr val="tx1"/>
                </a:solidFill>
                <a:latin typeface="+mn-lt"/>
                <a:ea typeface="+mn-ea"/>
              </a:defRPr>
            </a:lvl6pPr>
            <a:lvl7pPr marL="2971800" indent="-228600" algn="l" rtl="0" fontAlgn="base">
              <a:spcBef>
                <a:spcPct val="20000"/>
              </a:spcBef>
              <a:spcAft>
                <a:spcPct val="0"/>
              </a:spcAft>
              <a:buChar char="»"/>
              <a:defRPr sz="1200" b="1">
                <a:solidFill>
                  <a:schemeClr val="tx1"/>
                </a:solidFill>
                <a:latin typeface="+mn-lt"/>
                <a:ea typeface="+mn-ea"/>
              </a:defRPr>
            </a:lvl7pPr>
            <a:lvl8pPr marL="3429000" indent="-228600" algn="l" rtl="0" fontAlgn="base">
              <a:spcBef>
                <a:spcPct val="20000"/>
              </a:spcBef>
              <a:spcAft>
                <a:spcPct val="0"/>
              </a:spcAft>
              <a:buChar char="»"/>
              <a:defRPr sz="1200" b="1">
                <a:solidFill>
                  <a:schemeClr val="tx1"/>
                </a:solidFill>
                <a:latin typeface="+mn-lt"/>
                <a:ea typeface="+mn-ea"/>
              </a:defRPr>
            </a:lvl8pPr>
            <a:lvl9pPr marL="3886200" indent="-228600" algn="l" rtl="0" fontAlgn="base">
              <a:spcBef>
                <a:spcPct val="20000"/>
              </a:spcBef>
              <a:spcAft>
                <a:spcPct val="0"/>
              </a:spcAft>
              <a:buChar char="»"/>
              <a:defRPr sz="1200" b="1">
                <a:solidFill>
                  <a:schemeClr val="tx1"/>
                </a:solidFill>
                <a:latin typeface="+mn-lt"/>
                <a:ea typeface="+mn-ea"/>
              </a:defRPr>
            </a:lvl9pPr>
          </a:lstStyle>
          <a:p>
            <a:pPr marL="177800" indent="-177800" eaLnBrk="1" hangingPunct="1">
              <a:lnSpc>
                <a:spcPct val="150000"/>
              </a:lnSpc>
              <a:buClrTx/>
              <a:buFont typeface="Arial"/>
              <a:buChar char="•"/>
              <a:defRPr/>
            </a:pPr>
            <a:r>
              <a:rPr lang="zh-CN" altLang="en-US" sz="1200" b="0" dirty="0" smtClean="0">
                <a:solidFill>
                  <a:schemeClr val="tx1">
                    <a:lumMod val="85000"/>
                    <a:lumOff val="15000"/>
                  </a:schemeClr>
                </a:solidFill>
                <a:latin typeface="微软雅黑"/>
                <a:ea typeface="微软雅黑"/>
                <a:cs typeface="微软雅黑"/>
              </a:rPr>
              <a:t>依托</a:t>
            </a:r>
            <a:r>
              <a:rPr lang="zh-CN" altLang="en-US" sz="1200" b="0" dirty="0">
                <a:solidFill>
                  <a:schemeClr val="tx1">
                    <a:lumMod val="85000"/>
                    <a:lumOff val="15000"/>
                  </a:schemeClr>
                </a:solidFill>
                <a:latin typeface="微软雅黑"/>
                <a:ea typeface="微软雅黑"/>
                <a:cs typeface="微软雅黑"/>
              </a:rPr>
              <a:t>云计算技术，实现本小区或大型物业公司多小区住户信息、物业公司信息的统一管理；包括日常物业工作、物业费用收缴、物业保修、日常养护等的电子化</a:t>
            </a:r>
            <a:r>
              <a:rPr lang="zh-CN" altLang="en-US" sz="1200" b="0" dirty="0" smtClean="0">
                <a:solidFill>
                  <a:schemeClr val="tx1">
                    <a:lumMod val="85000"/>
                    <a:lumOff val="15000"/>
                  </a:schemeClr>
                </a:solidFill>
                <a:latin typeface="微软雅黑"/>
                <a:ea typeface="微软雅黑"/>
                <a:cs typeface="微软雅黑"/>
              </a:rPr>
              <a:t>管理；</a:t>
            </a:r>
            <a:endParaRPr lang="en-US" altLang="zh-CN" sz="1200" b="0" dirty="0" smtClean="0">
              <a:solidFill>
                <a:schemeClr val="tx1">
                  <a:lumMod val="85000"/>
                  <a:lumOff val="15000"/>
                </a:schemeClr>
              </a:solidFill>
              <a:latin typeface="微软雅黑"/>
              <a:ea typeface="微软雅黑"/>
              <a:cs typeface="微软雅黑"/>
            </a:endParaRPr>
          </a:p>
          <a:p>
            <a:pPr marL="177800" indent="-177800" eaLnBrk="1" hangingPunct="1">
              <a:lnSpc>
                <a:spcPct val="150000"/>
              </a:lnSpc>
              <a:buClrTx/>
              <a:buFont typeface="Arial"/>
              <a:buChar char="•"/>
              <a:defRPr/>
            </a:pPr>
            <a:r>
              <a:rPr lang="zh-CN" altLang="en-US" sz="1200" b="0" dirty="0" smtClean="0">
                <a:solidFill>
                  <a:schemeClr val="tx1">
                    <a:lumMod val="85000"/>
                    <a:lumOff val="15000"/>
                  </a:schemeClr>
                </a:solidFill>
                <a:latin typeface="微软雅黑"/>
                <a:ea typeface="微软雅黑"/>
                <a:cs typeface="微软雅黑"/>
              </a:rPr>
              <a:t>助力</a:t>
            </a:r>
            <a:r>
              <a:rPr lang="zh-CN" altLang="en-US" sz="1200" b="0" dirty="0">
                <a:solidFill>
                  <a:schemeClr val="tx1">
                    <a:lumMod val="85000"/>
                    <a:lumOff val="15000"/>
                  </a:schemeClr>
                </a:solidFill>
                <a:latin typeface="微软雅黑"/>
                <a:ea typeface="微软雅黑"/>
                <a:cs typeface="微软雅黑"/>
              </a:rPr>
              <a:t>物业形成条理分明、高效合理的工作界面，定时的事务提醒、自动生成的数据报表；以实现管理的科学化、工作的标准化、服务的</a:t>
            </a:r>
            <a:r>
              <a:rPr lang="zh-CN" altLang="en-US" sz="1200" b="0" dirty="0" smtClean="0">
                <a:solidFill>
                  <a:schemeClr val="tx1">
                    <a:lumMod val="85000"/>
                    <a:lumOff val="15000"/>
                  </a:schemeClr>
                </a:solidFill>
                <a:latin typeface="微软雅黑"/>
                <a:ea typeface="微软雅黑"/>
                <a:cs typeface="微软雅黑"/>
              </a:rPr>
              <a:t>规范化。</a:t>
            </a:r>
          </a:p>
        </p:txBody>
      </p:sp>
      <p:pic>
        <p:nvPicPr>
          <p:cNvPr id="5" name="Picture 1" descr="D:\信息系统-3区-文件系统\文件系统-2区-文件聚合系统\文件聚合系统-2区-职业文件库\职业文件库-核心仓库-006-团队工作\002-任【待工】项目管理-智慧小区-研发\智慧社区-01-运作文档\运作文档-06-下层反馈\下层反馈-02-研发反馈\研发反馈-01-系统设计\【理想 软一部】\【理想 软一部】01-设计方案-03《智慧社区 统一门户》V1.0 -《首页》V2.1.png"/>
          <p:cNvPicPr>
            <a:picLocks noChangeAspect="1" noChangeArrowheads="1"/>
          </p:cNvPicPr>
          <p:nvPr/>
        </p:nvPicPr>
        <p:blipFill>
          <a:blip r:embed="rId2"/>
          <a:srcRect l="4179" r="3806" b="9686"/>
          <a:stretch>
            <a:fillRect/>
          </a:stretch>
        </p:blipFill>
        <p:spPr bwMode="auto">
          <a:xfrm>
            <a:off x="5832475" y="737841"/>
            <a:ext cx="1600200" cy="1166081"/>
          </a:xfrm>
          <a:prstGeom prst="rect">
            <a:avLst/>
          </a:prstGeom>
          <a:ln/>
        </p:spPr>
        <p:style>
          <a:lnRef idx="3">
            <a:schemeClr val="lt1"/>
          </a:lnRef>
          <a:fillRef idx="1">
            <a:schemeClr val="accent3"/>
          </a:fillRef>
          <a:effectRef idx="1">
            <a:schemeClr val="accent3"/>
          </a:effectRef>
          <a:fontRef idx="minor">
            <a:schemeClr val="lt1"/>
          </a:fontRef>
        </p:style>
      </p:pic>
      <p:sp>
        <p:nvSpPr>
          <p:cNvPr id="6" name="TextBox 23"/>
          <p:cNvSpPr txBox="1"/>
          <p:nvPr/>
        </p:nvSpPr>
        <p:spPr>
          <a:xfrm>
            <a:off x="5562600" y="2022128"/>
            <a:ext cx="3240088" cy="260350"/>
          </a:xfrm>
          <a:prstGeom prst="rect">
            <a:avLst/>
          </a:prstGeom>
          <a:noFill/>
        </p:spPr>
        <p:txBody>
          <a:bodyPr>
            <a:spAutoFit/>
          </a:bodyPr>
          <a:lstStyle/>
          <a:p>
            <a:pPr algn="ctr">
              <a:defRPr/>
            </a:pPr>
            <a:r>
              <a:rPr lang="zh-CN" altLang="en-US" sz="1100" b="1" spc="200" dirty="0">
                <a:latin typeface="微软雅黑" pitchFamily="34" charset="-122"/>
                <a:ea typeface="微软雅黑" pitchFamily="34" charset="-122"/>
              </a:rPr>
              <a:t>面向小区物业的 一站式小区管理门户</a:t>
            </a:r>
          </a:p>
        </p:txBody>
      </p:sp>
      <p:pic>
        <p:nvPicPr>
          <p:cNvPr id="7" name="Picture 244" descr="标签-06-终端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580312" y="737840"/>
            <a:ext cx="1170337" cy="1166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5" descr="未命名4"/>
          <p:cNvPicPr>
            <a:picLocks noChangeAspect="1" noChangeArrowheads="1"/>
          </p:cNvPicPr>
          <p:nvPr/>
        </p:nvPicPr>
        <p:blipFill rotWithShape="1">
          <a:blip r:embed="rId4"/>
          <a:srcRect l="586" t="13542" r="27379" b="18565"/>
          <a:stretch/>
        </p:blipFill>
        <p:spPr bwMode="auto">
          <a:xfrm>
            <a:off x="5449888" y="2574578"/>
            <a:ext cx="3224212" cy="1708150"/>
          </a:xfrm>
          <a:prstGeom prst="rect">
            <a:avLst/>
          </a:prstGeom>
          <a:ln>
            <a:headEnd/>
            <a:tailEnd/>
          </a:ln>
        </p:spPr>
        <p:style>
          <a:lnRef idx="3">
            <a:schemeClr val="lt1"/>
          </a:lnRef>
          <a:fillRef idx="1">
            <a:schemeClr val="accent3"/>
          </a:fillRef>
          <a:effectRef idx="1">
            <a:schemeClr val="accent3"/>
          </a:effectRef>
          <a:fontRef idx="minor">
            <a:schemeClr val="lt1"/>
          </a:fontRef>
        </p:style>
      </p:pic>
      <p:pic>
        <p:nvPicPr>
          <p:cNvPr id="9" name="Picture 2" descr="D:\信息系统-3区-文件系统\文件系统-2区-文件聚合系统\文件聚合系统-2区-职业文件库\职业文件库-工作堆栈-001-副线工作\002-任【完成】99【展会演示】\02-系统开发-03-智能楼宇\演示界面-01-智能楼宇-02-操作界面-02-水泵.bmp"/>
          <p:cNvPicPr>
            <a:picLocks noChangeAspect="1" noChangeArrowheads="1"/>
          </p:cNvPicPr>
          <p:nvPr/>
        </p:nvPicPr>
        <p:blipFill rotWithShape="1">
          <a:blip r:embed="rId5"/>
          <a:srcRect l="1956" r="48073" b="19179"/>
          <a:stretch/>
        </p:blipFill>
        <p:spPr bwMode="auto">
          <a:xfrm>
            <a:off x="2894013" y="2574578"/>
            <a:ext cx="2351087" cy="1724025"/>
          </a:xfrm>
          <a:prstGeom prst="rect">
            <a:avLst/>
          </a:prstGeom>
        </p:spPr>
        <p:style>
          <a:lnRef idx="3">
            <a:schemeClr val="lt1"/>
          </a:lnRef>
          <a:fillRef idx="1">
            <a:schemeClr val="accent3"/>
          </a:fillRef>
          <a:effectRef idx="1">
            <a:schemeClr val="accent3"/>
          </a:effectRef>
          <a:fontRef idx="minor">
            <a:schemeClr val="lt1"/>
          </a:fontRef>
        </p:style>
      </p:pic>
      <p:pic>
        <p:nvPicPr>
          <p:cNvPr id="10" name="Picture 2"/>
          <p:cNvPicPr>
            <a:picLocks noChangeAspect="1" noChangeArrowheads="1"/>
          </p:cNvPicPr>
          <p:nvPr/>
        </p:nvPicPr>
        <p:blipFill rotWithShape="1">
          <a:blip r:embed="rId6"/>
          <a:srcRect l="23066" t="17268" b="16430"/>
          <a:stretch/>
        </p:blipFill>
        <p:spPr bwMode="auto">
          <a:xfrm>
            <a:off x="431800" y="2590453"/>
            <a:ext cx="2176463" cy="1708150"/>
          </a:xfrm>
          <a:prstGeom prst="rect">
            <a:avLst/>
          </a:prstGeom>
          <a:ln/>
        </p:spPr>
        <p:style>
          <a:lnRef idx="3">
            <a:schemeClr val="lt1"/>
          </a:lnRef>
          <a:fillRef idx="1">
            <a:schemeClr val="accent3"/>
          </a:fillRef>
          <a:effectRef idx="1">
            <a:schemeClr val="accent3"/>
          </a:effectRef>
          <a:fontRef idx="minor">
            <a:schemeClr val="lt1"/>
          </a:fontRef>
        </p:style>
      </p:pic>
      <p:sp>
        <p:nvSpPr>
          <p:cNvPr id="11" name="TextBox 15"/>
          <p:cNvSpPr txBox="1"/>
          <p:nvPr/>
        </p:nvSpPr>
        <p:spPr>
          <a:xfrm>
            <a:off x="431800" y="4370040"/>
            <a:ext cx="2176463" cy="276999"/>
          </a:xfrm>
          <a:prstGeom prst="rect">
            <a:avLst/>
          </a:prstGeom>
          <a:noFill/>
        </p:spPr>
        <p:txBody>
          <a:bodyPr>
            <a:spAutoFit/>
          </a:bodyPr>
          <a:lstStyle/>
          <a:p>
            <a:pPr algn="ctr">
              <a:defRPr/>
            </a:pPr>
            <a:r>
              <a:rPr lang="zh-CN" altLang="en-US" sz="1200" b="1" spc="200">
                <a:latin typeface="微软雅黑" pitchFamily="34" charset="-122"/>
                <a:ea typeface="微软雅黑" pitchFamily="34" charset="-122"/>
              </a:rPr>
              <a:t>车辆出入闸机</a:t>
            </a:r>
          </a:p>
        </p:txBody>
      </p:sp>
      <p:sp>
        <p:nvSpPr>
          <p:cNvPr id="12" name="TextBox 16"/>
          <p:cNvSpPr txBox="1"/>
          <p:nvPr/>
        </p:nvSpPr>
        <p:spPr>
          <a:xfrm>
            <a:off x="2779713" y="4370040"/>
            <a:ext cx="2351087" cy="276999"/>
          </a:xfrm>
          <a:prstGeom prst="rect">
            <a:avLst/>
          </a:prstGeom>
          <a:noFill/>
        </p:spPr>
        <p:txBody>
          <a:bodyPr>
            <a:spAutoFit/>
          </a:bodyPr>
          <a:lstStyle/>
          <a:p>
            <a:pPr algn="ctr">
              <a:defRPr/>
            </a:pPr>
            <a:r>
              <a:rPr lang="zh-CN" altLang="en-US" sz="1200" b="1" spc="200">
                <a:latin typeface="微软雅黑" pitchFamily="34" charset="-122"/>
                <a:ea typeface="微软雅黑" pitchFamily="34" charset="-122"/>
              </a:rPr>
              <a:t>给水井 </a:t>
            </a:r>
            <a:r>
              <a:rPr lang="en-US" altLang="zh-CN" sz="1200" b="1" spc="200">
                <a:latin typeface="微软雅黑" pitchFamily="34" charset="-122"/>
                <a:ea typeface="微软雅黑" pitchFamily="34" charset="-122"/>
              </a:rPr>
              <a:t>/ </a:t>
            </a:r>
            <a:r>
              <a:rPr lang="zh-CN" altLang="en-US" sz="1200" b="1" spc="200">
                <a:latin typeface="微软雅黑" pitchFamily="34" charset="-122"/>
                <a:ea typeface="微软雅黑" pitchFamily="34" charset="-122"/>
              </a:rPr>
              <a:t>水泵控制</a:t>
            </a:r>
          </a:p>
        </p:txBody>
      </p:sp>
      <p:sp>
        <p:nvSpPr>
          <p:cNvPr id="13" name="TextBox 19"/>
          <p:cNvSpPr txBox="1"/>
          <p:nvPr/>
        </p:nvSpPr>
        <p:spPr>
          <a:xfrm>
            <a:off x="5807075" y="4366865"/>
            <a:ext cx="2349500" cy="276999"/>
          </a:xfrm>
          <a:prstGeom prst="rect">
            <a:avLst/>
          </a:prstGeom>
          <a:noFill/>
        </p:spPr>
        <p:txBody>
          <a:bodyPr>
            <a:spAutoFit/>
          </a:bodyPr>
          <a:lstStyle/>
          <a:p>
            <a:pPr algn="ctr">
              <a:defRPr/>
            </a:pPr>
            <a:r>
              <a:rPr lang="zh-CN" altLang="en-US" sz="1200" b="1" spc="200">
                <a:latin typeface="微软雅黑" pitchFamily="34" charset="-122"/>
                <a:ea typeface="微软雅黑" pitchFamily="34" charset="-122"/>
              </a:rPr>
              <a:t>各小区机电设备控制</a:t>
            </a:r>
          </a:p>
        </p:txBody>
      </p:sp>
      <p:sp>
        <p:nvSpPr>
          <p:cNvPr id="1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智慧物业应用展示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小区门户管理</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三、智慧商业</a:t>
            </a:r>
            <a:r>
              <a:rPr lang="en-US" altLang="zh-CN" sz="2000" b="1" dirty="0" smtClean="0">
                <a:latin typeface="微软雅黑" pitchFamily="34" charset="-122"/>
                <a:ea typeface="微软雅黑" pitchFamily="34" charset="-122"/>
              </a:rPr>
              <a:t>-020</a:t>
            </a:r>
            <a:r>
              <a:rPr lang="zh-CN" altLang="en-US" sz="2000" b="1" dirty="0" smtClean="0">
                <a:latin typeface="微软雅黑" pitchFamily="34" charset="-122"/>
                <a:ea typeface="微软雅黑" pitchFamily="34" charset="-122"/>
              </a:rPr>
              <a:t>电商</a:t>
            </a:r>
          </a:p>
        </p:txBody>
      </p:sp>
      <p:sp>
        <p:nvSpPr>
          <p:cNvPr id="3" name="文本占位符 2"/>
          <p:cNvSpPr>
            <a:spLocks noGrp="1"/>
          </p:cNvSpPr>
          <p:nvPr>
            <p:ph type="body" sz="quarter" idx="4294967295"/>
          </p:nvPr>
        </p:nvSpPr>
        <p:spPr>
          <a:xfrm>
            <a:off x="0" y="704850"/>
            <a:ext cx="8235950" cy="927100"/>
          </a:xfrm>
        </p:spPr>
        <p:txBody>
          <a:bodyPr wrap="square">
            <a:spAutoFit/>
          </a:bodyPr>
          <a:lstStyle/>
          <a:p>
            <a:pPr>
              <a:lnSpc>
                <a:spcPct val="150000"/>
              </a:lnSpc>
            </a:pPr>
            <a:r>
              <a:rPr lang="zh-CN" altLang="en-US" sz="1200" dirty="0" smtClean="0"/>
              <a:t>随着人们对</a:t>
            </a:r>
            <a:r>
              <a:rPr lang="en-US" altLang="zh-CN" sz="1200" dirty="0" smtClean="0"/>
              <a:t>O2O</a:t>
            </a:r>
            <a:r>
              <a:rPr lang="zh-CN" altLang="en-US" sz="1200" dirty="0" smtClean="0"/>
              <a:t>模式的理解不断加深，这种消费方式给用户带来的便捷性日渐显现；</a:t>
            </a:r>
            <a:endParaRPr lang="en-US" altLang="zh-CN" sz="1200" dirty="0" smtClean="0"/>
          </a:p>
          <a:p>
            <a:pPr>
              <a:lnSpc>
                <a:spcPct val="150000"/>
              </a:lnSpc>
            </a:pPr>
            <a:r>
              <a:rPr lang="zh-CN" altLang="en-US" sz="1200" dirty="0" smtClean="0"/>
              <a:t>随着用户需求日益多样化个性化，</a:t>
            </a:r>
            <a:r>
              <a:rPr lang="en-US" altLang="zh-CN" sz="1200" dirty="0" smtClean="0"/>
              <a:t>O2O</a:t>
            </a:r>
            <a:r>
              <a:rPr lang="zh-CN" altLang="en-US" sz="1200" dirty="0" smtClean="0"/>
              <a:t>模式开始向其他细分行业渗透，如租车打车、房产服务、汽车服务、医疗网站、婚恋网站、在线教育、家政服务、法律咨询服务等。</a:t>
            </a:r>
            <a:endParaRPr lang="zh-CN" altLang="en-US" sz="1200"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911225" y="1585706"/>
            <a:ext cx="7242175" cy="29944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626918" y="1583432"/>
            <a:ext cx="1573727" cy="2836167"/>
          </a:xfrm>
          <a:prstGeom prst="rect">
            <a:avLst/>
          </a:prstGeom>
          <a:noFill/>
          <a:ln w="9525">
            <a:noFill/>
            <a:miter lim="800000"/>
            <a:headEnd/>
            <a:tailEnd/>
          </a:ln>
          <a:effectLst/>
        </p:spPr>
      </p:pic>
      <p:sp>
        <p:nvSpPr>
          <p:cNvPr id="5" name="文本框 56"/>
          <p:cNvSpPr txBox="1"/>
          <p:nvPr/>
        </p:nvSpPr>
        <p:spPr>
          <a:xfrm>
            <a:off x="543188" y="1614390"/>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水电费缴纳</a:t>
            </a:r>
            <a:endParaRPr lang="zh-CN" altLang="en-US" sz="1200" dirty="0">
              <a:latin typeface="微软雅黑" panose="020B0503020204020204" pitchFamily="34" charset="-122"/>
              <a:ea typeface="微软雅黑" panose="020B0503020204020204" pitchFamily="34" charset="-122"/>
            </a:endParaRPr>
          </a:p>
        </p:txBody>
      </p:sp>
      <p:sp>
        <p:nvSpPr>
          <p:cNvPr id="6" name="文本框 57"/>
          <p:cNvSpPr txBox="1"/>
          <p:nvPr/>
        </p:nvSpPr>
        <p:spPr>
          <a:xfrm>
            <a:off x="543188" y="1918796"/>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煤气费缴纳</a:t>
            </a:r>
            <a:endParaRPr lang="zh-CN" altLang="en-US" sz="1200" dirty="0">
              <a:latin typeface="微软雅黑" panose="020B0503020204020204" pitchFamily="34" charset="-122"/>
              <a:ea typeface="微软雅黑" panose="020B0503020204020204" pitchFamily="34" charset="-122"/>
            </a:endParaRPr>
          </a:p>
        </p:txBody>
      </p:sp>
      <p:sp>
        <p:nvSpPr>
          <p:cNvPr id="7" name="文本框 58"/>
          <p:cNvSpPr txBox="1"/>
          <p:nvPr/>
        </p:nvSpPr>
        <p:spPr>
          <a:xfrm>
            <a:off x="543188" y="2832014"/>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邻里互动</a:t>
            </a:r>
            <a:endParaRPr lang="zh-CN" altLang="en-US" sz="1200" dirty="0">
              <a:latin typeface="微软雅黑" panose="020B0503020204020204" pitchFamily="34" charset="-122"/>
              <a:ea typeface="微软雅黑" panose="020B0503020204020204" pitchFamily="34" charset="-122"/>
            </a:endParaRPr>
          </a:p>
        </p:txBody>
      </p:sp>
      <p:sp>
        <p:nvSpPr>
          <p:cNvPr id="8" name="文本框 59"/>
          <p:cNvSpPr txBox="1"/>
          <p:nvPr/>
        </p:nvSpPr>
        <p:spPr>
          <a:xfrm>
            <a:off x="650639" y="3440826"/>
            <a:ext cx="970721"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天气预报</a:t>
            </a:r>
            <a:endParaRPr lang="zh-CN" altLang="en-US" sz="1200" dirty="0">
              <a:latin typeface="微软雅黑" panose="020B0503020204020204" pitchFamily="34" charset="-122"/>
              <a:ea typeface="微软雅黑" panose="020B0503020204020204" pitchFamily="34" charset="-122"/>
            </a:endParaRPr>
          </a:p>
        </p:txBody>
      </p:sp>
      <p:sp>
        <p:nvSpPr>
          <p:cNvPr id="9" name="文本框 60"/>
          <p:cNvSpPr txBox="1"/>
          <p:nvPr/>
        </p:nvSpPr>
        <p:spPr>
          <a:xfrm>
            <a:off x="543188" y="2223202"/>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当日菜价</a:t>
            </a:r>
            <a:endParaRPr lang="zh-CN" altLang="en-US" sz="1200" dirty="0">
              <a:latin typeface="微软雅黑" panose="020B0503020204020204" pitchFamily="34" charset="-122"/>
              <a:ea typeface="微软雅黑" panose="020B0503020204020204" pitchFamily="34" charset="-122"/>
            </a:endParaRPr>
          </a:p>
        </p:txBody>
      </p:sp>
      <p:sp>
        <p:nvSpPr>
          <p:cNvPr id="10" name="文本框 61"/>
          <p:cNvSpPr txBox="1"/>
          <p:nvPr/>
        </p:nvSpPr>
        <p:spPr>
          <a:xfrm>
            <a:off x="543188" y="3136420"/>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交通路况</a:t>
            </a:r>
            <a:endParaRPr lang="zh-CN" altLang="en-US" sz="1200" dirty="0">
              <a:latin typeface="微软雅黑" panose="020B0503020204020204" pitchFamily="34" charset="-122"/>
              <a:ea typeface="微软雅黑" panose="020B0503020204020204" pitchFamily="34" charset="-122"/>
            </a:endParaRPr>
          </a:p>
        </p:txBody>
      </p:sp>
      <p:sp>
        <p:nvSpPr>
          <p:cNvPr id="11" name="文本框 62"/>
          <p:cNvSpPr txBox="1"/>
          <p:nvPr/>
        </p:nvSpPr>
        <p:spPr>
          <a:xfrm>
            <a:off x="543188" y="4049634"/>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穿衣指南</a:t>
            </a:r>
            <a:endParaRPr lang="zh-CN" altLang="en-US" sz="1200" dirty="0">
              <a:latin typeface="微软雅黑" panose="020B0503020204020204" pitchFamily="34" charset="-122"/>
              <a:ea typeface="微软雅黑" panose="020B0503020204020204" pitchFamily="34" charset="-122"/>
            </a:endParaRPr>
          </a:p>
        </p:txBody>
      </p:sp>
      <p:sp>
        <p:nvSpPr>
          <p:cNvPr id="12" name="文本框 63"/>
          <p:cNvSpPr txBox="1"/>
          <p:nvPr/>
        </p:nvSpPr>
        <p:spPr>
          <a:xfrm>
            <a:off x="543188" y="3745232"/>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应用订制</a:t>
            </a:r>
            <a:endParaRPr lang="zh-CN" altLang="en-US" sz="1200" dirty="0">
              <a:latin typeface="微软雅黑" panose="020B0503020204020204" pitchFamily="34" charset="-122"/>
              <a:ea typeface="微软雅黑" panose="020B0503020204020204" pitchFamily="34" charset="-122"/>
            </a:endParaRPr>
          </a:p>
        </p:txBody>
      </p:sp>
      <p:sp>
        <p:nvSpPr>
          <p:cNvPr id="13" name="文本框 64"/>
          <p:cNvSpPr txBox="1"/>
          <p:nvPr/>
        </p:nvSpPr>
        <p:spPr>
          <a:xfrm>
            <a:off x="543188" y="2527608"/>
            <a:ext cx="1078172" cy="276999"/>
          </a:xfrm>
          <a:prstGeom prst="rect">
            <a:avLst/>
          </a:prstGeom>
          <a:noFill/>
        </p:spPr>
        <p:txBody>
          <a:bodyPr wrap="square" rtlCol="0">
            <a:spAutoFit/>
          </a:bodyPr>
          <a:lstStyle/>
          <a:p>
            <a:pPr algn="r"/>
            <a:r>
              <a:rPr lang="zh-CN" altLang="en-US" sz="1200" dirty="0" smtClean="0">
                <a:latin typeface="微软雅黑" panose="020B0503020204020204" pitchFamily="34" charset="-122"/>
                <a:ea typeface="微软雅黑" panose="020B0503020204020204" pitchFamily="34" charset="-122"/>
              </a:rPr>
              <a:t>智慧之窗</a:t>
            </a:r>
            <a:endParaRPr lang="zh-CN" altLang="en-US" sz="1200" dirty="0">
              <a:latin typeface="微软雅黑" panose="020B0503020204020204" pitchFamily="34" charset="-122"/>
              <a:ea typeface="微软雅黑" panose="020B0503020204020204" pitchFamily="34" charset="-122"/>
            </a:endParaRPr>
          </a:p>
        </p:txBody>
      </p:sp>
      <p:sp>
        <p:nvSpPr>
          <p:cNvPr id="14" name="文本框 65"/>
          <p:cNvSpPr txBox="1"/>
          <p:nvPr/>
        </p:nvSpPr>
        <p:spPr>
          <a:xfrm>
            <a:off x="3155957" y="1918796"/>
            <a:ext cx="102705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实时新闻</a:t>
            </a:r>
            <a:endParaRPr lang="zh-CN" altLang="en-US" sz="1200" dirty="0">
              <a:latin typeface="微软雅黑" panose="020B0503020204020204" pitchFamily="34" charset="-122"/>
              <a:ea typeface="微软雅黑" panose="020B0503020204020204" pitchFamily="34" charset="-122"/>
            </a:endParaRPr>
          </a:p>
        </p:txBody>
      </p:sp>
      <p:sp>
        <p:nvSpPr>
          <p:cNvPr id="15" name="文本框 66"/>
          <p:cNvSpPr txBox="1"/>
          <p:nvPr/>
        </p:nvSpPr>
        <p:spPr>
          <a:xfrm>
            <a:off x="3155957" y="2527608"/>
            <a:ext cx="1160618"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互动学习</a:t>
            </a:r>
            <a:endParaRPr lang="zh-CN" altLang="en-US" sz="1200" dirty="0">
              <a:latin typeface="微软雅黑" panose="020B0503020204020204" pitchFamily="34" charset="-122"/>
              <a:ea typeface="微软雅黑" panose="020B0503020204020204" pitchFamily="34" charset="-122"/>
            </a:endParaRPr>
          </a:p>
        </p:txBody>
      </p:sp>
      <p:sp>
        <p:nvSpPr>
          <p:cNvPr id="16" name="文本框 67"/>
          <p:cNvSpPr txBox="1"/>
          <p:nvPr/>
        </p:nvSpPr>
        <p:spPr>
          <a:xfrm>
            <a:off x="3155957" y="3136420"/>
            <a:ext cx="1160618"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影</a:t>
            </a:r>
            <a:r>
              <a:rPr lang="zh-CN" altLang="en-US" sz="1200" dirty="0" smtClean="0">
                <a:latin typeface="微软雅黑" panose="020B0503020204020204" pitchFamily="34" charset="-122"/>
                <a:ea typeface="微软雅黑" panose="020B0503020204020204" pitchFamily="34" charset="-122"/>
              </a:rPr>
              <a:t>音视听</a:t>
            </a:r>
            <a:endParaRPr lang="zh-CN" altLang="en-US" sz="1200" dirty="0">
              <a:latin typeface="微软雅黑" panose="020B0503020204020204" pitchFamily="34" charset="-122"/>
              <a:ea typeface="微软雅黑" panose="020B0503020204020204" pitchFamily="34" charset="-122"/>
            </a:endParaRPr>
          </a:p>
        </p:txBody>
      </p:sp>
      <p:sp>
        <p:nvSpPr>
          <p:cNvPr id="17" name="文本框 68"/>
          <p:cNvSpPr txBox="1"/>
          <p:nvPr/>
        </p:nvSpPr>
        <p:spPr>
          <a:xfrm>
            <a:off x="3155957" y="2223202"/>
            <a:ext cx="95928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社区门户</a:t>
            </a:r>
            <a:endParaRPr lang="zh-CN" altLang="en-US" sz="1200" dirty="0">
              <a:latin typeface="微软雅黑" panose="020B0503020204020204" pitchFamily="34" charset="-122"/>
              <a:ea typeface="微软雅黑" panose="020B0503020204020204" pitchFamily="34" charset="-122"/>
            </a:endParaRPr>
          </a:p>
        </p:txBody>
      </p:sp>
      <p:sp>
        <p:nvSpPr>
          <p:cNvPr id="18" name="文本框 69"/>
          <p:cNvSpPr txBox="1"/>
          <p:nvPr/>
        </p:nvSpPr>
        <p:spPr>
          <a:xfrm>
            <a:off x="3155957" y="3440826"/>
            <a:ext cx="1211989"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出租车服务</a:t>
            </a:r>
            <a:endParaRPr lang="zh-CN" altLang="en-US" sz="1200" dirty="0">
              <a:latin typeface="微软雅黑" panose="020B0503020204020204" pitchFamily="34" charset="-122"/>
              <a:ea typeface="微软雅黑" panose="020B0503020204020204" pitchFamily="34" charset="-122"/>
            </a:endParaRPr>
          </a:p>
        </p:txBody>
      </p:sp>
      <p:sp>
        <p:nvSpPr>
          <p:cNvPr id="19" name="文本框 70"/>
          <p:cNvSpPr txBox="1"/>
          <p:nvPr/>
        </p:nvSpPr>
        <p:spPr>
          <a:xfrm>
            <a:off x="3155957" y="2832014"/>
            <a:ext cx="1160618"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订餐服务</a:t>
            </a:r>
            <a:endParaRPr lang="zh-CN" altLang="en-US" sz="1200" dirty="0">
              <a:latin typeface="微软雅黑" panose="020B0503020204020204" pitchFamily="34" charset="-122"/>
              <a:ea typeface="微软雅黑" panose="020B0503020204020204" pitchFamily="34" charset="-122"/>
            </a:endParaRPr>
          </a:p>
        </p:txBody>
      </p:sp>
      <p:sp>
        <p:nvSpPr>
          <p:cNvPr id="20" name="文本框 71"/>
          <p:cNvSpPr txBox="1"/>
          <p:nvPr/>
        </p:nvSpPr>
        <p:spPr>
          <a:xfrm>
            <a:off x="3155957" y="3745232"/>
            <a:ext cx="1076413"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送货上门</a:t>
            </a:r>
            <a:endParaRPr lang="zh-CN" altLang="en-US" sz="1200" dirty="0">
              <a:latin typeface="微软雅黑" panose="020B0503020204020204" pitchFamily="34" charset="-122"/>
              <a:ea typeface="微软雅黑" panose="020B0503020204020204" pitchFamily="34" charset="-122"/>
            </a:endParaRPr>
          </a:p>
        </p:txBody>
      </p:sp>
      <p:sp>
        <p:nvSpPr>
          <p:cNvPr id="21" name="文本框 72"/>
          <p:cNvSpPr txBox="1"/>
          <p:nvPr/>
        </p:nvSpPr>
        <p:spPr>
          <a:xfrm>
            <a:off x="3155957" y="1614390"/>
            <a:ext cx="1022214"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健康有约</a:t>
            </a:r>
            <a:endParaRPr lang="zh-CN" altLang="en-US" sz="1200" dirty="0">
              <a:latin typeface="微软雅黑" panose="020B0503020204020204" pitchFamily="34" charset="-122"/>
              <a:ea typeface="微软雅黑" panose="020B0503020204020204" pitchFamily="34" charset="-122"/>
            </a:endParaRPr>
          </a:p>
        </p:txBody>
      </p:sp>
      <p:sp>
        <p:nvSpPr>
          <p:cNvPr id="22" name="矩形 21"/>
          <p:cNvSpPr/>
          <p:nvPr/>
        </p:nvSpPr>
        <p:spPr bwMode="auto">
          <a:xfrm>
            <a:off x="4444146" y="1685033"/>
            <a:ext cx="4039454" cy="2582165"/>
          </a:xfrm>
          <a:prstGeom prst="rect">
            <a:avLst/>
          </a:prstGeom>
          <a:solidFill>
            <a:schemeClr val="accent1">
              <a:lumMod val="40000"/>
              <a:lumOff val="60000"/>
              <a:alpha val="56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6000" indent="-216000" defTabSz="1008063" fontAlgn="base">
              <a:lnSpc>
                <a:spcPct val="200000"/>
              </a:lnSpc>
              <a:spcBef>
                <a:spcPct val="0"/>
              </a:spcBef>
              <a:spcAft>
                <a:spcPct val="0"/>
              </a:spcAft>
              <a:buFont typeface="Arial" pitchFamily="34" charset="0"/>
              <a:buChar char="•"/>
            </a:pPr>
            <a:r>
              <a:rPr lang="en-US" altLang="zh-CN" sz="1200" b="1" dirty="0" smtClean="0">
                <a:latin typeface="微软雅黑" panose="020B0503020204020204" pitchFamily="34" charset="-122"/>
                <a:ea typeface="微软雅黑" panose="020B0503020204020204" pitchFamily="34" charset="-122"/>
              </a:rPr>
              <a:t>APP</a:t>
            </a:r>
            <a:r>
              <a:rPr lang="zh-CN" altLang="en-US" sz="1200" b="1" dirty="0" smtClean="0">
                <a:latin typeface="微软雅黑" panose="020B0503020204020204" pitchFamily="34" charset="-122"/>
                <a:ea typeface="微软雅黑" panose="020B0503020204020204" pitchFamily="34" charset="-122"/>
              </a:rPr>
              <a:t>以掌上应用为主，为社区居民提供各类服务应用，包括</a:t>
            </a:r>
            <a:r>
              <a:rPr lang="zh-CN" altLang="en-US" sz="1200" b="1" dirty="0" smtClean="0">
                <a:solidFill>
                  <a:srgbClr val="FF0000"/>
                </a:solidFill>
                <a:latin typeface="微软雅黑" panose="020B0503020204020204" pitchFamily="34" charset="-122"/>
                <a:ea typeface="微软雅黑" panose="020B0503020204020204" pitchFamily="34" charset="-122"/>
              </a:rPr>
              <a:t>无偿和有偿应用和服务</a:t>
            </a:r>
            <a:r>
              <a:rPr lang="zh-CN" altLang="en-US" sz="1200" b="1" dirty="0" smtClean="0">
                <a:latin typeface="微软雅黑" panose="020B0503020204020204" pitchFamily="34" charset="-122"/>
                <a:ea typeface="微软雅黑" panose="020B0503020204020204" pitchFamily="34" charset="-122"/>
              </a:rPr>
              <a:t>，居民可根据需</a:t>
            </a:r>
            <a:r>
              <a:rPr lang="zh-CN" altLang="en-US" sz="1200" b="1" dirty="0">
                <a:solidFill>
                  <a:srgbClr val="FF0000"/>
                </a:solidFill>
                <a:latin typeface="微软雅黑" panose="020B0503020204020204" pitchFamily="34" charset="-122"/>
                <a:ea typeface="微软雅黑" panose="020B0503020204020204" pitchFamily="34" charset="-122"/>
              </a:rPr>
              <a:t>订制各类信息，服务端只收取少量的下载应用和订阅费用，</a:t>
            </a:r>
            <a:r>
              <a:rPr lang="zh-CN" altLang="en-US" sz="1200" b="1" dirty="0" smtClean="0">
                <a:latin typeface="微软雅黑" panose="020B0503020204020204" pitchFamily="34" charset="-122"/>
                <a:ea typeface="微软雅黑" panose="020B0503020204020204" pitchFamily="34" charset="-122"/>
              </a:rPr>
              <a:t>求在掌上终端让居民体会</a:t>
            </a:r>
            <a:r>
              <a:rPr lang="zh-CN" altLang="en-US" sz="1200" b="1" dirty="0" smtClean="0">
                <a:solidFill>
                  <a:srgbClr val="002060"/>
                </a:solidFill>
                <a:latin typeface="微软雅黑" panose="020B0503020204020204" pitchFamily="34" charset="-122"/>
                <a:ea typeface="微软雅黑" panose="020B0503020204020204" pitchFamily="34" charset="-122"/>
              </a:rPr>
              <a:t>“一用在手，信息随身走”的便利服务。</a:t>
            </a:r>
            <a:endParaRPr lang="en-US" altLang="zh-CN" sz="1200" b="1" dirty="0" smtClean="0">
              <a:solidFill>
                <a:srgbClr val="002060"/>
              </a:solidFill>
              <a:latin typeface="微软雅黑" panose="020B0503020204020204" pitchFamily="34" charset="-122"/>
              <a:ea typeface="微软雅黑" panose="020B0503020204020204" pitchFamily="34" charset="-122"/>
            </a:endParaRPr>
          </a:p>
          <a:p>
            <a:pPr marL="216000" marR="0" indent="-216000" algn="l" defTabSz="1008063" rtl="0" eaLnBrk="1" fontAlgn="base" latinLnBrk="0" hangingPunct="1">
              <a:lnSpc>
                <a:spcPct val="200000"/>
              </a:lnSpc>
              <a:spcBef>
                <a:spcPct val="0"/>
              </a:spcBef>
              <a:spcAft>
                <a:spcPct val="0"/>
              </a:spcAft>
              <a:buClrTx/>
              <a:buSzTx/>
              <a:buFont typeface="Arial" pitchFamily="34" charset="0"/>
              <a:buChar char="•"/>
              <a:tabLst/>
            </a:pPr>
            <a:r>
              <a:rPr lang="zh-CN" altLang="en-US" sz="1200" b="1" dirty="0" smtClean="0">
                <a:latin typeface="微软雅黑" panose="020B0503020204020204" pitchFamily="34" charset="-122"/>
                <a:ea typeface="微软雅黑" panose="020B0503020204020204" pitchFamily="34" charset="-122"/>
              </a:rPr>
              <a:t>通过一个终端即可享受全生活类服务。提高生活质量。</a:t>
            </a:r>
            <a:endParaRPr lang="en-US" altLang="zh-CN" sz="1200" b="1" dirty="0" smtClean="0">
              <a:latin typeface="微软雅黑" panose="020B0503020204020204" pitchFamily="34" charset="-122"/>
              <a:ea typeface="微软雅黑" panose="020B0503020204020204" pitchFamily="34" charset="-122"/>
            </a:endParaRPr>
          </a:p>
        </p:txBody>
      </p:sp>
      <p:sp>
        <p:nvSpPr>
          <p:cNvPr id="23" name="矩形 22"/>
          <p:cNvSpPr/>
          <p:nvPr/>
        </p:nvSpPr>
        <p:spPr>
          <a:xfrm>
            <a:off x="454024" y="727914"/>
            <a:ext cx="8328025" cy="313932"/>
          </a:xfrm>
          <a:prstGeom prst="rect">
            <a:avLst/>
          </a:prstGeom>
        </p:spPr>
        <p:txBody>
          <a:bodyPr vert="horz" wrap="square">
            <a:spAutoFit/>
          </a:bodyPr>
          <a:lstStyle/>
          <a:p>
            <a:pPr marL="177800" lvl="0" indent="-177800">
              <a:lnSpc>
                <a:spcPct val="120000"/>
              </a:lnSpc>
              <a:spcBef>
                <a:spcPct val="20000"/>
              </a:spcBef>
              <a:buFont typeface="Arial"/>
              <a:buChar char="•"/>
            </a:pPr>
            <a:r>
              <a:rPr lang="zh-CN" altLang="en-US" sz="1200" dirty="0" smtClean="0">
                <a:solidFill>
                  <a:schemeClr val="tx1">
                    <a:lumMod val="85000"/>
                    <a:lumOff val="15000"/>
                  </a:schemeClr>
                </a:solidFill>
                <a:latin typeface="微软雅黑"/>
                <a:ea typeface="微软雅黑"/>
                <a:cs typeface="微软雅黑"/>
              </a:rPr>
              <a:t>通过下载的</a:t>
            </a:r>
            <a:r>
              <a:rPr lang="en-US" altLang="zh-CN" sz="1200" dirty="0" smtClean="0">
                <a:solidFill>
                  <a:schemeClr val="tx1">
                    <a:lumMod val="85000"/>
                    <a:lumOff val="15000"/>
                  </a:schemeClr>
                </a:solidFill>
                <a:latin typeface="微软雅黑"/>
                <a:ea typeface="微软雅黑"/>
                <a:cs typeface="微软雅黑"/>
              </a:rPr>
              <a:t>APP</a:t>
            </a:r>
            <a:r>
              <a:rPr lang="zh-CN" altLang="en-US" sz="1200" dirty="0" smtClean="0">
                <a:solidFill>
                  <a:schemeClr val="tx1">
                    <a:lumMod val="85000"/>
                    <a:lumOff val="15000"/>
                  </a:schemeClr>
                </a:solidFill>
                <a:latin typeface="微软雅黑"/>
                <a:ea typeface="微软雅黑"/>
                <a:cs typeface="微软雅黑"/>
              </a:rPr>
              <a:t>、平板电脑等硬件终端上，并享受“智慧社区”平台提供的各种配套服务。</a:t>
            </a:r>
          </a:p>
        </p:txBody>
      </p:sp>
      <p:sp>
        <p:nvSpPr>
          <p:cNvPr id="25" name="文本框 71"/>
          <p:cNvSpPr txBox="1"/>
          <p:nvPr/>
        </p:nvSpPr>
        <p:spPr>
          <a:xfrm>
            <a:off x="3155957" y="4049634"/>
            <a:ext cx="1076413"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26"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智慧商业展示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各类</a:t>
            </a:r>
            <a:r>
              <a:rPr lang="en-US" altLang="zh-CN" sz="2000" b="1" dirty="0" smtClean="0">
                <a:latin typeface="微软雅黑" pitchFamily="34" charset="-122"/>
                <a:ea typeface="微软雅黑" pitchFamily="34" charset="-122"/>
              </a:rPr>
              <a:t>APP</a:t>
            </a:r>
            <a:r>
              <a:rPr lang="zh-CN" altLang="en-US" sz="2000" b="1" dirty="0" smtClean="0">
                <a:latin typeface="微软雅黑" pitchFamily="34" charset="-122"/>
                <a:ea typeface="微软雅黑" pitchFamily="34" charset="-122"/>
              </a:rPr>
              <a:t>应用</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0137" y="1890393"/>
            <a:ext cx="3628356" cy="2718654"/>
            <a:chOff x="184732" y="1606372"/>
            <a:chExt cx="5048759" cy="3306877"/>
          </a:xfrm>
        </p:grpSpPr>
        <p:pic>
          <p:nvPicPr>
            <p:cNvPr id="5" name="图片 4"/>
            <p:cNvPicPr>
              <a:picLocks noChangeAspect="1"/>
            </p:cNvPicPr>
            <p:nvPr/>
          </p:nvPicPr>
          <p:blipFill>
            <a:blip r:embed="rId2"/>
            <a:stretch>
              <a:fillRect/>
            </a:stretch>
          </p:blipFill>
          <p:spPr>
            <a:xfrm>
              <a:off x="184732" y="1606372"/>
              <a:ext cx="5048759" cy="2846445"/>
            </a:xfrm>
            <a:prstGeom prst="rect">
              <a:avLst/>
            </a:prstGeom>
          </p:spPr>
        </p:pic>
        <p:sp>
          <p:nvSpPr>
            <p:cNvPr id="6" name="文本框 13"/>
            <p:cNvSpPr txBox="1"/>
            <p:nvPr/>
          </p:nvSpPr>
          <p:spPr>
            <a:xfrm>
              <a:off x="1264685" y="4501444"/>
              <a:ext cx="2832439" cy="411805"/>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老人居家生活服务</a:t>
              </a:r>
              <a:endParaRPr lang="zh-CN" altLang="en-US" sz="1600" b="1" dirty="0">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4770708" y="1817823"/>
            <a:ext cx="3284720" cy="2776710"/>
            <a:chOff x="5229610" y="1696415"/>
            <a:chExt cx="4385344" cy="3644614"/>
          </a:xfrm>
        </p:grpSpPr>
        <p:pic>
          <p:nvPicPr>
            <p:cNvPr id="8" name="图片 7"/>
            <p:cNvPicPr>
              <a:picLocks noChangeAspect="1"/>
            </p:cNvPicPr>
            <p:nvPr/>
          </p:nvPicPr>
          <p:blipFill>
            <a:blip r:embed="rId3"/>
            <a:stretch>
              <a:fillRect/>
            </a:stretch>
          </p:blipFill>
          <p:spPr>
            <a:xfrm>
              <a:off x="5881563" y="1696415"/>
              <a:ext cx="2687273" cy="2868382"/>
            </a:xfrm>
            <a:prstGeom prst="rect">
              <a:avLst/>
            </a:prstGeom>
          </p:spPr>
        </p:pic>
        <p:sp>
          <p:nvSpPr>
            <p:cNvPr id="9" name="文本框 16"/>
            <p:cNvSpPr txBox="1"/>
            <p:nvPr/>
          </p:nvSpPr>
          <p:spPr>
            <a:xfrm>
              <a:off x="5829776" y="4920887"/>
              <a:ext cx="3035293" cy="420142"/>
            </a:xfrm>
            <a:prstGeom prst="rect">
              <a:avLst/>
            </a:prstGeom>
            <a:noFill/>
          </p:spPr>
          <p:txBody>
            <a:bodyPr wrap="square" rtlCol="0">
              <a:spAutoFit/>
            </a:bodyPr>
            <a:lstStyle/>
            <a:p>
              <a:pPr algn="ctr"/>
              <a:r>
                <a:rPr lang="zh-CN" altLang="en-US" sz="1600" b="1" dirty="0" smtClean="0">
                  <a:latin typeface="微软雅黑" panose="020B0503020204020204" pitchFamily="34" charset="-122"/>
                  <a:ea typeface="微软雅黑" panose="020B0503020204020204" pitchFamily="34" charset="-122"/>
                </a:rPr>
                <a:t>在线就医远程听诊监护</a:t>
              </a:r>
              <a:endParaRPr lang="zh-CN" altLang="en-US" sz="1600" b="1" dirty="0">
                <a:latin typeface="微软雅黑" panose="020B0503020204020204" pitchFamily="34" charset="-122"/>
                <a:ea typeface="微软雅黑" panose="020B0503020204020204" pitchFamily="34" charset="-122"/>
              </a:endParaRPr>
            </a:p>
          </p:txBody>
        </p:sp>
        <p:pic>
          <p:nvPicPr>
            <p:cNvPr id="10" name="Picture 28"/>
            <p:cNvPicPr>
              <a:picLocks noChangeAspect="1" noChangeArrowheads="1"/>
            </p:cNvPicPr>
            <p:nvPr/>
          </p:nvPicPr>
          <p:blipFill>
            <a:blip r:embed="rId4" cstate="print"/>
            <a:srcRect/>
            <a:stretch>
              <a:fillRect/>
            </a:stretch>
          </p:blipFill>
          <p:spPr bwMode="auto">
            <a:xfrm>
              <a:off x="5229610" y="2863888"/>
              <a:ext cx="2352811" cy="1972542"/>
            </a:xfrm>
            <a:prstGeom prst="rect">
              <a:avLst/>
            </a:prstGeom>
            <a:noFill/>
            <a:ln w="9525">
              <a:noFill/>
              <a:miter lim="800000"/>
              <a:headEnd/>
              <a:tailEnd/>
            </a:ln>
            <a:effectLst/>
          </p:spPr>
        </p:pic>
        <p:sp>
          <p:nvSpPr>
            <p:cNvPr id="11" name="圆角矩形 10"/>
            <p:cNvSpPr/>
            <p:nvPr/>
          </p:nvSpPr>
          <p:spPr bwMode="auto">
            <a:xfrm>
              <a:off x="7238690" y="3435161"/>
              <a:ext cx="2376264" cy="1401269"/>
            </a:xfrm>
            <a:prstGeom prst="roundRect">
              <a:avLst/>
            </a:prstGeom>
            <a:blipFill>
              <a:blip r:embed="rId5"/>
              <a:stretch>
                <a:fillRect/>
              </a:stretch>
            </a:blipFill>
            <a:ln w="38100">
              <a:solidFill>
                <a:schemeClr val="bg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2000" b="0" i="0" u="none" strike="noStrike" cap="none" normalizeH="0" baseline="0" smtClean="0">
                <a:ln>
                  <a:noFill/>
                </a:ln>
                <a:solidFill>
                  <a:schemeClr val="tx1"/>
                </a:solidFill>
                <a:effectLst/>
                <a:latin typeface="Arial" charset="0"/>
                <a:ea typeface="宋体" charset="-122"/>
              </a:endParaRPr>
            </a:p>
          </p:txBody>
        </p:sp>
      </p:grpSp>
      <p:sp>
        <p:nvSpPr>
          <p:cNvPr id="12" name="矩形 11"/>
          <p:cNvSpPr/>
          <p:nvPr/>
        </p:nvSpPr>
        <p:spPr>
          <a:xfrm>
            <a:off x="454025" y="704940"/>
            <a:ext cx="8328025" cy="927626"/>
          </a:xfrm>
          <a:prstGeom prst="rect">
            <a:avLst/>
          </a:prstGeom>
        </p:spPr>
        <p:txBody>
          <a:bodyPr vert="horz" wrap="square">
            <a:spAutoFit/>
          </a:bodyPr>
          <a:lstStyle/>
          <a:p>
            <a:pPr marL="177800" indent="-177800" fontAlgn="base">
              <a:lnSpc>
                <a:spcPct val="150000"/>
              </a:lnSpc>
              <a:spcBef>
                <a:spcPct val="20000"/>
              </a:spcBef>
              <a:spcAft>
                <a:spcPct val="0"/>
              </a:spcAft>
              <a:buFont typeface="Arial"/>
              <a:buChar char="•"/>
            </a:pPr>
            <a:r>
              <a:rPr lang="zh-CN" altLang="en-US" sz="1200" dirty="0" smtClean="0">
                <a:solidFill>
                  <a:schemeClr val="tx1">
                    <a:lumMod val="85000"/>
                    <a:lumOff val="15000"/>
                  </a:schemeClr>
                </a:solidFill>
                <a:latin typeface="微软雅黑"/>
                <a:ea typeface="微软雅黑"/>
                <a:cs typeface="微软雅黑"/>
              </a:rPr>
              <a:t>社区专门为老人提供了便利的居家养老服务，通过社区服务中心可以直接人工提供健康咨询，进行上门服务。</a:t>
            </a:r>
            <a:endParaRPr lang="en-US" altLang="zh-CN" sz="1200" dirty="0" smtClean="0">
              <a:solidFill>
                <a:schemeClr val="tx1">
                  <a:lumMod val="85000"/>
                  <a:lumOff val="15000"/>
                </a:schemeClr>
              </a:solidFill>
              <a:latin typeface="微软雅黑"/>
              <a:ea typeface="微软雅黑"/>
              <a:cs typeface="微软雅黑"/>
            </a:endParaRPr>
          </a:p>
          <a:p>
            <a:pPr marL="177800" indent="-177800" fontAlgn="base">
              <a:lnSpc>
                <a:spcPct val="150000"/>
              </a:lnSpc>
              <a:spcBef>
                <a:spcPct val="20000"/>
              </a:spcBef>
              <a:spcAft>
                <a:spcPct val="0"/>
              </a:spcAft>
              <a:buFont typeface="Arial"/>
              <a:buChar char="•"/>
            </a:pPr>
            <a:r>
              <a:rPr lang="zh-CN" altLang="en-US" sz="1200" dirty="0" smtClean="0">
                <a:solidFill>
                  <a:schemeClr val="tx1">
                    <a:lumMod val="85000"/>
                    <a:lumOff val="15000"/>
                  </a:schemeClr>
                </a:solidFill>
                <a:latin typeface="微软雅黑"/>
                <a:ea typeface="微软雅黑"/>
                <a:cs typeface="微软雅黑"/>
              </a:rPr>
              <a:t>同时社区与医疗机构进行合作，推出远程健康监测、远程监护、“电子家庭医生”等服务，让老人即使一人在家也可以进行医疗救助。</a:t>
            </a:r>
            <a:endParaRPr lang="en-US" altLang="zh-CN" sz="1200" dirty="0" smtClean="0">
              <a:solidFill>
                <a:schemeClr val="tx1">
                  <a:lumMod val="85000"/>
                  <a:lumOff val="15000"/>
                </a:schemeClr>
              </a:solidFill>
              <a:latin typeface="微软雅黑"/>
              <a:ea typeface="微软雅黑"/>
              <a:cs typeface="微软雅黑"/>
            </a:endParaRPr>
          </a:p>
        </p:txBody>
      </p:sp>
      <p:sp>
        <p:nvSpPr>
          <p:cNvPr id="13"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智慧商业展示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养老服务应用展示</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 xmlns:a14="http://schemas.microsoft.com/office/drawing/2010/main" val="0"/>
              </a:ext>
            </a:extLst>
          </a:blip>
          <a:stretch>
            <a:fillRect/>
          </a:stretch>
        </p:blipFill>
        <p:spPr>
          <a:xfrm>
            <a:off x="1463544" y="1523081"/>
            <a:ext cx="6577371" cy="3382746"/>
          </a:xfrm>
          <a:prstGeom prst="rect">
            <a:avLst/>
          </a:prstGeom>
        </p:spPr>
      </p:pic>
      <p:sp>
        <p:nvSpPr>
          <p:cNvPr id="5" name="Rectangle 8"/>
          <p:cNvSpPr>
            <a:spLocks noChangeArrowheads="1"/>
          </p:cNvSpPr>
          <p:nvPr/>
        </p:nvSpPr>
        <p:spPr bwMode="auto">
          <a:xfrm>
            <a:off x="454025" y="698928"/>
            <a:ext cx="8294688" cy="890693"/>
          </a:xfrm>
          <a:prstGeom prst="rect">
            <a:avLst/>
          </a:prstGeom>
          <a:extLst/>
        </p:spPr>
        <p:txBody>
          <a:bodyPr vert="horz" wrap="square">
            <a:spAutoFit/>
          </a:bodyPr>
          <a:lstStyle/>
          <a:p>
            <a:pPr marL="177800" indent="-177800" fontAlgn="base">
              <a:lnSpc>
                <a:spcPct val="150000"/>
              </a:lnSpc>
              <a:spcBef>
                <a:spcPct val="20000"/>
              </a:spcBef>
              <a:spcAft>
                <a:spcPct val="0"/>
              </a:spcAft>
              <a:buFont typeface="Arial"/>
              <a:buChar char="•"/>
              <a:defRPr/>
            </a:pPr>
            <a:r>
              <a:rPr lang="zh-CN" altLang="en-US" sz="1200" dirty="0">
                <a:solidFill>
                  <a:schemeClr val="tx1">
                    <a:lumMod val="85000"/>
                    <a:lumOff val="15000"/>
                  </a:schemeClr>
                </a:solidFill>
                <a:latin typeface="微软雅黑"/>
                <a:ea typeface="微软雅黑"/>
                <a:cs typeface="微软雅黑"/>
              </a:rPr>
              <a:t>通过基于物联网的远程健康管理服务，老人在家里、活动中心等地方均可利用无线健康检测设备随时监测日常基础健康信息，通过蓝</a:t>
            </a:r>
            <a:r>
              <a:rPr lang="zh-CN" altLang="en-US" sz="1200" dirty="0" smtClean="0">
                <a:solidFill>
                  <a:schemeClr val="tx1">
                    <a:lumMod val="85000"/>
                    <a:lumOff val="15000"/>
                  </a:schemeClr>
                </a:solidFill>
                <a:latin typeface="微软雅黑"/>
                <a:ea typeface="微软雅黑"/>
                <a:cs typeface="微软雅黑"/>
              </a:rPr>
              <a:t>牙等设备将</a:t>
            </a:r>
            <a:r>
              <a:rPr lang="zh-CN" altLang="en-US" sz="1200" dirty="0">
                <a:solidFill>
                  <a:schemeClr val="tx1">
                    <a:lumMod val="85000"/>
                    <a:lumOff val="15000"/>
                  </a:schemeClr>
                </a:solidFill>
                <a:latin typeface="微软雅黑"/>
                <a:ea typeface="微软雅黑"/>
                <a:cs typeface="微软雅黑"/>
              </a:rPr>
              <a:t>检测数据传输到健康管理平台，后台通过与相关医疗机构合作为老人提供长期的健康咨询及健康评估</a:t>
            </a:r>
            <a:r>
              <a:rPr lang="zh-CN" altLang="en-US" sz="1200" dirty="0" smtClean="0">
                <a:solidFill>
                  <a:schemeClr val="tx1">
                    <a:lumMod val="85000"/>
                    <a:lumOff val="15000"/>
                  </a:schemeClr>
                </a:solidFill>
                <a:latin typeface="微软雅黑"/>
                <a:ea typeface="微软雅黑"/>
                <a:cs typeface="微软雅黑"/>
              </a:rPr>
              <a:t>服务。</a:t>
            </a:r>
            <a:endParaRPr lang="en-US" altLang="zh-CN" sz="1200" dirty="0">
              <a:solidFill>
                <a:schemeClr val="tx1">
                  <a:lumMod val="85000"/>
                  <a:lumOff val="15000"/>
                </a:schemeClr>
              </a:solidFill>
              <a:latin typeface="微软雅黑"/>
              <a:ea typeface="微软雅黑"/>
              <a:cs typeface="微软雅黑"/>
            </a:endParaRPr>
          </a:p>
        </p:txBody>
      </p:sp>
      <p:sp>
        <p:nvSpPr>
          <p:cNvPr id="6"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智慧商业展示</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智慧医疗应用展示</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p:cNvSpPr txBox="1"/>
          <p:nvPr/>
        </p:nvSpPr>
        <p:spPr>
          <a:xfrm>
            <a:off x="2260315" y="1134157"/>
            <a:ext cx="5461285" cy="3016210"/>
          </a:xfrm>
          <a:prstGeom prst="rect">
            <a:avLst/>
          </a:prstGeom>
          <a:noFill/>
        </p:spPr>
        <p:txBody>
          <a:bodyPr wrap="square">
            <a:spAutoFit/>
          </a:bodyPr>
          <a:lstStyle/>
          <a:p>
            <a:pPr marL="400050" indent="-400050" fontAlgn="auto">
              <a:lnSpc>
                <a:spcPct val="200000"/>
              </a:lnSpc>
              <a:spcBef>
                <a:spcPts val="1200"/>
              </a:spcBef>
              <a:spcAft>
                <a:spcPts val="0"/>
              </a:spcAft>
              <a:defRPr/>
            </a:pPr>
            <a:r>
              <a:rPr lang="zh-CN" altLang="en-US" sz="2000" b="1" spc="100" dirty="0" smtClean="0">
                <a:solidFill>
                  <a:srgbClr val="C00000"/>
                </a:solidFill>
                <a:latin typeface="微软雅黑" pitchFamily="34" charset="-122"/>
                <a:ea typeface="微软雅黑" pitchFamily="34" charset="-122"/>
              </a:rPr>
              <a:t>第一部分     智慧社区概述</a:t>
            </a:r>
            <a:endParaRPr lang="en-US" altLang="zh-CN" sz="2000" b="1" spc="100" dirty="0" smtClean="0">
              <a:solidFill>
                <a:srgbClr val="C00000"/>
              </a:solidFill>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第二部分     用户需求层面分析</a:t>
            </a:r>
            <a:endParaRPr lang="en-US" altLang="zh-CN" sz="2000" b="1" spc="100" dirty="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第三部分     建设层面分析</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第四部分     典型运营案例分析</a:t>
            </a:r>
            <a:endParaRPr lang="zh-CN" altLang="en-US" sz="2000" b="1" spc="100" dirty="0">
              <a:latin typeface="微软雅黑" pitchFamily="34" charset="-122"/>
              <a:ea typeface="微软雅黑" pitchFamily="34" charset="-122"/>
            </a:endParaRPr>
          </a:p>
        </p:txBody>
      </p:sp>
      <p:sp>
        <p:nvSpPr>
          <p:cNvPr id="5" name="标题 1"/>
          <p:cNvSpPr>
            <a:spLocks noGrp="1"/>
          </p:cNvSpPr>
          <p:nvPr>
            <p:ph type="title" idx="4294967295"/>
          </p:nvPr>
        </p:nvSpPr>
        <p:spPr>
          <a:xfrm>
            <a:off x="0" y="176213"/>
            <a:ext cx="8229600" cy="415925"/>
          </a:xfrm>
        </p:spPr>
        <p:txBody>
          <a:bodyPr>
            <a:noAutofit/>
          </a:bodyPr>
          <a:lstStyle/>
          <a:p>
            <a:pPr algn="l"/>
            <a:r>
              <a:rPr lang="zh-CN" altLang="en-US" sz="2000" b="1" dirty="0" smtClean="0">
                <a:latin typeface="微软雅黑" pitchFamily="34" charset="-122"/>
                <a:ea typeface="微软雅黑" pitchFamily="34" charset="-122"/>
              </a:rPr>
              <a:t>目录</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四、智慧生活</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政务服务应用展示</a:t>
            </a:r>
          </a:p>
        </p:txBody>
      </p:sp>
      <p:sp>
        <p:nvSpPr>
          <p:cNvPr id="4" name="等腰三角形 3"/>
          <p:cNvSpPr/>
          <p:nvPr/>
        </p:nvSpPr>
        <p:spPr>
          <a:xfrm>
            <a:off x="842478" y="830219"/>
            <a:ext cx="7688976" cy="556794"/>
          </a:xfrm>
          <a:prstGeom prst="triangl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矩形 4"/>
          <p:cNvSpPr/>
          <p:nvPr/>
        </p:nvSpPr>
        <p:spPr>
          <a:xfrm>
            <a:off x="3859007" y="965594"/>
            <a:ext cx="1664072"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400" b="1" dirty="0" smtClean="0">
                <a:solidFill>
                  <a:schemeClr val="tx1"/>
                </a:solidFill>
                <a:latin typeface="微软雅黑" pitchFamily="34" charset="-122"/>
                <a:ea typeface="微软雅黑" pitchFamily="34" charset="-122"/>
              </a:rPr>
              <a:t>以公众服务为中心</a:t>
            </a:r>
            <a:endParaRPr lang="zh-CN" altLang="en-US" sz="1400" b="1" dirty="0">
              <a:solidFill>
                <a:schemeClr val="tx1"/>
              </a:solidFill>
              <a:latin typeface="微软雅黑" pitchFamily="34" charset="-122"/>
              <a:ea typeface="微软雅黑" pitchFamily="34" charset="-122"/>
            </a:endParaRPr>
          </a:p>
        </p:txBody>
      </p:sp>
      <p:sp>
        <p:nvSpPr>
          <p:cNvPr id="6" name="圆角矩形 5"/>
          <p:cNvSpPr/>
          <p:nvPr/>
        </p:nvSpPr>
        <p:spPr>
          <a:xfrm>
            <a:off x="1427869" y="1450812"/>
            <a:ext cx="6326370" cy="326620"/>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服务理念：</a:t>
            </a:r>
            <a:r>
              <a:rPr lang="zh-CN" altLang="en-US" sz="1200" b="1" u="sng" dirty="0" smtClean="0">
                <a:solidFill>
                  <a:srgbClr val="0000FF"/>
                </a:solidFill>
                <a:latin typeface="微软雅黑" pitchFamily="34" charset="-122"/>
                <a:ea typeface="微软雅黑" pitchFamily="34" charset="-122"/>
              </a:rPr>
              <a:t>优质服务</a:t>
            </a:r>
            <a:r>
              <a:rPr lang="zh-CN" altLang="en-US" sz="1200" b="1" dirty="0" smtClean="0">
                <a:solidFill>
                  <a:srgbClr val="0000FF"/>
                </a:solidFill>
                <a:latin typeface="微软雅黑" pitchFamily="34" charset="-122"/>
                <a:ea typeface="微软雅黑" pitchFamily="34" charset="-122"/>
              </a:rPr>
              <a:t>      </a:t>
            </a:r>
            <a:r>
              <a:rPr lang="zh-CN" altLang="en-US" sz="1200" b="1" u="sng" dirty="0" smtClean="0">
                <a:solidFill>
                  <a:srgbClr val="0000FF"/>
                </a:solidFill>
                <a:latin typeface="微软雅黑" pitchFamily="34" charset="-122"/>
                <a:ea typeface="微软雅黑" pitchFamily="34" charset="-122"/>
              </a:rPr>
              <a:t>智慧服务</a:t>
            </a:r>
            <a:r>
              <a:rPr lang="zh-CN" altLang="en-US" sz="1200" b="1" dirty="0" smtClean="0">
                <a:solidFill>
                  <a:srgbClr val="0000FF"/>
                </a:solidFill>
                <a:latin typeface="微软雅黑" pitchFamily="34" charset="-122"/>
                <a:ea typeface="微软雅黑" pitchFamily="34" charset="-122"/>
              </a:rPr>
              <a:t>      </a:t>
            </a:r>
            <a:r>
              <a:rPr lang="zh-CN" altLang="en-US" sz="1200" b="1" u="sng" dirty="0" smtClean="0">
                <a:solidFill>
                  <a:srgbClr val="0000FF"/>
                </a:solidFill>
                <a:latin typeface="微软雅黑" pitchFamily="34" charset="-122"/>
                <a:ea typeface="微软雅黑" pitchFamily="34" charset="-122"/>
              </a:rPr>
              <a:t>标准服务</a:t>
            </a:r>
            <a:r>
              <a:rPr lang="zh-CN" altLang="en-US" sz="1200" b="1" dirty="0" smtClean="0">
                <a:solidFill>
                  <a:srgbClr val="0000FF"/>
                </a:solidFill>
                <a:latin typeface="微软雅黑" pitchFamily="34" charset="-122"/>
                <a:ea typeface="微软雅黑" pitchFamily="34" charset="-122"/>
              </a:rPr>
              <a:t>      </a:t>
            </a:r>
            <a:r>
              <a:rPr lang="zh-CN" altLang="en-US" sz="1200" b="1" u="sng" dirty="0" smtClean="0">
                <a:solidFill>
                  <a:srgbClr val="0000FF"/>
                </a:solidFill>
                <a:latin typeface="微软雅黑" pitchFamily="34" charset="-122"/>
                <a:ea typeface="微软雅黑" pitchFamily="34" charset="-122"/>
              </a:rPr>
              <a:t>安全服务</a:t>
            </a:r>
            <a:endParaRPr lang="zh-CN" altLang="en-US" sz="1200" b="1" u="sng" dirty="0">
              <a:solidFill>
                <a:srgbClr val="0000FF"/>
              </a:solidFill>
              <a:latin typeface="微软雅黑" pitchFamily="34" charset="-122"/>
              <a:ea typeface="微软雅黑" pitchFamily="34" charset="-122"/>
            </a:endParaRPr>
          </a:p>
        </p:txBody>
      </p:sp>
      <p:sp>
        <p:nvSpPr>
          <p:cNvPr id="7" name="圆角矩形 6"/>
          <p:cNvSpPr/>
          <p:nvPr/>
        </p:nvSpPr>
        <p:spPr>
          <a:xfrm>
            <a:off x="1427869" y="1877903"/>
            <a:ext cx="6326370" cy="475715"/>
          </a:xfrm>
          <a:prstGeom prst="round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solidFill>
                  <a:schemeClr val="tx1"/>
                </a:solidFill>
                <a:latin typeface="微软雅黑" pitchFamily="34" charset="-122"/>
                <a:ea typeface="微软雅黑" pitchFamily="34" charset="-122"/>
              </a:rPr>
              <a:t>五类对象</a:t>
            </a:r>
            <a:endParaRPr lang="zh-CN" altLang="en-US" sz="1400" b="1" dirty="0">
              <a:solidFill>
                <a:schemeClr val="tx1"/>
              </a:solidFill>
              <a:latin typeface="微软雅黑" pitchFamily="34" charset="-122"/>
              <a:ea typeface="微软雅黑" pitchFamily="34" charset="-122"/>
            </a:endParaRPr>
          </a:p>
        </p:txBody>
      </p:sp>
      <p:sp>
        <p:nvSpPr>
          <p:cNvPr id="10" name="圆角矩形 9"/>
          <p:cNvSpPr/>
          <p:nvPr/>
        </p:nvSpPr>
        <p:spPr>
          <a:xfrm>
            <a:off x="1436433" y="2454089"/>
            <a:ext cx="6326370" cy="475715"/>
          </a:xfrm>
          <a:prstGeom prst="round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solidFill>
                  <a:schemeClr val="tx1"/>
                </a:solidFill>
                <a:latin typeface="微软雅黑" pitchFamily="34" charset="-122"/>
                <a:ea typeface="微软雅黑" pitchFamily="34" charset="-122"/>
              </a:rPr>
              <a:t>四个渠道</a:t>
            </a:r>
            <a:endParaRPr lang="zh-CN" altLang="en-US" sz="1400" b="1" dirty="0">
              <a:solidFill>
                <a:schemeClr val="tx1"/>
              </a:solidFill>
              <a:latin typeface="微软雅黑" pitchFamily="34" charset="-122"/>
              <a:ea typeface="微软雅黑" pitchFamily="34" charset="-122"/>
            </a:endParaRPr>
          </a:p>
        </p:txBody>
      </p:sp>
      <p:sp>
        <p:nvSpPr>
          <p:cNvPr id="11" name="圆角矩形 10"/>
          <p:cNvSpPr/>
          <p:nvPr/>
        </p:nvSpPr>
        <p:spPr>
          <a:xfrm>
            <a:off x="1436433" y="3030275"/>
            <a:ext cx="6326370" cy="475715"/>
          </a:xfrm>
          <a:prstGeom prst="round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solidFill>
                  <a:schemeClr val="tx1"/>
                </a:solidFill>
                <a:latin typeface="微软雅黑" pitchFamily="34" charset="-122"/>
                <a:ea typeface="微软雅黑" pitchFamily="34" charset="-122"/>
              </a:rPr>
              <a:t>五大应用</a:t>
            </a:r>
            <a:endParaRPr lang="zh-CN" altLang="en-US" sz="1400" b="1" dirty="0">
              <a:solidFill>
                <a:schemeClr val="tx1"/>
              </a:solidFill>
              <a:latin typeface="微软雅黑" pitchFamily="34" charset="-122"/>
              <a:ea typeface="微软雅黑" pitchFamily="34" charset="-122"/>
            </a:endParaRPr>
          </a:p>
        </p:txBody>
      </p:sp>
      <p:sp>
        <p:nvSpPr>
          <p:cNvPr id="12" name="圆角矩形 11"/>
          <p:cNvSpPr/>
          <p:nvPr/>
        </p:nvSpPr>
        <p:spPr>
          <a:xfrm>
            <a:off x="1427869" y="3606461"/>
            <a:ext cx="6326370" cy="475715"/>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solidFill>
                  <a:schemeClr val="tx1"/>
                </a:solidFill>
                <a:latin typeface="微软雅黑" pitchFamily="34" charset="-122"/>
                <a:ea typeface="微软雅黑" pitchFamily="34" charset="-122"/>
              </a:rPr>
              <a:t>一个平台                       政务服务于管理平台</a:t>
            </a:r>
            <a:r>
              <a:rPr lang="zh-CN" altLang="en-US" sz="1100" b="1" dirty="0" smtClean="0">
                <a:solidFill>
                  <a:schemeClr val="tx1"/>
                </a:solidFill>
                <a:latin typeface="微软雅黑" pitchFamily="34" charset="-122"/>
                <a:ea typeface="微软雅黑" pitchFamily="34" charset="-122"/>
              </a:rPr>
              <a:t>（第三方公司研发平台）</a:t>
            </a:r>
            <a:endParaRPr lang="zh-CN" altLang="en-US" sz="1100" b="1" dirty="0">
              <a:solidFill>
                <a:schemeClr val="tx1"/>
              </a:solidFill>
              <a:latin typeface="微软雅黑" pitchFamily="34" charset="-122"/>
              <a:ea typeface="微软雅黑" pitchFamily="34" charset="-122"/>
            </a:endParaRPr>
          </a:p>
        </p:txBody>
      </p:sp>
      <p:sp>
        <p:nvSpPr>
          <p:cNvPr id="13" name="圆角矩形 12"/>
          <p:cNvSpPr/>
          <p:nvPr/>
        </p:nvSpPr>
        <p:spPr>
          <a:xfrm>
            <a:off x="1427869" y="4182647"/>
            <a:ext cx="6326370" cy="47571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400" b="1" dirty="0" smtClean="0">
                <a:solidFill>
                  <a:schemeClr val="tx1"/>
                </a:solidFill>
                <a:latin typeface="微软雅黑" pitchFamily="34" charset="-122"/>
                <a:ea typeface="微软雅黑" pitchFamily="34" charset="-122"/>
              </a:rPr>
              <a:t>五级联动                   省级          市级          区级         街道         社区</a:t>
            </a:r>
            <a:endParaRPr lang="zh-CN" altLang="en-US" sz="1400" b="1" dirty="0">
              <a:solidFill>
                <a:schemeClr val="tx1"/>
              </a:solidFill>
              <a:latin typeface="微软雅黑" pitchFamily="34" charset="-122"/>
              <a:ea typeface="微软雅黑" pitchFamily="34" charset="-122"/>
            </a:endParaRPr>
          </a:p>
        </p:txBody>
      </p:sp>
      <p:sp>
        <p:nvSpPr>
          <p:cNvPr id="15" name="圆角矩形 14"/>
          <p:cNvSpPr/>
          <p:nvPr/>
        </p:nvSpPr>
        <p:spPr>
          <a:xfrm>
            <a:off x="2884523" y="3072807"/>
            <a:ext cx="733647" cy="374571"/>
          </a:xfrm>
          <a:prstGeom prst="roundRect">
            <a:avLst/>
          </a:prstGeom>
        </p:spPr>
        <p:style>
          <a:lnRef idx="1">
            <a:schemeClr val="accent2"/>
          </a:lnRef>
          <a:fillRef idx="3">
            <a:schemeClr val="accent2"/>
          </a:fillRef>
          <a:effectRef idx="2">
            <a:schemeClr val="accent2"/>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业务审批平台</a:t>
            </a:r>
            <a:endParaRPr lang="zh-CN" altLang="en-US" sz="1100" dirty="0">
              <a:solidFill>
                <a:schemeClr val="tx1"/>
              </a:solidFill>
              <a:latin typeface="微软雅黑" pitchFamily="34" charset="-122"/>
              <a:ea typeface="微软雅黑" pitchFamily="34" charset="-122"/>
            </a:endParaRPr>
          </a:p>
        </p:txBody>
      </p:sp>
      <p:sp>
        <p:nvSpPr>
          <p:cNvPr id="16" name="圆角矩形 15"/>
          <p:cNvSpPr/>
          <p:nvPr/>
        </p:nvSpPr>
        <p:spPr>
          <a:xfrm>
            <a:off x="3854587" y="3076345"/>
            <a:ext cx="733647" cy="374571"/>
          </a:xfrm>
          <a:prstGeom prst="roundRect">
            <a:avLst/>
          </a:prstGeom>
        </p:spPr>
        <p:style>
          <a:lnRef idx="1">
            <a:schemeClr val="accent2"/>
          </a:lnRef>
          <a:fillRef idx="3">
            <a:schemeClr val="accent2"/>
          </a:fillRef>
          <a:effectRef idx="2">
            <a:schemeClr val="accent2"/>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网上政务</a:t>
            </a:r>
            <a:endParaRPr lang="en-US" altLang="zh-CN" sz="1100" dirty="0" smtClean="0">
              <a:solidFill>
                <a:schemeClr val="tx1"/>
              </a:solidFill>
              <a:latin typeface="微软雅黑" pitchFamily="34" charset="-122"/>
              <a:ea typeface="微软雅黑" pitchFamily="34" charset="-122"/>
            </a:endParaRPr>
          </a:p>
          <a:p>
            <a:pPr algn="ctr"/>
            <a:r>
              <a:rPr lang="zh-CN" altLang="en-US" sz="1100" dirty="0" smtClean="0">
                <a:solidFill>
                  <a:schemeClr val="tx1"/>
                </a:solidFill>
                <a:latin typeface="微软雅黑" pitchFamily="34" charset="-122"/>
                <a:ea typeface="微软雅黑" pitchFamily="34" charset="-122"/>
              </a:rPr>
              <a:t>服务平台</a:t>
            </a:r>
            <a:endParaRPr lang="zh-CN" altLang="en-US" sz="1100" dirty="0">
              <a:solidFill>
                <a:schemeClr val="tx1"/>
              </a:solidFill>
              <a:latin typeface="微软雅黑" pitchFamily="34" charset="-122"/>
              <a:ea typeface="微软雅黑" pitchFamily="34" charset="-122"/>
            </a:endParaRPr>
          </a:p>
        </p:txBody>
      </p:sp>
      <p:sp>
        <p:nvSpPr>
          <p:cNvPr id="17" name="圆角矩形 16"/>
          <p:cNvSpPr/>
          <p:nvPr/>
        </p:nvSpPr>
        <p:spPr>
          <a:xfrm>
            <a:off x="4793829" y="3079883"/>
            <a:ext cx="733647" cy="374571"/>
          </a:xfrm>
          <a:prstGeom prst="roundRect">
            <a:avLst/>
          </a:prstGeom>
        </p:spPr>
        <p:style>
          <a:lnRef idx="1">
            <a:schemeClr val="accent2"/>
          </a:lnRef>
          <a:fillRef idx="3">
            <a:schemeClr val="accent2"/>
          </a:fillRef>
          <a:effectRef idx="2">
            <a:schemeClr val="accent2"/>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实体办事服务平台</a:t>
            </a:r>
            <a:endParaRPr lang="zh-CN" altLang="en-US" sz="1100" dirty="0">
              <a:solidFill>
                <a:schemeClr val="tx1"/>
              </a:solidFill>
              <a:latin typeface="微软雅黑" pitchFamily="34" charset="-122"/>
              <a:ea typeface="微软雅黑" pitchFamily="34" charset="-122"/>
            </a:endParaRPr>
          </a:p>
        </p:txBody>
      </p:sp>
      <p:sp>
        <p:nvSpPr>
          <p:cNvPr id="18" name="圆角矩形 17"/>
          <p:cNvSpPr/>
          <p:nvPr/>
        </p:nvSpPr>
        <p:spPr>
          <a:xfrm>
            <a:off x="5712471" y="3074635"/>
            <a:ext cx="733647" cy="374571"/>
          </a:xfrm>
          <a:prstGeom prst="roundRect">
            <a:avLst/>
          </a:prstGeom>
        </p:spPr>
        <p:style>
          <a:lnRef idx="1">
            <a:schemeClr val="accent2"/>
          </a:lnRef>
          <a:fillRef idx="3">
            <a:schemeClr val="accent2"/>
          </a:fillRef>
          <a:effectRef idx="2">
            <a:schemeClr val="accent2"/>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电子监察平台</a:t>
            </a:r>
            <a:endParaRPr lang="zh-CN" altLang="en-US" sz="1100" dirty="0">
              <a:solidFill>
                <a:schemeClr val="tx1"/>
              </a:solidFill>
              <a:latin typeface="微软雅黑" pitchFamily="34" charset="-122"/>
              <a:ea typeface="微软雅黑" pitchFamily="34" charset="-122"/>
            </a:endParaRPr>
          </a:p>
        </p:txBody>
      </p:sp>
      <p:sp>
        <p:nvSpPr>
          <p:cNvPr id="19" name="圆角矩形 18"/>
          <p:cNvSpPr/>
          <p:nvPr/>
        </p:nvSpPr>
        <p:spPr>
          <a:xfrm>
            <a:off x="6651713" y="3078173"/>
            <a:ext cx="879241" cy="374571"/>
          </a:xfrm>
          <a:prstGeom prst="roundRect">
            <a:avLst/>
          </a:prstGeom>
        </p:spPr>
        <p:style>
          <a:lnRef idx="1">
            <a:schemeClr val="accent2"/>
          </a:lnRef>
          <a:fillRef idx="3">
            <a:schemeClr val="accent2"/>
          </a:fillRef>
          <a:effectRef idx="2">
            <a:schemeClr val="accent2"/>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政务服务于管理系统</a:t>
            </a:r>
            <a:endParaRPr lang="zh-CN" altLang="en-US" sz="1100" dirty="0">
              <a:solidFill>
                <a:schemeClr val="tx1"/>
              </a:solidFill>
              <a:latin typeface="微软雅黑" pitchFamily="34" charset="-122"/>
              <a:ea typeface="微软雅黑" pitchFamily="34" charset="-122"/>
            </a:endParaRPr>
          </a:p>
        </p:txBody>
      </p:sp>
      <p:sp>
        <p:nvSpPr>
          <p:cNvPr id="20" name="圆角矩形 19"/>
          <p:cNvSpPr/>
          <p:nvPr/>
        </p:nvSpPr>
        <p:spPr>
          <a:xfrm>
            <a:off x="2884523" y="2495185"/>
            <a:ext cx="733647" cy="374571"/>
          </a:xfrm>
          <a:prstGeom prst="roundRect">
            <a:avLst/>
          </a:prstGeom>
        </p:spPr>
        <p:style>
          <a:lnRef idx="1">
            <a:schemeClr val="accent5"/>
          </a:lnRef>
          <a:fillRef idx="3">
            <a:schemeClr val="accent5"/>
          </a:fillRef>
          <a:effectRef idx="2">
            <a:schemeClr val="accent5"/>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政府实体大厅</a:t>
            </a:r>
            <a:endParaRPr lang="zh-CN" altLang="en-US" sz="1100" dirty="0">
              <a:solidFill>
                <a:schemeClr val="tx1"/>
              </a:solidFill>
              <a:latin typeface="微软雅黑" pitchFamily="34" charset="-122"/>
              <a:ea typeface="微软雅黑" pitchFamily="34" charset="-122"/>
            </a:endParaRPr>
          </a:p>
        </p:txBody>
      </p:sp>
      <p:sp>
        <p:nvSpPr>
          <p:cNvPr id="21" name="圆角矩形 20"/>
          <p:cNvSpPr/>
          <p:nvPr/>
        </p:nvSpPr>
        <p:spPr>
          <a:xfrm>
            <a:off x="4136241" y="2503749"/>
            <a:ext cx="733647" cy="374571"/>
          </a:xfrm>
          <a:prstGeom prst="roundRect">
            <a:avLst/>
          </a:prstGeom>
        </p:spPr>
        <p:style>
          <a:lnRef idx="1">
            <a:schemeClr val="accent5"/>
          </a:lnRef>
          <a:fillRef idx="3">
            <a:schemeClr val="accent5"/>
          </a:fillRef>
          <a:effectRef idx="2">
            <a:schemeClr val="accent5"/>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网上门户网站大厅</a:t>
            </a:r>
            <a:endParaRPr lang="zh-CN" altLang="en-US" sz="1100" dirty="0">
              <a:solidFill>
                <a:schemeClr val="tx1"/>
              </a:solidFill>
              <a:latin typeface="微软雅黑" pitchFamily="34" charset="-122"/>
              <a:ea typeface="微软雅黑" pitchFamily="34" charset="-122"/>
            </a:endParaRPr>
          </a:p>
        </p:txBody>
      </p:sp>
      <p:sp>
        <p:nvSpPr>
          <p:cNvPr id="22" name="圆角矩形 21"/>
          <p:cNvSpPr/>
          <p:nvPr/>
        </p:nvSpPr>
        <p:spPr>
          <a:xfrm>
            <a:off x="5430765" y="2503749"/>
            <a:ext cx="733647" cy="374571"/>
          </a:xfrm>
          <a:prstGeom prst="roundRect">
            <a:avLst/>
          </a:prstGeom>
        </p:spPr>
        <p:style>
          <a:lnRef idx="1">
            <a:schemeClr val="accent5"/>
          </a:lnRef>
          <a:fillRef idx="3">
            <a:schemeClr val="accent5"/>
          </a:fillRef>
          <a:effectRef idx="2">
            <a:schemeClr val="accent5"/>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手机移动终端</a:t>
            </a:r>
            <a:endParaRPr lang="zh-CN" altLang="en-US" sz="1100" dirty="0">
              <a:solidFill>
                <a:schemeClr val="tx1"/>
              </a:solidFill>
              <a:latin typeface="微软雅黑" pitchFamily="34" charset="-122"/>
              <a:ea typeface="微软雅黑" pitchFamily="34" charset="-122"/>
            </a:endParaRPr>
          </a:p>
        </p:txBody>
      </p:sp>
      <p:sp>
        <p:nvSpPr>
          <p:cNvPr id="23" name="圆角矩形 22"/>
          <p:cNvSpPr/>
          <p:nvPr/>
        </p:nvSpPr>
        <p:spPr>
          <a:xfrm>
            <a:off x="6682483" y="2512313"/>
            <a:ext cx="733647" cy="374571"/>
          </a:xfrm>
          <a:prstGeom prst="roundRect">
            <a:avLst/>
          </a:prstGeom>
        </p:spPr>
        <p:style>
          <a:lnRef idx="1">
            <a:schemeClr val="accent5"/>
          </a:lnRef>
          <a:fillRef idx="3">
            <a:schemeClr val="accent5"/>
          </a:fillRef>
          <a:effectRef idx="2">
            <a:schemeClr val="accent5"/>
          </a:effectRef>
          <a:fontRef idx="minor">
            <a:schemeClr val="lt1"/>
          </a:fontRef>
        </p:style>
        <p:txBody>
          <a:bodyPr wrap="square" lIns="36000" tIns="0" rIns="36000" bIns="0" rtlCol="0" anchor="ctr">
            <a:spAutoFit/>
          </a:bodyPr>
          <a:lstStyle/>
          <a:p>
            <a:pPr algn="ctr"/>
            <a:r>
              <a:rPr lang="zh-CN" altLang="en-US" sz="1100" dirty="0" smtClean="0">
                <a:solidFill>
                  <a:schemeClr val="tx1"/>
                </a:solidFill>
                <a:latin typeface="微软雅黑" pitchFamily="34" charset="-122"/>
                <a:ea typeface="微软雅黑" pitchFamily="34" charset="-122"/>
              </a:rPr>
              <a:t>业务自助办理终端</a:t>
            </a:r>
            <a:endParaRPr lang="zh-CN" altLang="en-US" sz="1100" dirty="0">
              <a:solidFill>
                <a:schemeClr val="tx1"/>
              </a:solidFill>
              <a:latin typeface="微软雅黑" pitchFamily="34" charset="-122"/>
              <a:ea typeface="微软雅黑" pitchFamily="34" charset="-122"/>
            </a:endParaRPr>
          </a:p>
        </p:txBody>
      </p:sp>
      <p:sp>
        <p:nvSpPr>
          <p:cNvPr id="24" name="椭圆 23"/>
          <p:cNvSpPr/>
          <p:nvPr/>
        </p:nvSpPr>
        <p:spPr>
          <a:xfrm>
            <a:off x="2884523" y="1982494"/>
            <a:ext cx="733647" cy="259675"/>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spAutoFit/>
          </a:bodyPr>
          <a:lstStyle/>
          <a:p>
            <a:pPr algn="ctr"/>
            <a:r>
              <a:rPr lang="zh-CN" altLang="en-US" sz="1200" dirty="0" smtClean="0">
                <a:solidFill>
                  <a:schemeClr val="tx1"/>
                </a:solidFill>
                <a:latin typeface="微软雅黑" pitchFamily="34" charset="-122"/>
                <a:ea typeface="微软雅黑" pitchFamily="34" charset="-122"/>
              </a:rPr>
              <a:t>领导</a:t>
            </a:r>
            <a:endParaRPr lang="zh-CN" altLang="en-US" sz="1200" dirty="0">
              <a:solidFill>
                <a:schemeClr val="tx1"/>
              </a:solidFill>
              <a:latin typeface="微软雅黑" pitchFamily="34" charset="-122"/>
              <a:ea typeface="微软雅黑" pitchFamily="34" charset="-122"/>
            </a:endParaRPr>
          </a:p>
        </p:txBody>
      </p:sp>
      <p:sp>
        <p:nvSpPr>
          <p:cNvPr id="25" name="椭圆 24"/>
          <p:cNvSpPr/>
          <p:nvPr/>
        </p:nvSpPr>
        <p:spPr>
          <a:xfrm>
            <a:off x="3858843" y="2001332"/>
            <a:ext cx="733647" cy="259675"/>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spAutoFit/>
          </a:bodyPr>
          <a:lstStyle/>
          <a:p>
            <a:pPr algn="ctr"/>
            <a:r>
              <a:rPr lang="zh-CN" altLang="en-US" sz="1200" dirty="0" smtClean="0">
                <a:solidFill>
                  <a:schemeClr val="tx1"/>
                </a:solidFill>
                <a:latin typeface="微软雅黑" pitchFamily="34" charset="-122"/>
                <a:ea typeface="微软雅黑" pitchFamily="34" charset="-122"/>
              </a:rPr>
              <a:t>市民</a:t>
            </a:r>
            <a:endParaRPr lang="zh-CN" altLang="en-US" sz="1200" dirty="0">
              <a:solidFill>
                <a:schemeClr val="tx1"/>
              </a:solidFill>
              <a:latin typeface="微软雅黑" pitchFamily="34" charset="-122"/>
              <a:ea typeface="微软雅黑" pitchFamily="34" charset="-122"/>
            </a:endParaRPr>
          </a:p>
        </p:txBody>
      </p:sp>
      <p:sp>
        <p:nvSpPr>
          <p:cNvPr id="26" name="椭圆 25"/>
          <p:cNvSpPr/>
          <p:nvPr/>
        </p:nvSpPr>
        <p:spPr>
          <a:xfrm>
            <a:off x="4792067" y="2009896"/>
            <a:ext cx="733647" cy="259675"/>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spAutoFit/>
          </a:bodyPr>
          <a:lstStyle/>
          <a:p>
            <a:pPr algn="ctr"/>
            <a:r>
              <a:rPr lang="zh-CN" altLang="en-US" sz="1200" dirty="0" smtClean="0">
                <a:solidFill>
                  <a:schemeClr val="tx1"/>
                </a:solidFill>
                <a:latin typeface="微软雅黑" pitchFamily="34" charset="-122"/>
                <a:ea typeface="微软雅黑" pitchFamily="34" charset="-122"/>
              </a:rPr>
              <a:t>企业</a:t>
            </a:r>
            <a:endParaRPr lang="zh-CN" altLang="en-US" sz="1200" dirty="0">
              <a:solidFill>
                <a:schemeClr val="tx1"/>
              </a:solidFill>
              <a:latin typeface="微软雅黑" pitchFamily="34" charset="-122"/>
              <a:ea typeface="微软雅黑" pitchFamily="34" charset="-122"/>
            </a:endParaRPr>
          </a:p>
        </p:txBody>
      </p:sp>
      <p:sp>
        <p:nvSpPr>
          <p:cNvPr id="27" name="椭圆 26"/>
          <p:cNvSpPr/>
          <p:nvPr/>
        </p:nvSpPr>
        <p:spPr>
          <a:xfrm>
            <a:off x="5786935" y="1997912"/>
            <a:ext cx="733647" cy="259675"/>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spAutoFit/>
          </a:bodyPr>
          <a:lstStyle/>
          <a:p>
            <a:pPr algn="ctr"/>
            <a:r>
              <a:rPr lang="zh-CN" altLang="en-US" sz="1200" dirty="0" smtClean="0">
                <a:solidFill>
                  <a:schemeClr val="tx1"/>
                </a:solidFill>
                <a:latin typeface="微软雅黑" pitchFamily="34" charset="-122"/>
                <a:ea typeface="微软雅黑" pitchFamily="34" charset="-122"/>
              </a:rPr>
              <a:t>旅游者</a:t>
            </a:r>
            <a:endParaRPr lang="zh-CN" altLang="en-US" sz="1200" dirty="0">
              <a:solidFill>
                <a:schemeClr val="tx1"/>
              </a:solidFill>
              <a:latin typeface="微软雅黑" pitchFamily="34" charset="-122"/>
              <a:ea typeface="微软雅黑" pitchFamily="34" charset="-122"/>
            </a:endParaRPr>
          </a:p>
        </p:txBody>
      </p:sp>
      <p:sp>
        <p:nvSpPr>
          <p:cNvPr id="28" name="椭圆 27"/>
          <p:cNvSpPr/>
          <p:nvPr/>
        </p:nvSpPr>
        <p:spPr>
          <a:xfrm>
            <a:off x="6792077" y="2006476"/>
            <a:ext cx="733647" cy="259675"/>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spAutoFit/>
          </a:bodyPr>
          <a:lstStyle/>
          <a:p>
            <a:pPr algn="ctr"/>
            <a:r>
              <a:rPr lang="zh-CN" altLang="en-US" sz="1200" dirty="0" smtClean="0">
                <a:solidFill>
                  <a:schemeClr val="tx1"/>
                </a:solidFill>
                <a:latin typeface="微软雅黑" pitchFamily="34" charset="-122"/>
                <a:ea typeface="微软雅黑" pitchFamily="34" charset="-122"/>
              </a:rPr>
              <a:t>外国人</a:t>
            </a:r>
            <a:endParaRPr lang="zh-CN" altLang="en-US" sz="1200" dirty="0">
              <a:solidFill>
                <a:schemeClr val="tx1"/>
              </a:solidFill>
              <a:latin typeface="微软雅黑" pitchFamily="34" charset="-122"/>
              <a:ea typeface="微软雅黑" pitchFamily="34" charset="-122"/>
            </a:endParaRPr>
          </a:p>
        </p:txBody>
      </p:sp>
      <p:sp>
        <p:nvSpPr>
          <p:cNvPr id="29" name="圆角矩形 28"/>
          <p:cNvSpPr/>
          <p:nvPr/>
        </p:nvSpPr>
        <p:spPr>
          <a:xfrm>
            <a:off x="893848" y="1450812"/>
            <a:ext cx="390422" cy="3069817"/>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vert="eaVert" lIns="72000" rIns="72000" rtlCol="0" anchor="ctr"/>
          <a:lstStyle/>
          <a:p>
            <a:pPr algn="ctr"/>
            <a:r>
              <a:rPr lang="zh-CN" altLang="en-US" sz="1400" b="1" dirty="0" smtClean="0">
                <a:solidFill>
                  <a:schemeClr val="tx1"/>
                </a:solidFill>
                <a:latin typeface="微软雅黑" pitchFamily="34" charset="-122"/>
                <a:ea typeface="微软雅黑" pitchFamily="34" charset="-122"/>
              </a:rPr>
              <a:t>机制保障          网上服务管理体系</a:t>
            </a:r>
          </a:p>
        </p:txBody>
      </p:sp>
      <p:sp>
        <p:nvSpPr>
          <p:cNvPr id="30" name="圆角矩形 29"/>
          <p:cNvSpPr/>
          <p:nvPr/>
        </p:nvSpPr>
        <p:spPr>
          <a:xfrm>
            <a:off x="7952194" y="1495366"/>
            <a:ext cx="390422" cy="3069817"/>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vert="eaVert" lIns="72000" rIns="72000" rtlCol="0" anchor="ctr"/>
          <a:lstStyle/>
          <a:p>
            <a:pPr algn="ctr"/>
            <a:r>
              <a:rPr lang="zh-CN" altLang="en-US" sz="1400" b="1" dirty="0" smtClean="0">
                <a:solidFill>
                  <a:schemeClr val="tx1"/>
                </a:solidFill>
                <a:latin typeface="微软雅黑" pitchFamily="34" charset="-122"/>
                <a:ea typeface="微软雅黑" pitchFamily="34" charset="-122"/>
              </a:rPr>
              <a:t>技术保障          信息技术标准规范</a:t>
            </a:r>
            <a:endParaRPr lang="zh-CN" altLang="en-US" sz="1400" b="1"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b01617f61b187a60bd31090b"/>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0897" y="1733906"/>
            <a:ext cx="1207568" cy="1111048"/>
          </a:xfrm>
          <a:prstGeom prst="rect">
            <a:avLst/>
          </a:prstGeom>
          <a:noFill/>
          <a:ln w="9525">
            <a:noFill/>
            <a:miter lim="800000"/>
            <a:headEnd/>
            <a:tailEnd/>
          </a:ln>
        </p:spPr>
      </p:pic>
      <p:sp>
        <p:nvSpPr>
          <p:cNvPr id="5" name="矩形 4"/>
          <p:cNvSpPr/>
          <p:nvPr/>
        </p:nvSpPr>
        <p:spPr>
          <a:xfrm>
            <a:off x="480180" y="2871872"/>
            <a:ext cx="1159020" cy="253916"/>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algn="ctr"/>
            <a:r>
              <a:rPr lang="zh-CN" altLang="en-US" sz="1050" b="1" dirty="0" smtClean="0">
                <a:solidFill>
                  <a:schemeClr val="tx1"/>
                </a:solidFill>
                <a:latin typeface="微软雅黑" pitchFamily="34" charset="-122"/>
                <a:ea typeface="微软雅黑" pitchFamily="34" charset="-122"/>
              </a:rPr>
              <a:t>第三方平台开发</a:t>
            </a:r>
            <a:endParaRPr lang="zh-CN" altLang="en-US" sz="1050" b="1" dirty="0">
              <a:solidFill>
                <a:schemeClr val="tx1"/>
              </a:solidFill>
              <a:latin typeface="微软雅黑" pitchFamily="34" charset="-122"/>
              <a:ea typeface="微软雅黑" pitchFamily="34" charset="-122"/>
            </a:endParaRPr>
          </a:p>
        </p:txBody>
      </p:sp>
      <p:grpSp>
        <p:nvGrpSpPr>
          <p:cNvPr id="45" name="组合 44"/>
          <p:cNvGrpSpPr/>
          <p:nvPr/>
        </p:nvGrpSpPr>
        <p:grpSpPr>
          <a:xfrm>
            <a:off x="2325624" y="1362396"/>
            <a:ext cx="1222965" cy="3014600"/>
            <a:chOff x="2335898" y="1303739"/>
            <a:chExt cx="1222965" cy="3150034"/>
          </a:xfrm>
        </p:grpSpPr>
        <p:sp>
          <p:nvSpPr>
            <p:cNvPr id="7" name="圆角矩形 6"/>
            <p:cNvSpPr/>
            <p:nvPr/>
          </p:nvSpPr>
          <p:spPr>
            <a:xfrm>
              <a:off x="2346550" y="13037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智慧交通</a:t>
              </a:r>
              <a:endParaRPr lang="zh-CN" altLang="en-US" sz="1200" b="1" dirty="0">
                <a:solidFill>
                  <a:schemeClr val="tx1"/>
                </a:solidFill>
                <a:latin typeface="微软雅黑" pitchFamily="34" charset="-122"/>
                <a:ea typeface="微软雅黑" pitchFamily="34" charset="-122"/>
              </a:endParaRPr>
            </a:p>
          </p:txBody>
        </p:sp>
        <p:sp>
          <p:nvSpPr>
            <p:cNvPr id="9" name="圆角矩形 8"/>
            <p:cNvSpPr/>
            <p:nvPr/>
          </p:nvSpPr>
          <p:spPr>
            <a:xfrm>
              <a:off x="2350069" y="36172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安全支付</a:t>
              </a:r>
              <a:endParaRPr lang="zh-CN" altLang="en-US" sz="1200" b="1" dirty="0">
                <a:solidFill>
                  <a:schemeClr val="tx1"/>
                </a:solidFill>
                <a:latin typeface="微软雅黑" pitchFamily="34" charset="-122"/>
                <a:ea typeface="微软雅黑" pitchFamily="34" charset="-122"/>
              </a:endParaRPr>
            </a:p>
          </p:txBody>
        </p:sp>
        <p:sp>
          <p:nvSpPr>
            <p:cNvPr id="10" name="圆角矩形 9"/>
            <p:cNvSpPr/>
            <p:nvPr/>
          </p:nvSpPr>
          <p:spPr>
            <a:xfrm>
              <a:off x="2342993" y="26918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食品安全</a:t>
              </a:r>
              <a:endParaRPr lang="zh-CN" altLang="en-US" sz="1200" b="1" dirty="0">
                <a:solidFill>
                  <a:schemeClr val="tx1"/>
                </a:solidFill>
                <a:latin typeface="微软雅黑" pitchFamily="34" charset="-122"/>
                <a:ea typeface="微软雅黑" pitchFamily="34" charset="-122"/>
              </a:endParaRPr>
            </a:p>
          </p:txBody>
        </p:sp>
        <p:sp>
          <p:nvSpPr>
            <p:cNvPr id="11" name="圆角矩形 10"/>
            <p:cNvSpPr/>
            <p:nvPr/>
          </p:nvSpPr>
          <p:spPr>
            <a:xfrm>
              <a:off x="2335898" y="22291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公共教育</a:t>
              </a:r>
              <a:endParaRPr lang="zh-CN" altLang="en-US" sz="1200" b="1" dirty="0">
                <a:solidFill>
                  <a:schemeClr val="tx1"/>
                </a:solidFill>
                <a:latin typeface="微软雅黑" pitchFamily="34" charset="-122"/>
                <a:ea typeface="微软雅黑" pitchFamily="34" charset="-122"/>
              </a:endParaRPr>
            </a:p>
          </p:txBody>
        </p:sp>
        <p:sp>
          <p:nvSpPr>
            <p:cNvPr id="12" name="圆角矩形 11"/>
            <p:cNvSpPr/>
            <p:nvPr/>
          </p:nvSpPr>
          <p:spPr>
            <a:xfrm>
              <a:off x="2335898" y="17664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医疗卫生</a:t>
              </a:r>
              <a:endParaRPr lang="zh-CN" altLang="en-US" sz="1200" b="1" dirty="0">
                <a:solidFill>
                  <a:schemeClr val="tx1"/>
                </a:solidFill>
                <a:latin typeface="微软雅黑" pitchFamily="34" charset="-122"/>
                <a:ea typeface="微软雅黑" pitchFamily="34" charset="-122"/>
              </a:endParaRPr>
            </a:p>
          </p:txBody>
        </p:sp>
        <p:sp>
          <p:nvSpPr>
            <p:cNvPr id="13" name="圆角矩形 12"/>
            <p:cNvSpPr/>
            <p:nvPr/>
          </p:nvSpPr>
          <p:spPr>
            <a:xfrm>
              <a:off x="2350069" y="3154539"/>
              <a:ext cx="1205256" cy="35236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警务安全</a:t>
              </a:r>
              <a:endParaRPr lang="zh-CN" altLang="en-US" sz="1200" b="1" dirty="0">
                <a:solidFill>
                  <a:schemeClr val="tx1"/>
                </a:solidFill>
                <a:latin typeface="微软雅黑" pitchFamily="34" charset="-122"/>
                <a:ea typeface="微软雅黑" pitchFamily="34" charset="-122"/>
              </a:endParaRPr>
            </a:p>
          </p:txBody>
        </p:sp>
        <p:sp>
          <p:nvSpPr>
            <p:cNvPr id="15" name="圆角矩形 14"/>
            <p:cNvSpPr/>
            <p:nvPr/>
          </p:nvSpPr>
          <p:spPr>
            <a:xfrm>
              <a:off x="2353607" y="4101411"/>
              <a:ext cx="1205256" cy="35236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p:txBody>
        </p:sp>
      </p:grpSp>
      <p:sp>
        <p:nvSpPr>
          <p:cNvPr id="17" name="圆角矩形 16"/>
          <p:cNvSpPr/>
          <p:nvPr/>
        </p:nvSpPr>
        <p:spPr>
          <a:xfrm>
            <a:off x="4366875" y="1334482"/>
            <a:ext cx="1366104"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数据处理分析</a:t>
            </a:r>
            <a:endParaRPr lang="zh-CN" altLang="en-US" sz="1200" b="1" dirty="0">
              <a:solidFill>
                <a:schemeClr val="tx1"/>
              </a:solidFill>
              <a:latin typeface="微软雅黑" pitchFamily="34" charset="-122"/>
              <a:ea typeface="微软雅黑" pitchFamily="34" charset="-122"/>
            </a:endParaRPr>
          </a:p>
        </p:txBody>
      </p:sp>
      <p:sp>
        <p:nvSpPr>
          <p:cNvPr id="18" name="圆角矩形 17"/>
          <p:cNvSpPr/>
          <p:nvPr/>
        </p:nvSpPr>
        <p:spPr>
          <a:xfrm>
            <a:off x="4366875" y="2303711"/>
            <a:ext cx="1366104"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信息服务集成</a:t>
            </a:r>
            <a:endParaRPr lang="zh-CN" altLang="en-US" sz="1200" b="1" dirty="0">
              <a:solidFill>
                <a:schemeClr val="tx1"/>
              </a:solidFill>
              <a:latin typeface="微软雅黑" pitchFamily="34" charset="-122"/>
              <a:ea typeface="微软雅黑" pitchFamily="34" charset="-122"/>
            </a:endParaRPr>
          </a:p>
        </p:txBody>
      </p:sp>
      <p:sp>
        <p:nvSpPr>
          <p:cNvPr id="19" name="圆角矩形 18"/>
          <p:cNvSpPr/>
          <p:nvPr/>
        </p:nvSpPr>
        <p:spPr>
          <a:xfrm>
            <a:off x="4366875" y="3141186"/>
            <a:ext cx="1366104"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服务及信息推送</a:t>
            </a:r>
            <a:endParaRPr lang="zh-CN" altLang="en-US" sz="1200" b="1" dirty="0">
              <a:solidFill>
                <a:schemeClr val="tx1"/>
              </a:solidFill>
              <a:latin typeface="微软雅黑" pitchFamily="34" charset="-122"/>
              <a:ea typeface="微软雅黑" pitchFamily="34" charset="-122"/>
            </a:endParaRPr>
          </a:p>
        </p:txBody>
      </p:sp>
      <p:sp>
        <p:nvSpPr>
          <p:cNvPr id="20" name="右箭头 19"/>
          <p:cNvSpPr/>
          <p:nvPr/>
        </p:nvSpPr>
        <p:spPr>
          <a:xfrm>
            <a:off x="3766432" y="1365663"/>
            <a:ext cx="360191" cy="304492"/>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右箭头 20"/>
          <p:cNvSpPr/>
          <p:nvPr/>
        </p:nvSpPr>
        <p:spPr>
          <a:xfrm>
            <a:off x="3766432" y="2362213"/>
            <a:ext cx="360191" cy="304492"/>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 name="右箭头 21"/>
          <p:cNvSpPr/>
          <p:nvPr/>
        </p:nvSpPr>
        <p:spPr>
          <a:xfrm>
            <a:off x="3766432" y="3172367"/>
            <a:ext cx="360191" cy="304492"/>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211579" y="1022798"/>
            <a:ext cx="1464248" cy="3681334"/>
          </a:xfrm>
          <a:prstGeom prst="roundRect">
            <a:avLst>
              <a:gd name="adj" fmla="val 9956"/>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 name="右箭头 23"/>
          <p:cNvSpPr/>
          <p:nvPr/>
        </p:nvSpPr>
        <p:spPr>
          <a:xfrm>
            <a:off x="1713528" y="1915596"/>
            <a:ext cx="423978" cy="2011714"/>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圆角矩形 24"/>
          <p:cNvSpPr/>
          <p:nvPr/>
        </p:nvSpPr>
        <p:spPr>
          <a:xfrm>
            <a:off x="5950133" y="1334482"/>
            <a:ext cx="1890366"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可视化展示</a:t>
            </a:r>
            <a:endParaRPr lang="zh-CN" altLang="en-US" sz="1200" b="1" dirty="0">
              <a:solidFill>
                <a:schemeClr val="tx1"/>
              </a:solidFill>
              <a:latin typeface="微软雅黑" pitchFamily="34" charset="-122"/>
              <a:ea typeface="微软雅黑" pitchFamily="34" charset="-122"/>
            </a:endParaRPr>
          </a:p>
        </p:txBody>
      </p:sp>
      <p:sp>
        <p:nvSpPr>
          <p:cNvPr id="26" name="圆角矩形 25"/>
          <p:cNvSpPr/>
          <p:nvPr/>
        </p:nvSpPr>
        <p:spPr>
          <a:xfrm>
            <a:off x="5950133" y="2303711"/>
            <a:ext cx="1890366"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医院、学校、警务、公共信息、政府、企业</a:t>
            </a:r>
            <a:r>
              <a:rPr lang="en-US" altLang="zh-CN" sz="1200" b="1" dirty="0" smtClean="0">
                <a:solidFill>
                  <a:schemeClr val="tx1"/>
                </a:solidFill>
                <a:latin typeface="微软雅黑" pitchFamily="34" charset="-122"/>
                <a:ea typeface="微软雅黑" pitchFamily="34" charset="-122"/>
              </a:rPr>
              <a:t>……</a:t>
            </a:r>
          </a:p>
        </p:txBody>
      </p:sp>
      <p:cxnSp>
        <p:nvCxnSpPr>
          <p:cNvPr id="28" name="肘形连接符 27"/>
          <p:cNvCxnSpPr>
            <a:stCxn id="17" idx="3"/>
            <a:endCxn id="25" idx="1"/>
          </p:cNvCxnSpPr>
          <p:nvPr/>
        </p:nvCxnSpPr>
        <p:spPr>
          <a:xfrm>
            <a:off x="5732979" y="1510663"/>
            <a:ext cx="217154" cy="1588"/>
          </a:xfrm>
          <a:prstGeom prst="bentConnector3">
            <a:avLst>
              <a:gd name="adj1" fmla="val 5000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9" name="肘形连接符 28"/>
          <p:cNvCxnSpPr>
            <a:stCxn id="18" idx="3"/>
            <a:endCxn id="26" idx="1"/>
          </p:cNvCxnSpPr>
          <p:nvPr/>
        </p:nvCxnSpPr>
        <p:spPr>
          <a:xfrm>
            <a:off x="5732979" y="2479892"/>
            <a:ext cx="217154" cy="1588"/>
          </a:xfrm>
          <a:prstGeom prst="bentConnector3">
            <a:avLst>
              <a:gd name="adj1" fmla="val 5000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2" name="肘形连接符 31"/>
          <p:cNvCxnSpPr>
            <a:stCxn id="25" idx="2"/>
            <a:endCxn id="26" idx="0"/>
          </p:cNvCxnSpPr>
          <p:nvPr/>
        </p:nvCxnSpPr>
        <p:spPr>
          <a:xfrm rot="5400000">
            <a:off x="6586882" y="1995277"/>
            <a:ext cx="616868" cy="1588"/>
          </a:xfrm>
          <a:prstGeom prst="bentConnector3">
            <a:avLst>
              <a:gd name="adj1" fmla="val 5000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5" name="圆角矩形 34"/>
          <p:cNvSpPr/>
          <p:nvPr/>
        </p:nvSpPr>
        <p:spPr>
          <a:xfrm>
            <a:off x="4370413" y="3996800"/>
            <a:ext cx="1366104"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公共服务设备</a:t>
            </a:r>
            <a:endParaRPr lang="zh-CN" altLang="en-US" sz="1200" b="1" dirty="0">
              <a:solidFill>
                <a:schemeClr val="tx1"/>
              </a:solidFill>
              <a:latin typeface="微软雅黑" pitchFamily="34" charset="-122"/>
              <a:ea typeface="微软雅黑" pitchFamily="34" charset="-122"/>
            </a:endParaRPr>
          </a:p>
        </p:txBody>
      </p:sp>
      <p:sp>
        <p:nvSpPr>
          <p:cNvPr id="36" name="右箭头 35"/>
          <p:cNvSpPr/>
          <p:nvPr/>
        </p:nvSpPr>
        <p:spPr>
          <a:xfrm>
            <a:off x="3769970" y="4007433"/>
            <a:ext cx="360191" cy="304492"/>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圆角矩形 38"/>
          <p:cNvSpPr/>
          <p:nvPr/>
        </p:nvSpPr>
        <p:spPr>
          <a:xfrm>
            <a:off x="5958697" y="3141186"/>
            <a:ext cx="1890366" cy="35236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b="1" dirty="0" smtClean="0">
                <a:solidFill>
                  <a:schemeClr val="tx1"/>
                </a:solidFill>
                <a:latin typeface="微软雅黑" pitchFamily="34" charset="-122"/>
                <a:ea typeface="微软雅黑" pitchFamily="34" charset="-122"/>
              </a:rPr>
              <a:t>新闻发布、政府公告</a:t>
            </a:r>
            <a:endParaRPr lang="en-US" altLang="zh-CN" sz="1200" b="1" dirty="0" smtClean="0">
              <a:solidFill>
                <a:schemeClr val="tx1"/>
              </a:solidFill>
              <a:latin typeface="微软雅黑" pitchFamily="34" charset="-122"/>
              <a:ea typeface="微软雅黑" pitchFamily="34" charset="-122"/>
            </a:endParaRPr>
          </a:p>
          <a:p>
            <a:pPr algn="ctr"/>
            <a:r>
              <a:rPr lang="zh-CN" altLang="en-US" sz="1200" b="1" dirty="0" smtClean="0">
                <a:solidFill>
                  <a:schemeClr val="tx1"/>
                </a:solidFill>
                <a:latin typeface="微软雅黑" pitchFamily="34" charset="-122"/>
                <a:ea typeface="微软雅黑" pitchFamily="34" charset="-122"/>
              </a:rPr>
              <a:t>交通提示、</a:t>
            </a:r>
            <a:r>
              <a:rPr lang="en-US" altLang="zh-CN" sz="1200" b="1" dirty="0" smtClean="0">
                <a:solidFill>
                  <a:schemeClr val="tx1"/>
                </a:solidFill>
                <a:latin typeface="微软雅黑" pitchFamily="34" charset="-122"/>
                <a:ea typeface="微软雅黑" pitchFamily="34" charset="-122"/>
              </a:rPr>
              <a:t>…………</a:t>
            </a:r>
          </a:p>
        </p:txBody>
      </p:sp>
      <p:cxnSp>
        <p:nvCxnSpPr>
          <p:cNvPr id="40" name="肘形连接符 39"/>
          <p:cNvCxnSpPr>
            <a:stCxn id="19" idx="3"/>
            <a:endCxn id="39" idx="1"/>
          </p:cNvCxnSpPr>
          <p:nvPr/>
        </p:nvCxnSpPr>
        <p:spPr>
          <a:xfrm>
            <a:off x="5732979" y="3317367"/>
            <a:ext cx="225718" cy="1588"/>
          </a:xfrm>
          <a:prstGeom prst="bentConnector3">
            <a:avLst>
              <a:gd name="adj1" fmla="val 5000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pic>
        <p:nvPicPr>
          <p:cNvPr id="102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791779" y="3618954"/>
            <a:ext cx="1172008" cy="1097246"/>
          </a:xfrm>
          <a:prstGeom prst="rect">
            <a:avLst/>
          </a:prstGeom>
          <a:noFill/>
          <a:ln w="9525">
            <a:noFill/>
            <a:miter lim="800000"/>
            <a:headEnd/>
            <a:tailEnd/>
          </a:ln>
          <a:effectLst/>
        </p:spPr>
      </p:pic>
      <p:cxnSp>
        <p:nvCxnSpPr>
          <p:cNvPr id="46" name="肘形连接符 45"/>
          <p:cNvCxnSpPr>
            <a:stCxn id="25" idx="3"/>
            <a:endCxn id="1026" idx="3"/>
          </p:cNvCxnSpPr>
          <p:nvPr/>
        </p:nvCxnSpPr>
        <p:spPr>
          <a:xfrm>
            <a:off x="7840499" y="1510663"/>
            <a:ext cx="123288" cy="2656914"/>
          </a:xfrm>
          <a:prstGeom prst="bentConnector3">
            <a:avLst>
              <a:gd name="adj1" fmla="val 28542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0" name="肘形连接符 49"/>
          <p:cNvCxnSpPr>
            <a:stCxn id="26" idx="3"/>
            <a:endCxn id="1026" idx="3"/>
          </p:cNvCxnSpPr>
          <p:nvPr/>
        </p:nvCxnSpPr>
        <p:spPr>
          <a:xfrm>
            <a:off x="7840499" y="2479892"/>
            <a:ext cx="123288" cy="1687685"/>
          </a:xfrm>
          <a:prstGeom prst="bentConnector3">
            <a:avLst>
              <a:gd name="adj1" fmla="val 28542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1" name="肘形连接符 50"/>
          <p:cNvCxnSpPr>
            <a:stCxn id="39" idx="3"/>
            <a:endCxn id="1026" idx="3"/>
          </p:cNvCxnSpPr>
          <p:nvPr/>
        </p:nvCxnSpPr>
        <p:spPr>
          <a:xfrm>
            <a:off x="7849063" y="3317367"/>
            <a:ext cx="114724" cy="850210"/>
          </a:xfrm>
          <a:prstGeom prst="bentConnector3">
            <a:avLst>
              <a:gd name="adj1" fmla="val 299261"/>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2" name="肘形连接符 51"/>
          <p:cNvCxnSpPr>
            <a:stCxn id="35" idx="3"/>
            <a:endCxn id="1026" idx="1"/>
          </p:cNvCxnSpPr>
          <p:nvPr/>
        </p:nvCxnSpPr>
        <p:spPr>
          <a:xfrm flipV="1">
            <a:off x="5736517" y="4167577"/>
            <a:ext cx="1055262" cy="5404"/>
          </a:xfrm>
          <a:prstGeom prst="bentConnector3">
            <a:avLst>
              <a:gd name="adj1" fmla="val 50000"/>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4" name="矩形 33"/>
          <p:cNvSpPr/>
          <p:nvPr/>
        </p:nvSpPr>
        <p:spPr>
          <a:xfrm>
            <a:off x="6720865" y="4756138"/>
            <a:ext cx="1159020" cy="253916"/>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algn="ctr"/>
            <a:r>
              <a:rPr lang="zh-CN" altLang="en-US" sz="1050" b="1" dirty="0" smtClean="0">
                <a:solidFill>
                  <a:schemeClr val="tx1"/>
                </a:solidFill>
                <a:latin typeface="微软雅黑" pitchFamily="34" charset="-122"/>
                <a:ea typeface="微软雅黑" pitchFamily="34" charset="-122"/>
              </a:rPr>
              <a:t>用户</a:t>
            </a:r>
            <a:endParaRPr lang="zh-CN" altLang="en-US" sz="1050" b="1" dirty="0">
              <a:solidFill>
                <a:schemeClr val="tx1"/>
              </a:solidFill>
              <a:latin typeface="微软雅黑" pitchFamily="34" charset="-122"/>
              <a:ea typeface="微软雅黑" pitchFamily="34" charset="-122"/>
            </a:endParaRPr>
          </a:p>
        </p:txBody>
      </p:sp>
      <p:sp>
        <p:nvSpPr>
          <p:cNvPr id="43"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智慧生活</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第三方平台应用展示</a:t>
            </a:r>
          </a:p>
        </p:txBody>
      </p:sp>
      <p:sp>
        <p:nvSpPr>
          <p:cNvPr id="44" name="圆角矩形 43"/>
          <p:cNvSpPr/>
          <p:nvPr/>
        </p:nvSpPr>
        <p:spPr>
          <a:xfrm>
            <a:off x="4181531" y="1023435"/>
            <a:ext cx="4253552" cy="3681334"/>
          </a:xfrm>
          <a:prstGeom prst="roundRect">
            <a:avLst>
              <a:gd name="adj" fmla="val 4779"/>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 name="矩形 46"/>
          <p:cNvSpPr/>
          <p:nvPr/>
        </p:nvSpPr>
        <p:spPr>
          <a:xfrm>
            <a:off x="462679" y="1805302"/>
            <a:ext cx="552756" cy="2462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000" b="1" dirty="0" smtClean="0">
                <a:solidFill>
                  <a:schemeClr val="tx1"/>
                </a:solidFill>
                <a:latin typeface="微软雅黑" pitchFamily="34" charset="-122"/>
                <a:ea typeface="微软雅黑" pitchFamily="34" charset="-122"/>
              </a:rPr>
              <a:t>研发</a:t>
            </a:r>
            <a:endParaRPr lang="zh-CN" altLang="en-US" sz="1000" b="1" dirty="0">
              <a:solidFill>
                <a:schemeClr val="tx1"/>
              </a:solidFill>
              <a:latin typeface="微软雅黑" pitchFamily="34" charset="-122"/>
              <a:ea typeface="微软雅黑" pitchFamily="34" charset="-122"/>
            </a:endParaRPr>
          </a:p>
        </p:txBody>
      </p:sp>
      <p:sp>
        <p:nvSpPr>
          <p:cNvPr id="48" name="矩形 47"/>
          <p:cNvSpPr/>
          <p:nvPr/>
        </p:nvSpPr>
        <p:spPr>
          <a:xfrm>
            <a:off x="2466134" y="910598"/>
            <a:ext cx="914064" cy="261610"/>
          </a:xfrm>
          <a:prstGeom prst="rect">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100" b="1" dirty="0" smtClean="0">
                <a:solidFill>
                  <a:schemeClr val="tx1"/>
                </a:solidFill>
                <a:latin typeface="微软雅黑" pitchFamily="34" charset="-122"/>
                <a:ea typeface="微软雅黑" pitchFamily="34" charset="-122"/>
              </a:rPr>
              <a:t>平台研发</a:t>
            </a:r>
            <a:endParaRPr lang="zh-CN" altLang="en-US" sz="1100" b="1" dirty="0">
              <a:solidFill>
                <a:schemeClr val="tx1"/>
              </a:solidFill>
              <a:latin typeface="微软雅黑" pitchFamily="34" charset="-122"/>
              <a:ea typeface="微软雅黑" pitchFamily="34" charset="-122"/>
            </a:endParaRPr>
          </a:p>
        </p:txBody>
      </p:sp>
      <p:sp>
        <p:nvSpPr>
          <p:cNvPr id="49" name="矩形 48"/>
          <p:cNvSpPr/>
          <p:nvPr/>
        </p:nvSpPr>
        <p:spPr>
          <a:xfrm>
            <a:off x="5536394" y="891993"/>
            <a:ext cx="1521952" cy="261610"/>
          </a:xfrm>
          <a:prstGeom prst="rect">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zh-CN" altLang="en-US" sz="1100" b="1" dirty="0" smtClean="0">
                <a:solidFill>
                  <a:schemeClr val="tx1"/>
                </a:solidFill>
                <a:latin typeface="微软雅黑" pitchFamily="34" charset="-122"/>
                <a:ea typeface="微软雅黑" pitchFamily="34" charset="-122"/>
              </a:rPr>
              <a:t>平台应用</a:t>
            </a:r>
            <a:endParaRPr lang="zh-CN" altLang="en-US" sz="1100" b="1" dirty="0">
              <a:solidFill>
                <a:schemeClr val="tx1"/>
              </a:solidFill>
              <a:latin typeface="微软雅黑" pitchFamily="34" charset="-122"/>
              <a:ea typeface="微软雅黑" pitchFamily="34" charset="-122"/>
            </a:endParaRPr>
          </a:p>
        </p:txBody>
      </p:sp>
      <p:sp>
        <p:nvSpPr>
          <p:cNvPr id="53" name="椭圆 52"/>
          <p:cNvSpPr/>
          <p:nvPr/>
        </p:nvSpPr>
        <p:spPr>
          <a:xfrm>
            <a:off x="4243587" y="1203030"/>
            <a:ext cx="267128" cy="246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微软雅黑" pitchFamily="34" charset="-122"/>
                <a:ea typeface="微软雅黑" pitchFamily="34" charset="-122"/>
              </a:rPr>
              <a:t>1</a:t>
            </a:r>
            <a:endParaRPr lang="zh-CN" altLang="en-US" sz="1400" dirty="0">
              <a:latin typeface="微软雅黑" pitchFamily="34" charset="-122"/>
              <a:ea typeface="微软雅黑" pitchFamily="34" charset="-122"/>
            </a:endParaRPr>
          </a:p>
        </p:txBody>
      </p:sp>
      <p:sp>
        <p:nvSpPr>
          <p:cNvPr id="54" name="椭圆 53"/>
          <p:cNvSpPr/>
          <p:nvPr/>
        </p:nvSpPr>
        <p:spPr>
          <a:xfrm>
            <a:off x="4241877" y="2167076"/>
            <a:ext cx="267128" cy="246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微软雅黑" pitchFamily="34" charset="-122"/>
                <a:ea typeface="微软雅黑" pitchFamily="34" charset="-122"/>
              </a:rPr>
              <a:t>2</a:t>
            </a:r>
            <a:endParaRPr lang="zh-CN" altLang="en-US" sz="1400" dirty="0">
              <a:latin typeface="微软雅黑" pitchFamily="34" charset="-122"/>
              <a:ea typeface="微软雅黑" pitchFamily="34" charset="-122"/>
            </a:endParaRPr>
          </a:p>
        </p:txBody>
      </p:sp>
      <p:sp>
        <p:nvSpPr>
          <p:cNvPr id="55" name="椭圆 54"/>
          <p:cNvSpPr/>
          <p:nvPr/>
        </p:nvSpPr>
        <p:spPr>
          <a:xfrm>
            <a:off x="4240167" y="2977012"/>
            <a:ext cx="267128" cy="246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微软雅黑" pitchFamily="34" charset="-122"/>
                <a:ea typeface="微软雅黑" pitchFamily="34" charset="-122"/>
              </a:rPr>
              <a:t>3</a:t>
            </a:r>
            <a:endParaRPr lang="zh-CN" altLang="en-US" sz="1400" dirty="0">
              <a:latin typeface="微软雅黑" pitchFamily="34" charset="-122"/>
              <a:ea typeface="微软雅黑" pitchFamily="34" charset="-122"/>
            </a:endParaRPr>
          </a:p>
        </p:txBody>
      </p:sp>
      <p:sp>
        <p:nvSpPr>
          <p:cNvPr id="56" name="椭圆 55"/>
          <p:cNvSpPr/>
          <p:nvPr/>
        </p:nvSpPr>
        <p:spPr>
          <a:xfrm>
            <a:off x="4238457" y="3879414"/>
            <a:ext cx="267128" cy="24657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400" dirty="0" smtClean="0">
                <a:latin typeface="微软雅黑" pitchFamily="34" charset="-122"/>
                <a:ea typeface="微软雅黑" pitchFamily="34" charset="-122"/>
              </a:rPr>
              <a:t>4</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p:cNvSpPr txBox="1"/>
          <p:nvPr/>
        </p:nvSpPr>
        <p:spPr>
          <a:xfrm>
            <a:off x="2260315" y="1134157"/>
            <a:ext cx="5461285" cy="3016210"/>
          </a:xfrm>
          <a:prstGeom prst="rect">
            <a:avLst/>
          </a:prstGeom>
          <a:noFill/>
        </p:spPr>
        <p:txBody>
          <a:bodyPr wrap="square">
            <a:spAutoFit/>
          </a:bodyPr>
          <a:lstStyle/>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第一部分     智慧社区概述</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第二部分     用户需求层面分析</a:t>
            </a:r>
            <a:endParaRPr lang="en-US" altLang="zh-CN" sz="2000" b="1" spc="100" dirty="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solidFill>
                  <a:srgbClr val="C00000"/>
                </a:solidFill>
                <a:latin typeface="微软雅黑" pitchFamily="34" charset="-122"/>
                <a:ea typeface="微软雅黑" pitchFamily="34" charset="-122"/>
              </a:rPr>
              <a:t>第三部分     建设层面分析</a:t>
            </a:r>
            <a:endParaRPr lang="en-US" altLang="zh-CN" sz="2000" b="1" spc="100" dirty="0" smtClean="0">
              <a:solidFill>
                <a:srgbClr val="C00000"/>
              </a:solidFill>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第四部分     典型运营案例分析</a:t>
            </a:r>
            <a:endParaRPr lang="zh-CN" altLang="en-US" sz="2000" b="1" spc="100" dirty="0">
              <a:latin typeface="微软雅黑" pitchFamily="34" charset="-122"/>
              <a:ea typeface="微软雅黑" pitchFamily="34" charset="-122"/>
            </a:endParaRPr>
          </a:p>
        </p:txBody>
      </p:sp>
      <p:sp>
        <p:nvSpPr>
          <p:cNvPr id="5"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目录</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智慧社区建设方向</a:t>
            </a:r>
            <a:r>
              <a:rPr lang="en-US" altLang="zh-CN" sz="2000" b="1" dirty="0" smtClean="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800100" y="712788"/>
            <a:ext cx="8343900" cy="996950"/>
          </a:xfrm>
        </p:spPr>
        <p:txBody>
          <a:bodyPr wrap="square">
            <a:spAutoFit/>
          </a:bodyPr>
          <a:lstStyle/>
          <a:p>
            <a:pPr>
              <a:lnSpc>
                <a:spcPct val="150000"/>
              </a:lnSpc>
            </a:pPr>
            <a:r>
              <a:rPr lang="en-US" altLang="zh-CN" sz="1200" dirty="0" smtClean="0"/>
              <a:t>PPP</a:t>
            </a:r>
            <a:r>
              <a:rPr lang="zh-CN" altLang="en-US" sz="1200" dirty="0" smtClean="0"/>
              <a:t>模式是即政府和社会资本合作，双方以契约的形式固定双方的权利和义务，实现降低项目建设和运营成本；</a:t>
            </a:r>
          </a:p>
          <a:p>
            <a:pPr>
              <a:lnSpc>
                <a:spcPct val="150000"/>
              </a:lnSpc>
            </a:pPr>
            <a:r>
              <a:rPr lang="zh-CN" altLang="en-US" sz="1200" dirty="0" smtClean="0"/>
              <a:t>通过社会投资者专业化、高效率的运作，可以为用户提供更优质的产品和服务；</a:t>
            </a:r>
            <a:endParaRPr lang="en-US" altLang="zh-CN" sz="1200" dirty="0" smtClean="0"/>
          </a:p>
          <a:p>
            <a:pPr>
              <a:lnSpc>
                <a:spcPct val="150000"/>
              </a:lnSpc>
            </a:pPr>
            <a:r>
              <a:rPr lang="en-US" altLang="zh-CN" sz="1200" dirty="0" smtClean="0"/>
              <a:t>PPP</a:t>
            </a:r>
            <a:r>
              <a:rPr lang="zh-CN" altLang="en-US" sz="1200" dirty="0" smtClean="0"/>
              <a:t>主要以三类形式主导型智慧社区建设。</a:t>
            </a:r>
            <a:endParaRPr lang="zh-CN" altLang="en-US" sz="1200" dirty="0"/>
          </a:p>
        </p:txBody>
      </p:sp>
      <p:sp>
        <p:nvSpPr>
          <p:cNvPr id="4" name="圆角矩形 3"/>
          <p:cNvSpPr/>
          <p:nvPr/>
        </p:nvSpPr>
        <p:spPr>
          <a:xfrm>
            <a:off x="2845949" y="1772288"/>
            <a:ext cx="1017141" cy="4623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chemeClr val="tx1"/>
                </a:solidFill>
                <a:latin typeface="微软雅黑" pitchFamily="34" charset="-122"/>
                <a:ea typeface="微软雅黑" pitchFamily="34" charset="-122"/>
              </a:rPr>
              <a:t>政府</a:t>
            </a:r>
            <a:endParaRPr lang="zh-CN" altLang="en-US" sz="1400" dirty="0">
              <a:solidFill>
                <a:schemeClr val="tx1"/>
              </a:solidFill>
              <a:latin typeface="微软雅黑" pitchFamily="34" charset="-122"/>
              <a:ea typeface="微软雅黑" pitchFamily="34" charset="-122"/>
            </a:endParaRPr>
          </a:p>
        </p:txBody>
      </p:sp>
      <p:sp>
        <p:nvSpPr>
          <p:cNvPr id="5" name="圆角矩形 4"/>
          <p:cNvSpPr/>
          <p:nvPr/>
        </p:nvSpPr>
        <p:spPr>
          <a:xfrm>
            <a:off x="2845929" y="4232938"/>
            <a:ext cx="1017141" cy="4623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smtClean="0">
                <a:solidFill>
                  <a:schemeClr val="tx1"/>
                </a:solidFill>
                <a:latin typeface="微软雅黑" pitchFamily="34" charset="-122"/>
                <a:ea typeface="微软雅黑" pitchFamily="34" charset="-122"/>
              </a:rPr>
              <a:t>投资者</a:t>
            </a:r>
            <a:endParaRPr lang="zh-CN" altLang="en-US" sz="1400" dirty="0">
              <a:solidFill>
                <a:schemeClr val="tx1"/>
              </a:solidFill>
              <a:latin typeface="微软雅黑" pitchFamily="34" charset="-122"/>
              <a:ea typeface="微软雅黑" pitchFamily="34" charset="-122"/>
            </a:endParaRPr>
          </a:p>
        </p:txBody>
      </p:sp>
      <p:sp>
        <p:nvSpPr>
          <p:cNvPr id="6" name="椭圆 5"/>
          <p:cNvSpPr/>
          <p:nvPr/>
        </p:nvSpPr>
        <p:spPr>
          <a:xfrm>
            <a:off x="2969241" y="2537715"/>
            <a:ext cx="698643" cy="1243168"/>
          </a:xfrm>
          <a:prstGeom prst="ellipse">
            <a:avLst/>
          </a:prstGeom>
          <a:solidFill>
            <a:srgbClr val="00B050"/>
          </a:solidFill>
          <a:ln>
            <a:no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US" altLang="zh-CN" sz="1200" dirty="0" smtClean="0">
                <a:latin typeface="微软雅黑" pitchFamily="34" charset="-122"/>
                <a:ea typeface="微软雅黑" pitchFamily="34" charset="-122"/>
              </a:rPr>
              <a:t>PPP</a:t>
            </a:r>
          </a:p>
          <a:p>
            <a:pPr algn="ctr"/>
            <a:r>
              <a:rPr lang="zh-CN" altLang="en-US" sz="1200" dirty="0" smtClean="0">
                <a:latin typeface="微软雅黑" pitchFamily="34" charset="-122"/>
                <a:ea typeface="微软雅黑" pitchFamily="34" charset="-122"/>
              </a:rPr>
              <a:t>模式</a:t>
            </a:r>
            <a:endParaRPr lang="zh-CN" altLang="en-US" sz="1200" dirty="0">
              <a:latin typeface="微软雅黑" pitchFamily="34" charset="-122"/>
              <a:ea typeface="微软雅黑" pitchFamily="34" charset="-122"/>
            </a:endParaRPr>
          </a:p>
        </p:txBody>
      </p:sp>
      <p:sp>
        <p:nvSpPr>
          <p:cNvPr id="7" name="左弧形箭头 6"/>
          <p:cNvSpPr/>
          <p:nvPr/>
        </p:nvSpPr>
        <p:spPr>
          <a:xfrm>
            <a:off x="2054840" y="1946951"/>
            <a:ext cx="760287" cy="1240646"/>
          </a:xfrm>
          <a:prstGeom prst="curvedRightArrow">
            <a:avLst>
              <a:gd name="adj1" fmla="val 22537"/>
              <a:gd name="adj2" fmla="val 50000"/>
              <a:gd name="adj3" fmla="val 25000"/>
            </a:avLst>
          </a:prstGeom>
          <a:solidFill>
            <a:schemeClr val="bg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8" name="左弧形箭头 7"/>
          <p:cNvSpPr/>
          <p:nvPr/>
        </p:nvSpPr>
        <p:spPr>
          <a:xfrm flipV="1">
            <a:off x="2054840" y="3205535"/>
            <a:ext cx="760287" cy="1345916"/>
          </a:xfrm>
          <a:prstGeom prst="curvedRightArrow">
            <a:avLst>
              <a:gd name="adj1" fmla="val 22537"/>
              <a:gd name="adj2" fmla="val 50000"/>
              <a:gd name="adj3" fmla="val 25000"/>
            </a:avLst>
          </a:prstGeom>
          <a:solidFill>
            <a:schemeClr val="bg1">
              <a:lumMod val="5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9" name="圆角矩形 8"/>
          <p:cNvSpPr/>
          <p:nvPr/>
        </p:nvSpPr>
        <p:spPr>
          <a:xfrm>
            <a:off x="1315088" y="2160987"/>
            <a:ext cx="708905" cy="6455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C00000"/>
                </a:solidFill>
                <a:latin typeface="微软雅黑" pitchFamily="34" charset="-122"/>
                <a:ea typeface="微软雅黑" pitchFamily="34" charset="-122"/>
              </a:rPr>
              <a:t>政策支撑</a:t>
            </a:r>
            <a:endParaRPr lang="zh-CN" altLang="en-US" sz="1400" b="1" dirty="0">
              <a:solidFill>
                <a:srgbClr val="C00000"/>
              </a:solidFill>
              <a:latin typeface="微软雅黑" pitchFamily="34" charset="-122"/>
              <a:ea typeface="微软雅黑" pitchFamily="34" charset="-122"/>
            </a:endParaRPr>
          </a:p>
        </p:txBody>
      </p:sp>
      <p:sp>
        <p:nvSpPr>
          <p:cNvPr id="10" name="圆角矩形 9"/>
          <p:cNvSpPr/>
          <p:nvPr/>
        </p:nvSpPr>
        <p:spPr>
          <a:xfrm>
            <a:off x="1313378" y="3607911"/>
            <a:ext cx="708905" cy="6455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rgbClr val="C00000"/>
                </a:solidFill>
                <a:latin typeface="微软雅黑" pitchFamily="34" charset="-122"/>
                <a:ea typeface="微软雅黑" pitchFamily="34" charset="-122"/>
              </a:rPr>
              <a:t>运营支撑</a:t>
            </a:r>
            <a:endParaRPr lang="zh-CN" altLang="en-US" sz="1400" b="1" dirty="0">
              <a:solidFill>
                <a:srgbClr val="C00000"/>
              </a:solidFill>
              <a:latin typeface="微软雅黑" pitchFamily="34" charset="-122"/>
              <a:ea typeface="微软雅黑" pitchFamily="34" charset="-122"/>
            </a:endParaRPr>
          </a:p>
        </p:txBody>
      </p:sp>
      <p:sp>
        <p:nvSpPr>
          <p:cNvPr id="11" name="矩形 10"/>
          <p:cNvSpPr/>
          <p:nvPr/>
        </p:nvSpPr>
        <p:spPr>
          <a:xfrm>
            <a:off x="2374280" y="2332501"/>
            <a:ext cx="646331" cy="369332"/>
          </a:xfrm>
          <a:prstGeom prst="rect">
            <a:avLst/>
          </a:prstGeom>
        </p:spPr>
        <p:txBody>
          <a:bodyPr wrap="none">
            <a:spAutoFit/>
          </a:bodyPr>
          <a:lstStyle/>
          <a:p>
            <a:r>
              <a:rPr lang="zh-CN" altLang="en-US" b="1" dirty="0" smtClean="0">
                <a:solidFill>
                  <a:srgbClr val="C00000"/>
                </a:solidFill>
                <a:latin typeface="微软雅黑" pitchFamily="34" charset="-122"/>
                <a:ea typeface="微软雅黑" pitchFamily="34" charset="-122"/>
              </a:rPr>
              <a:t>补贴</a:t>
            </a:r>
            <a:endParaRPr lang="zh-CN" altLang="en-US" b="1" dirty="0">
              <a:solidFill>
                <a:srgbClr val="C00000"/>
              </a:solidFill>
              <a:latin typeface="微软雅黑" pitchFamily="34" charset="-122"/>
              <a:ea typeface="微软雅黑" pitchFamily="34" charset="-122"/>
            </a:endParaRPr>
          </a:p>
        </p:txBody>
      </p:sp>
      <p:sp>
        <p:nvSpPr>
          <p:cNvPr id="12" name="矩形 11"/>
          <p:cNvSpPr/>
          <p:nvPr/>
        </p:nvSpPr>
        <p:spPr>
          <a:xfrm>
            <a:off x="2382844" y="3717781"/>
            <a:ext cx="646331" cy="369332"/>
          </a:xfrm>
          <a:prstGeom prst="rect">
            <a:avLst/>
          </a:prstGeom>
        </p:spPr>
        <p:txBody>
          <a:bodyPr wrap="none">
            <a:spAutoFit/>
          </a:bodyPr>
          <a:lstStyle/>
          <a:p>
            <a:r>
              <a:rPr lang="zh-CN" altLang="en-US" b="1" dirty="0" smtClean="0">
                <a:solidFill>
                  <a:srgbClr val="C00000"/>
                </a:solidFill>
                <a:latin typeface="微软雅黑" pitchFamily="34" charset="-122"/>
                <a:ea typeface="微软雅黑" pitchFamily="34" charset="-122"/>
              </a:rPr>
              <a:t>投资</a:t>
            </a:r>
            <a:endParaRPr lang="zh-CN" altLang="en-US" b="1" dirty="0">
              <a:solidFill>
                <a:srgbClr val="C00000"/>
              </a:solidFill>
              <a:latin typeface="微软雅黑" pitchFamily="34" charset="-122"/>
              <a:ea typeface="微软雅黑" pitchFamily="34" charset="-122"/>
            </a:endParaRPr>
          </a:p>
        </p:txBody>
      </p:sp>
      <p:sp>
        <p:nvSpPr>
          <p:cNvPr id="13" name="圆角矩形 12"/>
          <p:cNvSpPr/>
          <p:nvPr/>
        </p:nvSpPr>
        <p:spPr>
          <a:xfrm>
            <a:off x="5280916" y="1854487"/>
            <a:ext cx="2149010" cy="4777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1</a:t>
            </a:r>
            <a:r>
              <a:rPr lang="zh-CN" altLang="en-US" sz="1200" dirty="0" smtClean="0">
                <a:solidFill>
                  <a:schemeClr val="tx1"/>
                </a:solidFill>
                <a:latin typeface="微软雅黑" pitchFamily="34" charset="-122"/>
                <a:ea typeface="微软雅黑" pitchFamily="34" charset="-122"/>
              </a:rPr>
              <a:t>、政府主导型智慧社区</a:t>
            </a:r>
            <a:endParaRPr lang="zh-CN" altLang="en-US" sz="1200" dirty="0">
              <a:solidFill>
                <a:schemeClr val="tx1"/>
              </a:solidFill>
              <a:latin typeface="微软雅黑" pitchFamily="34" charset="-122"/>
              <a:ea typeface="微软雅黑" pitchFamily="34" charset="-122"/>
            </a:endParaRPr>
          </a:p>
        </p:txBody>
      </p:sp>
      <p:sp>
        <p:nvSpPr>
          <p:cNvPr id="14" name="圆角矩形 13"/>
          <p:cNvSpPr/>
          <p:nvPr/>
        </p:nvSpPr>
        <p:spPr>
          <a:xfrm>
            <a:off x="5289480" y="2941821"/>
            <a:ext cx="2149010" cy="4777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2</a:t>
            </a:r>
            <a:r>
              <a:rPr lang="zh-CN" altLang="en-US" sz="1200" dirty="0" smtClean="0">
                <a:solidFill>
                  <a:schemeClr val="tx1"/>
                </a:solidFill>
                <a:latin typeface="微软雅黑" pitchFamily="34" charset="-122"/>
                <a:ea typeface="微软雅黑" pitchFamily="34" charset="-122"/>
              </a:rPr>
              <a:t>、开发商主导型智慧社区</a:t>
            </a:r>
            <a:endParaRPr lang="zh-CN" altLang="en-US" sz="1200" dirty="0">
              <a:solidFill>
                <a:schemeClr val="tx1"/>
              </a:solidFill>
              <a:latin typeface="微软雅黑" pitchFamily="34" charset="-122"/>
              <a:ea typeface="微软雅黑" pitchFamily="34" charset="-122"/>
            </a:endParaRPr>
          </a:p>
        </p:txBody>
      </p:sp>
      <p:sp>
        <p:nvSpPr>
          <p:cNvPr id="15" name="圆角矩形 14"/>
          <p:cNvSpPr/>
          <p:nvPr/>
        </p:nvSpPr>
        <p:spPr>
          <a:xfrm>
            <a:off x="5287770" y="4029155"/>
            <a:ext cx="2149010" cy="4777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3</a:t>
            </a:r>
            <a:r>
              <a:rPr lang="zh-CN" altLang="en-US" sz="1200" dirty="0" smtClean="0">
                <a:solidFill>
                  <a:schemeClr val="tx1"/>
                </a:solidFill>
                <a:latin typeface="微软雅黑" pitchFamily="34" charset="-122"/>
                <a:ea typeface="微软雅黑" pitchFamily="34" charset="-122"/>
              </a:rPr>
              <a:t>、服务商主导型智慧社区</a:t>
            </a:r>
            <a:endParaRPr lang="zh-CN" altLang="en-US" sz="1200" dirty="0">
              <a:solidFill>
                <a:schemeClr val="tx1"/>
              </a:solidFill>
              <a:latin typeface="微软雅黑" pitchFamily="34" charset="-122"/>
              <a:ea typeface="微软雅黑" pitchFamily="34" charset="-122"/>
            </a:endParaRPr>
          </a:p>
        </p:txBody>
      </p:sp>
      <p:cxnSp>
        <p:nvCxnSpPr>
          <p:cNvPr id="17" name="肘形连接符 16"/>
          <p:cNvCxnSpPr>
            <a:stCxn id="6" idx="6"/>
            <a:endCxn id="13" idx="1"/>
          </p:cNvCxnSpPr>
          <p:nvPr/>
        </p:nvCxnSpPr>
        <p:spPr>
          <a:xfrm flipV="1">
            <a:off x="3667884" y="2093361"/>
            <a:ext cx="1613032" cy="1065938"/>
          </a:xfrm>
          <a:prstGeom prst="bentConnector3">
            <a:avLst>
              <a:gd name="adj1" fmla="val 50000"/>
            </a:avLst>
          </a:prstGeom>
          <a:ln w="19050">
            <a:solidFill>
              <a:schemeClr val="tx1">
                <a:lumMod val="95000"/>
                <a:lumOff val="5000"/>
              </a:schemeClr>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6" idx="6"/>
            <a:endCxn id="14" idx="1"/>
          </p:cNvCxnSpPr>
          <p:nvPr/>
        </p:nvCxnSpPr>
        <p:spPr>
          <a:xfrm>
            <a:off x="3667884" y="3159299"/>
            <a:ext cx="1621596" cy="21396"/>
          </a:xfrm>
          <a:prstGeom prst="bentConnector3">
            <a:avLst>
              <a:gd name="adj1" fmla="val 50000"/>
            </a:avLst>
          </a:prstGeom>
          <a:ln w="19050">
            <a:solidFill>
              <a:schemeClr val="tx1">
                <a:lumMod val="95000"/>
                <a:lumOff val="5000"/>
              </a:schemeClr>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21" name="肘形连接符 20"/>
          <p:cNvCxnSpPr>
            <a:stCxn id="6" idx="6"/>
            <a:endCxn id="15" idx="1"/>
          </p:cNvCxnSpPr>
          <p:nvPr/>
        </p:nvCxnSpPr>
        <p:spPr>
          <a:xfrm>
            <a:off x="3667884" y="3159299"/>
            <a:ext cx="1619886" cy="1108730"/>
          </a:xfrm>
          <a:prstGeom prst="bentConnector3">
            <a:avLst>
              <a:gd name="adj1" fmla="val 50000"/>
            </a:avLst>
          </a:prstGeom>
          <a:ln w="19050">
            <a:solidFill>
              <a:schemeClr val="tx1">
                <a:lumMod val="95000"/>
                <a:lumOff val="5000"/>
              </a:schemeClr>
            </a:solidFill>
            <a:headEnd type="triangle" w="med" len="lg"/>
            <a:tailEnd type="triangle" w="med" len="lg"/>
          </a:ln>
          <a:effectLst/>
        </p:spPr>
        <p:style>
          <a:lnRef idx="2">
            <a:schemeClr val="accent1"/>
          </a:lnRef>
          <a:fillRef idx="0">
            <a:schemeClr val="accent1"/>
          </a:fillRef>
          <a:effectRef idx="1">
            <a:schemeClr val="accent1"/>
          </a:effectRef>
          <a:fontRef idx="minor">
            <a:schemeClr val="tx1"/>
          </a:fontRef>
        </p:style>
      </p:cxnSp>
      <p:sp>
        <p:nvSpPr>
          <p:cNvPr id="27" name="椭圆 26"/>
          <p:cNvSpPr/>
          <p:nvPr/>
        </p:nvSpPr>
        <p:spPr>
          <a:xfrm>
            <a:off x="4130208" y="2558196"/>
            <a:ext cx="642134" cy="1161109"/>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zh-CN" altLang="en-US" sz="1200" dirty="0" smtClean="0">
                <a:solidFill>
                  <a:schemeClr val="tx1"/>
                </a:solidFill>
                <a:latin typeface="微软雅黑" pitchFamily="34" charset="-122"/>
                <a:ea typeface="微软雅黑" pitchFamily="34" charset="-122"/>
              </a:rPr>
              <a:t>智慧社区</a:t>
            </a:r>
            <a:endParaRPr lang="zh-CN" altLang="en-US" sz="1200"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表格 45"/>
          <p:cNvGraphicFramePr>
            <a:graphicFrameLocks noGrp="1"/>
          </p:cNvGraphicFramePr>
          <p:nvPr/>
        </p:nvGraphicFramePr>
        <p:xfrm>
          <a:off x="719569" y="1284266"/>
          <a:ext cx="7900447" cy="3195266"/>
        </p:xfrm>
        <a:graphic>
          <a:graphicData uri="http://schemas.openxmlformats.org/drawingml/2006/table">
            <a:tbl>
              <a:tblPr firstRow="1" bandRow="1">
                <a:tableStyleId>{5C22544A-7EE6-4342-B048-85BDC9FD1C3A}</a:tableStyleId>
              </a:tblPr>
              <a:tblGrid>
                <a:gridCol w="646892"/>
                <a:gridCol w="626724"/>
                <a:gridCol w="6626831"/>
              </a:tblGrid>
              <a:tr h="665852">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bg1">
                        <a:lumMod val="95000"/>
                      </a:schemeClr>
                    </a:solidFill>
                  </a:tcPr>
                </a:tc>
                <a:tc gridSpan="2">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bg2">
                        <a:lumMod val="9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r>
              <a:tr h="669786">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bg1">
                        <a:lumMod val="95000"/>
                      </a:schemeClr>
                    </a:solidFill>
                  </a:tcPr>
                </a:tc>
                <a:tc gridSpan="2">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1">
                        <a:lumMod val="20000"/>
                        <a:lumOff val="80000"/>
                      </a:schemeClr>
                    </a:solidFill>
                  </a:tcPr>
                </a:tc>
                <a:tc hMerge="1">
                  <a:txBody>
                    <a:bodyPr/>
                    <a:lstStyle/>
                    <a:p>
                      <a:endParaRPr lang="zh-CN" alt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2061">
                <a:tc rowSpan="3">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bg1">
                        <a:lumMod val="95000"/>
                      </a:schemeClr>
                    </a:solid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r>
              <a:tr h="603760">
                <a:tc vMerge="1">
                  <a:txBody>
                    <a:bodyPr/>
                    <a:lstStyle/>
                    <a:p>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r>
              <a:tr h="623807">
                <a:tc vMerge="1">
                  <a:txBody>
                    <a:bodyPr/>
                    <a:lstStyle/>
                    <a:p>
                      <a:endParaRPr lang="zh-CN" alt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c>
                  <a:txBody>
                    <a:bodyPr/>
                    <a:lstStyle/>
                    <a:p>
                      <a:endParaRPr lang="zh-CN" altLang="en-US" dirty="0"/>
                    </a:p>
                  </a:txBody>
                  <a:tcPr>
                    <a:lnL w="3175" cap="flat" cmpd="sng" algn="ctr">
                      <a:solidFill>
                        <a:schemeClr val="tx1"/>
                      </a:solidFill>
                      <a:prstDash val="sysDash"/>
                      <a:round/>
                      <a:headEnd type="none" w="med" len="med"/>
                      <a:tailEnd type="none" w="med" len="med"/>
                    </a:lnL>
                    <a:lnR w="3175" cap="flat" cmpd="sng" algn="ctr">
                      <a:solidFill>
                        <a:schemeClr val="tx1"/>
                      </a:solidFill>
                      <a:prstDash val="sysDash"/>
                      <a:round/>
                      <a:headEnd type="none" w="med" len="med"/>
                      <a:tailEnd type="none" w="med" len="med"/>
                    </a:lnR>
                    <a:lnT w="3175" cap="flat" cmpd="sng" algn="ctr">
                      <a:solidFill>
                        <a:schemeClr val="tx1"/>
                      </a:solidFill>
                      <a:prstDash val="sysDash"/>
                      <a:round/>
                      <a:headEnd type="none" w="med" len="med"/>
                      <a:tailEnd type="none" w="med" len="med"/>
                    </a:lnT>
                    <a:lnB w="3175" cap="flat" cmpd="sng" algn="ctr">
                      <a:solidFill>
                        <a:schemeClr val="tx1"/>
                      </a:solidFill>
                      <a:prstDash val="sysDash"/>
                      <a:round/>
                      <a:headEnd type="none" w="med" len="med"/>
                      <a:tailEnd type="none" w="med" len="med"/>
                    </a:lnB>
                    <a:solidFill>
                      <a:schemeClr val="accent6">
                        <a:lumMod val="20000"/>
                        <a:lumOff val="80000"/>
                      </a:schemeClr>
                    </a:solidFill>
                  </a:tcPr>
                </a:tc>
              </a:tr>
            </a:tbl>
          </a:graphicData>
        </a:graphic>
      </p:graphicFrame>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一、政府主导型的智慧社区展示</a:t>
            </a:r>
            <a:endParaRPr lang="zh-CN" altLang="en-US" sz="2000" b="1" dirty="0">
              <a:latin typeface="微软雅黑" pitchFamily="34" charset="-122"/>
              <a:ea typeface="微软雅黑" pitchFamily="34" charset="-122"/>
            </a:endParaRPr>
          </a:p>
        </p:txBody>
      </p:sp>
      <p:sp>
        <p:nvSpPr>
          <p:cNvPr id="47" name="文本占位符 2"/>
          <p:cNvSpPr>
            <a:spLocks noGrp="1"/>
          </p:cNvSpPr>
          <p:nvPr>
            <p:ph type="body" sz="quarter" idx="4294967295"/>
          </p:nvPr>
        </p:nvSpPr>
        <p:spPr>
          <a:xfrm>
            <a:off x="800100" y="712788"/>
            <a:ext cx="8343900" cy="369887"/>
          </a:xfrm>
        </p:spPr>
        <p:txBody>
          <a:bodyPr wrap="square">
            <a:spAutoFit/>
          </a:bodyPr>
          <a:lstStyle/>
          <a:p>
            <a:pPr>
              <a:lnSpc>
                <a:spcPct val="150000"/>
              </a:lnSpc>
            </a:pPr>
            <a:r>
              <a:rPr lang="zh-CN" altLang="en-US" sz="1200" dirty="0" smtClean="0"/>
              <a:t>智慧政务方向发展</a:t>
            </a:r>
            <a:endParaRPr lang="zh-CN" altLang="en-US" sz="1200" dirty="0"/>
          </a:p>
        </p:txBody>
      </p:sp>
      <p:sp>
        <p:nvSpPr>
          <p:cNvPr id="4" name="圆角矩形 3"/>
          <p:cNvSpPr/>
          <p:nvPr/>
        </p:nvSpPr>
        <p:spPr>
          <a:xfrm>
            <a:off x="1551396" y="1438376"/>
            <a:ext cx="770563"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社区居民</a:t>
            </a:r>
            <a:endParaRPr lang="zh-CN" altLang="en-US" sz="1050" dirty="0">
              <a:solidFill>
                <a:schemeClr val="tx1"/>
              </a:solidFill>
              <a:latin typeface="微软雅黑" pitchFamily="34" charset="-122"/>
              <a:ea typeface="微软雅黑" pitchFamily="34" charset="-122"/>
            </a:endParaRPr>
          </a:p>
        </p:txBody>
      </p:sp>
      <p:sp>
        <p:nvSpPr>
          <p:cNvPr id="6" name="圆角矩形 5"/>
          <p:cNvSpPr/>
          <p:nvPr/>
        </p:nvSpPr>
        <p:spPr>
          <a:xfrm>
            <a:off x="2490739" y="1438376"/>
            <a:ext cx="64726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宗教人士</a:t>
            </a:r>
            <a:endParaRPr lang="zh-CN" altLang="en-US" sz="1050" dirty="0">
              <a:solidFill>
                <a:schemeClr val="tx1"/>
              </a:solidFill>
              <a:latin typeface="微软雅黑" pitchFamily="34" charset="-122"/>
              <a:ea typeface="微软雅黑" pitchFamily="34" charset="-122"/>
            </a:endParaRPr>
          </a:p>
        </p:txBody>
      </p:sp>
      <p:sp>
        <p:nvSpPr>
          <p:cNvPr id="7" name="圆角矩形 6"/>
          <p:cNvSpPr/>
          <p:nvPr/>
        </p:nvSpPr>
        <p:spPr>
          <a:xfrm>
            <a:off x="3306783" y="1438376"/>
            <a:ext cx="64726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老年人</a:t>
            </a:r>
            <a:endParaRPr lang="zh-CN" altLang="en-US" sz="1050" dirty="0">
              <a:solidFill>
                <a:schemeClr val="tx1"/>
              </a:solidFill>
              <a:latin typeface="微软雅黑" pitchFamily="34" charset="-122"/>
              <a:ea typeface="微软雅黑" pitchFamily="34" charset="-122"/>
            </a:endParaRPr>
          </a:p>
        </p:txBody>
      </p:sp>
      <p:sp>
        <p:nvSpPr>
          <p:cNvPr id="8" name="圆角矩形 7"/>
          <p:cNvSpPr/>
          <p:nvPr/>
        </p:nvSpPr>
        <p:spPr>
          <a:xfrm>
            <a:off x="4122827" y="1438376"/>
            <a:ext cx="64726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失业人员</a:t>
            </a:r>
            <a:endParaRPr lang="zh-CN" altLang="en-US" sz="1050" dirty="0">
              <a:solidFill>
                <a:schemeClr val="tx1"/>
              </a:solidFill>
              <a:latin typeface="微软雅黑" pitchFamily="34" charset="-122"/>
              <a:ea typeface="微软雅黑" pitchFamily="34" charset="-122"/>
            </a:endParaRPr>
          </a:p>
        </p:txBody>
      </p:sp>
      <p:sp>
        <p:nvSpPr>
          <p:cNvPr id="9" name="圆角矩形 8"/>
          <p:cNvSpPr/>
          <p:nvPr/>
        </p:nvSpPr>
        <p:spPr>
          <a:xfrm>
            <a:off x="4938871" y="1438376"/>
            <a:ext cx="64726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街道企业</a:t>
            </a:r>
            <a:endParaRPr lang="zh-CN" altLang="en-US" sz="1050" dirty="0">
              <a:solidFill>
                <a:schemeClr val="tx1"/>
              </a:solidFill>
              <a:latin typeface="微软雅黑" pitchFamily="34" charset="-122"/>
              <a:ea typeface="微软雅黑" pitchFamily="34" charset="-122"/>
            </a:endParaRPr>
          </a:p>
        </p:txBody>
      </p:sp>
      <p:sp>
        <p:nvSpPr>
          <p:cNvPr id="10" name="圆角矩形 9"/>
          <p:cNvSpPr/>
          <p:nvPr/>
        </p:nvSpPr>
        <p:spPr>
          <a:xfrm>
            <a:off x="5754915" y="1438376"/>
            <a:ext cx="79971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离退休人员</a:t>
            </a:r>
            <a:endParaRPr lang="zh-CN" altLang="en-US" sz="1050" dirty="0">
              <a:solidFill>
                <a:schemeClr val="tx1"/>
              </a:solidFill>
              <a:latin typeface="微软雅黑" pitchFamily="34" charset="-122"/>
              <a:ea typeface="微软雅黑" pitchFamily="34" charset="-122"/>
            </a:endParaRPr>
          </a:p>
        </p:txBody>
      </p:sp>
      <p:sp>
        <p:nvSpPr>
          <p:cNvPr id="11" name="圆角矩形 10"/>
          <p:cNvSpPr/>
          <p:nvPr/>
        </p:nvSpPr>
        <p:spPr>
          <a:xfrm>
            <a:off x="7560001" y="1438376"/>
            <a:ext cx="79971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altLang="zh-CN" sz="1050" dirty="0" smtClean="0">
                <a:solidFill>
                  <a:schemeClr val="tx1"/>
                </a:solidFill>
                <a:latin typeface="微软雅黑" pitchFamily="34" charset="-122"/>
                <a:ea typeface="微软雅黑" pitchFamily="34" charset="-122"/>
              </a:rPr>
              <a:t>………………</a:t>
            </a:r>
            <a:endParaRPr lang="zh-CN" altLang="en-US" sz="1050" dirty="0">
              <a:solidFill>
                <a:schemeClr val="tx1"/>
              </a:solidFill>
              <a:latin typeface="微软雅黑" pitchFamily="34" charset="-122"/>
              <a:ea typeface="微软雅黑" pitchFamily="34" charset="-122"/>
            </a:endParaRPr>
          </a:p>
        </p:txBody>
      </p:sp>
      <p:sp>
        <p:nvSpPr>
          <p:cNvPr id="12" name="圆角矩形 11"/>
          <p:cNvSpPr/>
          <p:nvPr/>
        </p:nvSpPr>
        <p:spPr>
          <a:xfrm>
            <a:off x="809952" y="1397281"/>
            <a:ext cx="464041" cy="40862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zh-CN" altLang="en-US" sz="1200" b="1" dirty="0" smtClean="0">
                <a:solidFill>
                  <a:srgbClr val="C00000"/>
                </a:solidFill>
                <a:latin typeface="微软雅黑" pitchFamily="34" charset="-122"/>
                <a:ea typeface="微软雅黑" pitchFamily="34" charset="-122"/>
              </a:rPr>
              <a:t>服务对象</a:t>
            </a:r>
            <a:endParaRPr lang="zh-CN" altLang="en-US" sz="1200" b="1" dirty="0">
              <a:solidFill>
                <a:srgbClr val="C00000"/>
              </a:solidFill>
              <a:latin typeface="微软雅黑" pitchFamily="34" charset="-122"/>
              <a:ea typeface="微软雅黑" pitchFamily="34" charset="-122"/>
            </a:endParaRPr>
          </a:p>
        </p:txBody>
      </p:sp>
      <p:sp>
        <p:nvSpPr>
          <p:cNvPr id="13" name="圆角矩形 12"/>
          <p:cNvSpPr/>
          <p:nvPr/>
        </p:nvSpPr>
        <p:spPr>
          <a:xfrm>
            <a:off x="6723409" y="1438376"/>
            <a:ext cx="647264" cy="405853"/>
          </a:xfrm>
          <a:prstGeom prst="round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流动人员</a:t>
            </a:r>
            <a:endParaRPr lang="zh-CN" altLang="en-US" sz="1050" dirty="0">
              <a:solidFill>
                <a:schemeClr val="tx1"/>
              </a:solidFill>
              <a:latin typeface="微软雅黑" pitchFamily="34" charset="-122"/>
              <a:ea typeface="微软雅黑" pitchFamily="34" charset="-122"/>
            </a:endParaRPr>
          </a:p>
        </p:txBody>
      </p:sp>
      <p:sp>
        <p:nvSpPr>
          <p:cNvPr id="14" name="圆角矩形 13"/>
          <p:cNvSpPr/>
          <p:nvPr/>
        </p:nvSpPr>
        <p:spPr>
          <a:xfrm>
            <a:off x="1520048" y="2101060"/>
            <a:ext cx="1929592" cy="405853"/>
          </a:xfrm>
          <a:prstGeom prst="round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街道办事大厅（一站服务）</a:t>
            </a:r>
            <a:endParaRPr lang="zh-CN" altLang="en-US" sz="1050" dirty="0">
              <a:solidFill>
                <a:schemeClr val="tx1"/>
              </a:solidFill>
              <a:latin typeface="微软雅黑" pitchFamily="34" charset="-122"/>
              <a:ea typeface="微软雅黑" pitchFamily="34" charset="-122"/>
            </a:endParaRPr>
          </a:p>
        </p:txBody>
      </p:sp>
      <p:sp>
        <p:nvSpPr>
          <p:cNvPr id="15" name="圆角矩形 14"/>
          <p:cNvSpPr/>
          <p:nvPr/>
        </p:nvSpPr>
        <p:spPr>
          <a:xfrm>
            <a:off x="3556220" y="2101060"/>
            <a:ext cx="1271776" cy="405853"/>
          </a:xfrm>
          <a:prstGeom prst="round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呼叫中心（一号通）</a:t>
            </a:r>
            <a:endParaRPr lang="zh-CN" altLang="en-US" sz="1050" dirty="0">
              <a:solidFill>
                <a:schemeClr val="tx1"/>
              </a:solidFill>
              <a:latin typeface="微软雅黑" pitchFamily="34" charset="-122"/>
              <a:ea typeface="微软雅黑" pitchFamily="34" charset="-122"/>
            </a:endParaRPr>
          </a:p>
        </p:txBody>
      </p:sp>
      <p:sp>
        <p:nvSpPr>
          <p:cNvPr id="16" name="圆角矩形 15"/>
          <p:cNvSpPr/>
          <p:nvPr/>
        </p:nvSpPr>
        <p:spPr>
          <a:xfrm>
            <a:off x="4934576" y="2101060"/>
            <a:ext cx="1689599" cy="405853"/>
          </a:xfrm>
          <a:prstGeom prst="round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政府网站、微博（一网通）</a:t>
            </a:r>
            <a:endParaRPr lang="zh-CN" altLang="en-US" sz="1050" dirty="0">
              <a:solidFill>
                <a:schemeClr val="tx1"/>
              </a:solidFill>
              <a:latin typeface="微软雅黑" pitchFamily="34" charset="-122"/>
              <a:ea typeface="微软雅黑" pitchFamily="34" charset="-122"/>
            </a:endParaRPr>
          </a:p>
        </p:txBody>
      </p:sp>
      <p:sp>
        <p:nvSpPr>
          <p:cNvPr id="17" name="圆角矩形 16"/>
          <p:cNvSpPr/>
          <p:nvPr/>
        </p:nvSpPr>
        <p:spPr>
          <a:xfrm>
            <a:off x="6730755" y="2101060"/>
            <a:ext cx="702119" cy="405853"/>
          </a:xfrm>
          <a:prstGeom prst="round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移动终端</a:t>
            </a:r>
            <a:endParaRPr lang="zh-CN" altLang="en-US" sz="1050" dirty="0">
              <a:solidFill>
                <a:schemeClr val="tx1"/>
              </a:solidFill>
              <a:latin typeface="微软雅黑" pitchFamily="34" charset="-122"/>
              <a:ea typeface="微软雅黑" pitchFamily="34" charset="-122"/>
            </a:endParaRPr>
          </a:p>
        </p:txBody>
      </p:sp>
      <p:sp>
        <p:nvSpPr>
          <p:cNvPr id="18" name="圆角矩形 17"/>
          <p:cNvSpPr/>
          <p:nvPr/>
        </p:nvSpPr>
        <p:spPr>
          <a:xfrm>
            <a:off x="7560001" y="2101060"/>
            <a:ext cx="799714" cy="405853"/>
          </a:xfrm>
          <a:prstGeom prst="round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en-US" altLang="zh-CN" sz="1050" dirty="0" smtClean="0">
                <a:solidFill>
                  <a:schemeClr val="tx1"/>
                </a:solidFill>
                <a:latin typeface="微软雅黑" pitchFamily="34" charset="-122"/>
                <a:ea typeface="微软雅黑" pitchFamily="34" charset="-122"/>
              </a:rPr>
              <a:t>………………</a:t>
            </a:r>
            <a:endParaRPr lang="zh-CN" altLang="en-US" sz="1050" dirty="0">
              <a:solidFill>
                <a:schemeClr val="tx1"/>
              </a:solidFill>
              <a:latin typeface="微软雅黑" pitchFamily="34" charset="-122"/>
              <a:ea typeface="微软雅黑" pitchFamily="34" charset="-122"/>
            </a:endParaRPr>
          </a:p>
        </p:txBody>
      </p:sp>
      <p:sp>
        <p:nvSpPr>
          <p:cNvPr id="19" name="圆角矩形 18"/>
          <p:cNvSpPr/>
          <p:nvPr/>
        </p:nvSpPr>
        <p:spPr>
          <a:xfrm>
            <a:off x="859613" y="2073655"/>
            <a:ext cx="301366" cy="4600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zh-CN" altLang="en-US" sz="1400" b="1" dirty="0" smtClean="0">
                <a:solidFill>
                  <a:srgbClr val="C00000"/>
                </a:solidFill>
                <a:latin typeface="微软雅黑" pitchFamily="34" charset="-122"/>
                <a:ea typeface="微软雅黑" pitchFamily="34" charset="-122"/>
              </a:rPr>
              <a:t>渠道</a:t>
            </a:r>
            <a:endParaRPr lang="zh-CN" altLang="en-US" sz="1400" b="1" dirty="0">
              <a:solidFill>
                <a:srgbClr val="C00000"/>
              </a:solidFill>
              <a:latin typeface="微软雅黑" pitchFamily="34" charset="-122"/>
              <a:ea typeface="微软雅黑" pitchFamily="34" charset="-122"/>
            </a:endParaRPr>
          </a:p>
        </p:txBody>
      </p:sp>
      <p:sp>
        <p:nvSpPr>
          <p:cNvPr id="20" name="圆角矩形 19"/>
          <p:cNvSpPr/>
          <p:nvPr/>
        </p:nvSpPr>
        <p:spPr>
          <a:xfrm>
            <a:off x="2104493" y="2720916"/>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城市管理</a:t>
            </a:r>
            <a:endParaRPr lang="zh-CN" altLang="en-US" sz="1050" dirty="0">
              <a:solidFill>
                <a:schemeClr val="tx1"/>
              </a:solidFill>
              <a:latin typeface="微软雅黑" pitchFamily="34" charset="-122"/>
              <a:ea typeface="微软雅黑" pitchFamily="34" charset="-122"/>
            </a:endParaRPr>
          </a:p>
        </p:txBody>
      </p:sp>
      <p:sp>
        <p:nvSpPr>
          <p:cNvPr id="21" name="圆角矩形 20"/>
          <p:cNvSpPr/>
          <p:nvPr/>
        </p:nvSpPr>
        <p:spPr>
          <a:xfrm>
            <a:off x="2984911" y="2720916"/>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社区管理</a:t>
            </a:r>
            <a:endParaRPr lang="zh-CN" altLang="en-US" sz="1050" dirty="0">
              <a:solidFill>
                <a:schemeClr val="tx1"/>
              </a:solidFill>
              <a:latin typeface="微软雅黑" pitchFamily="34" charset="-122"/>
              <a:ea typeface="微软雅黑" pitchFamily="34" charset="-122"/>
            </a:endParaRPr>
          </a:p>
        </p:txBody>
      </p:sp>
      <p:sp>
        <p:nvSpPr>
          <p:cNvPr id="22" name="圆角矩形 21"/>
          <p:cNvSpPr/>
          <p:nvPr/>
        </p:nvSpPr>
        <p:spPr>
          <a:xfrm>
            <a:off x="3865329" y="2720916"/>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社区服务</a:t>
            </a:r>
            <a:endParaRPr lang="zh-CN" altLang="en-US" sz="1050" dirty="0">
              <a:solidFill>
                <a:schemeClr val="tx1"/>
              </a:solidFill>
              <a:latin typeface="微软雅黑" pitchFamily="34" charset="-122"/>
              <a:ea typeface="微软雅黑" pitchFamily="34" charset="-122"/>
            </a:endParaRPr>
          </a:p>
        </p:txBody>
      </p:sp>
      <p:sp>
        <p:nvSpPr>
          <p:cNvPr id="23" name="圆角矩形 22"/>
          <p:cNvSpPr/>
          <p:nvPr/>
        </p:nvSpPr>
        <p:spPr>
          <a:xfrm>
            <a:off x="4745747" y="2720916"/>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行政服务</a:t>
            </a:r>
            <a:endParaRPr lang="zh-CN" altLang="en-US" sz="1050" dirty="0">
              <a:solidFill>
                <a:schemeClr val="tx1"/>
              </a:solidFill>
              <a:latin typeface="微软雅黑" pitchFamily="34" charset="-122"/>
              <a:ea typeface="微软雅黑" pitchFamily="34" charset="-122"/>
            </a:endParaRPr>
          </a:p>
        </p:txBody>
      </p:sp>
      <p:sp>
        <p:nvSpPr>
          <p:cNvPr id="24" name="圆角矩形 23"/>
          <p:cNvSpPr/>
          <p:nvPr/>
        </p:nvSpPr>
        <p:spPr>
          <a:xfrm>
            <a:off x="5626165" y="2720916"/>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应急管理</a:t>
            </a:r>
            <a:endParaRPr lang="zh-CN" altLang="en-US" sz="1050" dirty="0">
              <a:solidFill>
                <a:schemeClr val="tx1"/>
              </a:solidFill>
              <a:latin typeface="微软雅黑" pitchFamily="34" charset="-122"/>
              <a:ea typeface="微软雅黑" pitchFamily="34" charset="-122"/>
            </a:endParaRPr>
          </a:p>
        </p:txBody>
      </p:sp>
      <p:sp>
        <p:nvSpPr>
          <p:cNvPr id="25" name="圆角矩形 24"/>
          <p:cNvSpPr/>
          <p:nvPr/>
        </p:nvSpPr>
        <p:spPr>
          <a:xfrm>
            <a:off x="6506583" y="2720916"/>
            <a:ext cx="79971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绩效考核</a:t>
            </a:r>
            <a:endParaRPr lang="zh-CN" altLang="en-US" sz="1050" dirty="0">
              <a:solidFill>
                <a:schemeClr val="tx1"/>
              </a:solidFill>
              <a:latin typeface="微软雅黑" pitchFamily="34" charset="-122"/>
              <a:ea typeface="微软雅黑" pitchFamily="34" charset="-122"/>
            </a:endParaRPr>
          </a:p>
        </p:txBody>
      </p:sp>
      <p:sp>
        <p:nvSpPr>
          <p:cNvPr id="26" name="圆角矩形 25"/>
          <p:cNvSpPr/>
          <p:nvPr/>
        </p:nvSpPr>
        <p:spPr>
          <a:xfrm>
            <a:off x="7560001" y="2720916"/>
            <a:ext cx="79971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altLang="zh-CN" sz="1050" dirty="0" smtClean="0">
                <a:solidFill>
                  <a:schemeClr val="tx1"/>
                </a:solidFill>
                <a:latin typeface="微软雅黑" pitchFamily="34" charset="-122"/>
                <a:ea typeface="微软雅黑" pitchFamily="34" charset="-122"/>
              </a:rPr>
              <a:t>………………</a:t>
            </a:r>
            <a:endParaRPr lang="zh-CN" altLang="en-US" sz="1050" dirty="0">
              <a:solidFill>
                <a:schemeClr val="tx1"/>
              </a:solidFill>
              <a:latin typeface="微软雅黑" pitchFamily="34" charset="-122"/>
              <a:ea typeface="微软雅黑" pitchFamily="34" charset="-122"/>
            </a:endParaRPr>
          </a:p>
        </p:txBody>
      </p:sp>
      <p:sp>
        <p:nvSpPr>
          <p:cNvPr id="28" name="圆角矩形 27"/>
          <p:cNvSpPr/>
          <p:nvPr/>
        </p:nvSpPr>
        <p:spPr>
          <a:xfrm>
            <a:off x="2102783" y="3315098"/>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社区管理</a:t>
            </a:r>
            <a:endParaRPr lang="zh-CN" altLang="en-US" sz="1050" dirty="0">
              <a:solidFill>
                <a:schemeClr val="tx1"/>
              </a:solidFill>
              <a:latin typeface="微软雅黑" pitchFamily="34" charset="-122"/>
              <a:ea typeface="微软雅黑" pitchFamily="34" charset="-122"/>
            </a:endParaRPr>
          </a:p>
        </p:txBody>
      </p:sp>
      <p:sp>
        <p:nvSpPr>
          <p:cNvPr id="29" name="圆角矩形 28"/>
          <p:cNvSpPr/>
          <p:nvPr/>
        </p:nvSpPr>
        <p:spPr>
          <a:xfrm>
            <a:off x="2919765" y="3315098"/>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公共服务</a:t>
            </a:r>
            <a:endParaRPr lang="zh-CN" altLang="en-US" sz="1050" dirty="0">
              <a:solidFill>
                <a:schemeClr val="tx1"/>
              </a:solidFill>
              <a:latin typeface="微软雅黑" pitchFamily="34" charset="-122"/>
              <a:ea typeface="微软雅黑" pitchFamily="34" charset="-122"/>
            </a:endParaRPr>
          </a:p>
        </p:txBody>
      </p:sp>
      <p:sp>
        <p:nvSpPr>
          <p:cNvPr id="30" name="圆角矩形 29"/>
          <p:cNvSpPr/>
          <p:nvPr/>
        </p:nvSpPr>
        <p:spPr>
          <a:xfrm>
            <a:off x="3736747" y="3315098"/>
            <a:ext cx="1029593"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公益和便民服务</a:t>
            </a:r>
            <a:endParaRPr lang="zh-CN" altLang="en-US" sz="1050" dirty="0">
              <a:solidFill>
                <a:schemeClr val="tx1"/>
              </a:solidFill>
              <a:latin typeface="微软雅黑" pitchFamily="34" charset="-122"/>
              <a:ea typeface="微软雅黑" pitchFamily="34" charset="-122"/>
            </a:endParaRPr>
          </a:p>
        </p:txBody>
      </p:sp>
      <p:sp>
        <p:nvSpPr>
          <p:cNvPr id="31" name="圆角矩形 30"/>
          <p:cNvSpPr/>
          <p:nvPr/>
        </p:nvSpPr>
        <p:spPr>
          <a:xfrm>
            <a:off x="4936058" y="3315098"/>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商务服务</a:t>
            </a:r>
            <a:endParaRPr lang="zh-CN" altLang="en-US" sz="1050" dirty="0">
              <a:solidFill>
                <a:schemeClr val="tx1"/>
              </a:solidFill>
              <a:latin typeface="微软雅黑" pitchFamily="34" charset="-122"/>
              <a:ea typeface="微软雅黑" pitchFamily="34" charset="-122"/>
            </a:endParaRPr>
          </a:p>
        </p:txBody>
      </p:sp>
      <p:sp>
        <p:nvSpPr>
          <p:cNvPr id="32" name="圆角矩形 31"/>
          <p:cNvSpPr/>
          <p:nvPr/>
        </p:nvSpPr>
        <p:spPr>
          <a:xfrm>
            <a:off x="5753040" y="3315098"/>
            <a:ext cx="64726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党建</a:t>
            </a:r>
            <a:endParaRPr lang="zh-CN" altLang="en-US" sz="1050" dirty="0">
              <a:solidFill>
                <a:schemeClr val="tx1"/>
              </a:solidFill>
              <a:latin typeface="微软雅黑" pitchFamily="34" charset="-122"/>
              <a:ea typeface="微软雅黑" pitchFamily="34" charset="-122"/>
            </a:endParaRPr>
          </a:p>
        </p:txBody>
      </p:sp>
      <p:sp>
        <p:nvSpPr>
          <p:cNvPr id="33" name="圆角矩形 32"/>
          <p:cNvSpPr/>
          <p:nvPr/>
        </p:nvSpPr>
        <p:spPr>
          <a:xfrm>
            <a:off x="6570022" y="3315098"/>
            <a:ext cx="79971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绩效考核</a:t>
            </a:r>
            <a:endParaRPr lang="zh-CN" altLang="en-US" sz="1050" dirty="0">
              <a:solidFill>
                <a:schemeClr val="tx1"/>
              </a:solidFill>
              <a:latin typeface="微软雅黑" pitchFamily="34" charset="-122"/>
              <a:ea typeface="微软雅黑" pitchFamily="34" charset="-122"/>
            </a:endParaRPr>
          </a:p>
        </p:txBody>
      </p:sp>
      <p:sp>
        <p:nvSpPr>
          <p:cNvPr id="34" name="圆角矩形 33"/>
          <p:cNvSpPr/>
          <p:nvPr/>
        </p:nvSpPr>
        <p:spPr>
          <a:xfrm>
            <a:off x="7560001" y="3315098"/>
            <a:ext cx="79971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altLang="zh-CN" sz="1050" dirty="0" smtClean="0">
                <a:solidFill>
                  <a:schemeClr val="tx1"/>
                </a:solidFill>
                <a:latin typeface="微软雅黑" pitchFamily="34" charset="-122"/>
                <a:ea typeface="微软雅黑" pitchFamily="34" charset="-122"/>
              </a:rPr>
              <a:t>………………</a:t>
            </a:r>
            <a:endParaRPr lang="zh-CN" altLang="en-US" sz="1050" dirty="0">
              <a:solidFill>
                <a:schemeClr val="tx1"/>
              </a:solidFill>
              <a:latin typeface="微软雅黑" pitchFamily="34" charset="-122"/>
              <a:ea typeface="微软雅黑" pitchFamily="34" charset="-122"/>
            </a:endParaRPr>
          </a:p>
        </p:txBody>
      </p:sp>
      <p:sp>
        <p:nvSpPr>
          <p:cNvPr id="35" name="圆角矩形 34"/>
          <p:cNvSpPr/>
          <p:nvPr/>
        </p:nvSpPr>
        <p:spPr>
          <a:xfrm>
            <a:off x="2101072" y="3950376"/>
            <a:ext cx="1331735"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信息采集</a:t>
            </a:r>
            <a:endParaRPr lang="zh-CN" altLang="en-US" sz="1050" dirty="0">
              <a:solidFill>
                <a:schemeClr val="tx1"/>
              </a:solidFill>
              <a:latin typeface="微软雅黑" pitchFamily="34" charset="-122"/>
              <a:ea typeface="微软雅黑" pitchFamily="34" charset="-122"/>
            </a:endParaRPr>
          </a:p>
        </p:txBody>
      </p:sp>
      <p:sp>
        <p:nvSpPr>
          <p:cNvPr id="36" name="圆角矩形 35"/>
          <p:cNvSpPr/>
          <p:nvPr/>
        </p:nvSpPr>
        <p:spPr>
          <a:xfrm>
            <a:off x="3871314" y="3950376"/>
            <a:ext cx="1331735"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群众自治</a:t>
            </a:r>
            <a:endParaRPr lang="zh-CN" altLang="en-US" sz="1050" dirty="0">
              <a:solidFill>
                <a:schemeClr val="tx1"/>
              </a:solidFill>
              <a:latin typeface="微软雅黑" pitchFamily="34" charset="-122"/>
              <a:ea typeface="微软雅黑" pitchFamily="34" charset="-122"/>
            </a:endParaRPr>
          </a:p>
        </p:txBody>
      </p:sp>
      <p:sp>
        <p:nvSpPr>
          <p:cNvPr id="37" name="圆角矩形 36"/>
          <p:cNvSpPr/>
          <p:nvPr/>
        </p:nvSpPr>
        <p:spPr>
          <a:xfrm>
            <a:off x="5641556" y="3950376"/>
            <a:ext cx="1459391"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zh-CN" altLang="en-US" sz="1050" dirty="0" smtClean="0">
                <a:solidFill>
                  <a:schemeClr val="tx1"/>
                </a:solidFill>
                <a:latin typeface="微软雅黑" pitchFamily="34" charset="-122"/>
                <a:ea typeface="微软雅黑" pitchFamily="34" charset="-122"/>
              </a:rPr>
              <a:t>处理核查反馈</a:t>
            </a:r>
            <a:endParaRPr lang="zh-CN" altLang="en-US" sz="1050" dirty="0">
              <a:solidFill>
                <a:schemeClr val="tx1"/>
              </a:solidFill>
              <a:latin typeface="微软雅黑" pitchFamily="34" charset="-122"/>
              <a:ea typeface="微软雅黑" pitchFamily="34" charset="-122"/>
            </a:endParaRPr>
          </a:p>
        </p:txBody>
      </p:sp>
      <p:sp>
        <p:nvSpPr>
          <p:cNvPr id="41" name="圆角矩形 40"/>
          <p:cNvSpPr/>
          <p:nvPr/>
        </p:nvSpPr>
        <p:spPr>
          <a:xfrm>
            <a:off x="7560001" y="3950376"/>
            <a:ext cx="799714" cy="405853"/>
          </a:xfrm>
          <a:prstGeom prst="round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altLang="zh-CN" sz="1050" dirty="0" smtClean="0">
                <a:solidFill>
                  <a:schemeClr val="tx1"/>
                </a:solidFill>
                <a:latin typeface="微软雅黑" pitchFamily="34" charset="-122"/>
                <a:ea typeface="微软雅黑" pitchFamily="34" charset="-122"/>
              </a:rPr>
              <a:t>………………</a:t>
            </a:r>
            <a:endParaRPr lang="zh-CN" altLang="en-US" sz="1050" dirty="0">
              <a:solidFill>
                <a:schemeClr val="tx1"/>
              </a:solidFill>
              <a:latin typeface="微软雅黑" pitchFamily="34" charset="-122"/>
              <a:ea typeface="微软雅黑" pitchFamily="34" charset="-122"/>
            </a:endParaRPr>
          </a:p>
        </p:txBody>
      </p:sp>
      <p:sp>
        <p:nvSpPr>
          <p:cNvPr id="42" name="圆角矩形 41"/>
          <p:cNvSpPr/>
          <p:nvPr/>
        </p:nvSpPr>
        <p:spPr>
          <a:xfrm>
            <a:off x="1517165" y="2864753"/>
            <a:ext cx="339042" cy="18728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zh-CN" altLang="en-US" sz="1100" b="1" dirty="0" smtClean="0">
                <a:solidFill>
                  <a:schemeClr val="tx1"/>
                </a:solidFill>
                <a:latin typeface="微软雅黑" pitchFamily="34" charset="-122"/>
                <a:ea typeface="微软雅黑" pitchFamily="34" charset="-122"/>
              </a:rPr>
              <a:t>区县</a:t>
            </a:r>
            <a:endParaRPr lang="zh-CN" altLang="en-US" sz="1100" b="1" dirty="0">
              <a:solidFill>
                <a:schemeClr val="tx1"/>
              </a:solidFill>
              <a:latin typeface="微软雅黑" pitchFamily="34" charset="-122"/>
              <a:ea typeface="微软雅黑" pitchFamily="34" charset="-122"/>
            </a:endParaRPr>
          </a:p>
        </p:txBody>
      </p:sp>
      <p:sp>
        <p:nvSpPr>
          <p:cNvPr id="43" name="圆角矩形 42"/>
          <p:cNvSpPr/>
          <p:nvPr/>
        </p:nvSpPr>
        <p:spPr>
          <a:xfrm>
            <a:off x="1494907" y="3428113"/>
            <a:ext cx="373284" cy="18728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zh-CN" altLang="en-US" sz="1100" b="1" dirty="0" smtClean="0">
                <a:solidFill>
                  <a:schemeClr val="tx1"/>
                </a:solidFill>
                <a:latin typeface="微软雅黑" pitchFamily="34" charset="-122"/>
                <a:ea typeface="微软雅黑" pitchFamily="34" charset="-122"/>
              </a:rPr>
              <a:t>街道</a:t>
            </a:r>
            <a:endParaRPr lang="zh-CN" altLang="en-US" sz="1100" b="1" dirty="0">
              <a:solidFill>
                <a:schemeClr val="tx1"/>
              </a:solidFill>
              <a:latin typeface="微软雅黑" pitchFamily="34" charset="-122"/>
              <a:ea typeface="微软雅黑" pitchFamily="34" charset="-122"/>
            </a:endParaRPr>
          </a:p>
        </p:txBody>
      </p:sp>
      <p:sp>
        <p:nvSpPr>
          <p:cNvPr id="44" name="圆角矩形 43"/>
          <p:cNvSpPr/>
          <p:nvPr/>
        </p:nvSpPr>
        <p:spPr>
          <a:xfrm>
            <a:off x="1513745" y="4012021"/>
            <a:ext cx="373284" cy="18728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zh-CN" altLang="en-US" sz="1100" b="1" dirty="0" smtClean="0">
                <a:solidFill>
                  <a:schemeClr val="tx1"/>
                </a:solidFill>
                <a:latin typeface="微软雅黑" pitchFamily="34" charset="-122"/>
                <a:ea typeface="微软雅黑" pitchFamily="34" charset="-122"/>
              </a:rPr>
              <a:t>社区</a:t>
            </a:r>
            <a:endParaRPr lang="zh-CN" altLang="en-US" sz="1100" b="1" dirty="0">
              <a:solidFill>
                <a:schemeClr val="tx1"/>
              </a:solidFill>
              <a:latin typeface="微软雅黑" pitchFamily="34" charset="-122"/>
              <a:ea typeface="微软雅黑" pitchFamily="34" charset="-122"/>
            </a:endParaRPr>
          </a:p>
        </p:txBody>
      </p:sp>
      <p:sp>
        <p:nvSpPr>
          <p:cNvPr id="45" name="圆角矩形 44"/>
          <p:cNvSpPr/>
          <p:nvPr/>
        </p:nvSpPr>
        <p:spPr>
          <a:xfrm>
            <a:off x="868177" y="3274003"/>
            <a:ext cx="301366" cy="46005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zh-CN" altLang="en-US" sz="1400" b="1" dirty="0" smtClean="0">
                <a:solidFill>
                  <a:srgbClr val="C00000"/>
                </a:solidFill>
                <a:latin typeface="微软雅黑" pitchFamily="34" charset="-122"/>
                <a:ea typeface="微软雅黑" pitchFamily="34" charset="-122"/>
              </a:rPr>
              <a:t>业务</a:t>
            </a:r>
            <a:endParaRPr lang="zh-CN" altLang="en-US" sz="1400" b="1" dirty="0">
              <a:solidFill>
                <a:srgbClr val="C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肘形连接符 55"/>
          <p:cNvCxnSpPr>
            <a:stCxn id="5" idx="3"/>
            <a:endCxn id="8" idx="1"/>
          </p:cNvCxnSpPr>
          <p:nvPr/>
        </p:nvCxnSpPr>
        <p:spPr>
          <a:xfrm flipV="1">
            <a:off x="5258793" y="2036267"/>
            <a:ext cx="503704" cy="805319"/>
          </a:xfrm>
          <a:prstGeom prst="bentConnector3">
            <a:avLst>
              <a:gd name="adj1" fmla="val 50000"/>
            </a:avLst>
          </a:prstGeom>
          <a:ln w="19050">
            <a:solidFill>
              <a:schemeClr val="tx1">
                <a:lumMod val="75000"/>
                <a:lumOff val="25000"/>
              </a:schemeClr>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59" name="肘形连接符 58"/>
          <p:cNvCxnSpPr>
            <a:stCxn id="5" idx="3"/>
            <a:endCxn id="10" idx="1"/>
          </p:cNvCxnSpPr>
          <p:nvPr/>
        </p:nvCxnSpPr>
        <p:spPr>
          <a:xfrm>
            <a:off x="5258793" y="2841586"/>
            <a:ext cx="514696" cy="1046400"/>
          </a:xfrm>
          <a:prstGeom prst="bentConnector3">
            <a:avLst>
              <a:gd name="adj1" fmla="val 50000"/>
            </a:avLst>
          </a:prstGeom>
          <a:ln w="19050">
            <a:solidFill>
              <a:schemeClr val="tx1">
                <a:lumMod val="75000"/>
                <a:lumOff val="25000"/>
              </a:schemeClr>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2" name="肘形连接符 61"/>
          <p:cNvCxnSpPr>
            <a:stCxn id="5" idx="1"/>
            <a:endCxn id="6" idx="3"/>
          </p:cNvCxnSpPr>
          <p:nvPr/>
        </p:nvCxnSpPr>
        <p:spPr>
          <a:xfrm rot="10800000">
            <a:off x="3531087" y="2102510"/>
            <a:ext cx="759375" cy="739077"/>
          </a:xfrm>
          <a:prstGeom prst="bentConnector3">
            <a:avLst>
              <a:gd name="adj1" fmla="val 50000"/>
            </a:avLst>
          </a:prstGeom>
          <a:ln w="19050">
            <a:solidFill>
              <a:schemeClr val="tx1">
                <a:lumMod val="75000"/>
                <a:lumOff val="25000"/>
              </a:schemeClr>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5" name="肘形连接符 64"/>
          <p:cNvCxnSpPr>
            <a:stCxn id="5" idx="1"/>
            <a:endCxn id="9" idx="3"/>
          </p:cNvCxnSpPr>
          <p:nvPr/>
        </p:nvCxnSpPr>
        <p:spPr>
          <a:xfrm rot="10800000" flipV="1">
            <a:off x="3531087" y="2841586"/>
            <a:ext cx="759375" cy="1046400"/>
          </a:xfrm>
          <a:prstGeom prst="bentConnector3">
            <a:avLst>
              <a:gd name="adj1" fmla="val 50000"/>
            </a:avLst>
          </a:prstGeom>
          <a:ln w="19050">
            <a:solidFill>
              <a:schemeClr val="tx1">
                <a:lumMod val="75000"/>
                <a:lumOff val="25000"/>
              </a:schemeClr>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49" name="爆炸形 1 48"/>
          <p:cNvSpPr/>
          <p:nvPr/>
        </p:nvSpPr>
        <p:spPr>
          <a:xfrm>
            <a:off x="3897299" y="2241192"/>
            <a:ext cx="1712389" cy="1221340"/>
          </a:xfrm>
          <a:prstGeom prst="irregularSeal1">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圆角矩形 18"/>
          <p:cNvSpPr/>
          <p:nvPr/>
        </p:nvSpPr>
        <p:spPr>
          <a:xfrm>
            <a:off x="650020" y="1256778"/>
            <a:ext cx="2211572" cy="1617767"/>
          </a:xfrm>
          <a:prstGeom prst="roundRect">
            <a:avLst>
              <a:gd name="adj" fmla="val 609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5" name="圆角矩形 4"/>
          <p:cNvSpPr/>
          <p:nvPr/>
        </p:nvSpPr>
        <p:spPr>
          <a:xfrm>
            <a:off x="4290461" y="2599226"/>
            <a:ext cx="968332" cy="48472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noAutofit/>
          </a:bodyPr>
          <a:lstStyle/>
          <a:p>
            <a:pPr algn="ctr"/>
            <a:r>
              <a:rPr lang="zh-CN" altLang="en-US" sz="1200" dirty="0" smtClean="0">
                <a:solidFill>
                  <a:schemeClr val="tx1"/>
                </a:solidFill>
                <a:latin typeface="微软雅黑" pitchFamily="34" charset="-122"/>
                <a:ea typeface="微软雅黑" pitchFamily="34" charset="-122"/>
              </a:rPr>
              <a:t>开发商主导型智慧社区</a:t>
            </a:r>
            <a:endParaRPr lang="zh-CN" altLang="en-US" sz="1200" dirty="0">
              <a:solidFill>
                <a:schemeClr val="tx1"/>
              </a:solidFill>
              <a:latin typeface="微软雅黑" pitchFamily="34" charset="-122"/>
              <a:ea typeface="微软雅黑" pitchFamily="34" charset="-122"/>
            </a:endParaRPr>
          </a:p>
        </p:txBody>
      </p:sp>
      <p:sp>
        <p:nvSpPr>
          <p:cNvPr id="6" name="圆角矩形 5"/>
          <p:cNvSpPr/>
          <p:nvPr/>
        </p:nvSpPr>
        <p:spPr>
          <a:xfrm>
            <a:off x="3089431" y="1571523"/>
            <a:ext cx="441655" cy="1061971"/>
          </a:xfrm>
          <a:prstGeom prst="roundRect">
            <a:avLst/>
          </a:prstGeom>
          <a:ln/>
        </p:spPr>
        <p:style>
          <a:lnRef idx="1">
            <a:schemeClr val="accent1"/>
          </a:lnRef>
          <a:fillRef idx="2">
            <a:schemeClr val="accent1"/>
          </a:fillRef>
          <a:effectRef idx="1">
            <a:schemeClr val="accent1"/>
          </a:effectRef>
          <a:fontRef idx="minor">
            <a:schemeClr val="dk1"/>
          </a:fontRef>
        </p:style>
        <p:txBody>
          <a:bodyPr vert="eaVert" lIns="36000" rIns="36000" rtlCol="0" anchor="ctr">
            <a:noAutofit/>
          </a:bodyPr>
          <a:lstStyle/>
          <a:p>
            <a:pPr algn="ctr"/>
            <a:r>
              <a:rPr lang="zh-CN" altLang="en-US" sz="1200" dirty="0" smtClean="0">
                <a:solidFill>
                  <a:schemeClr val="tx1"/>
                </a:solidFill>
                <a:latin typeface="微软雅黑" pitchFamily="34" charset="-122"/>
                <a:ea typeface="微软雅黑" pitchFamily="34" charset="-122"/>
              </a:rPr>
              <a:t>安全</a:t>
            </a:r>
            <a:endParaRPr lang="zh-CN" altLang="en-US" sz="1200" dirty="0">
              <a:solidFill>
                <a:schemeClr val="tx1"/>
              </a:solidFill>
              <a:latin typeface="微软雅黑" pitchFamily="34" charset="-122"/>
              <a:ea typeface="微软雅黑" pitchFamily="34" charset="-122"/>
            </a:endParaRPr>
          </a:p>
        </p:txBody>
      </p:sp>
      <p:sp>
        <p:nvSpPr>
          <p:cNvPr id="8" name="圆角矩形 7"/>
          <p:cNvSpPr/>
          <p:nvPr/>
        </p:nvSpPr>
        <p:spPr>
          <a:xfrm>
            <a:off x="5762497" y="1505281"/>
            <a:ext cx="467497" cy="1061971"/>
          </a:xfrm>
          <a:prstGeom prst="roundRect">
            <a:avLst/>
          </a:prstGeom>
          <a:ln/>
        </p:spPr>
        <p:style>
          <a:lnRef idx="1">
            <a:schemeClr val="accent3"/>
          </a:lnRef>
          <a:fillRef idx="2">
            <a:schemeClr val="accent3"/>
          </a:fillRef>
          <a:effectRef idx="1">
            <a:schemeClr val="accent3"/>
          </a:effectRef>
          <a:fontRef idx="minor">
            <a:schemeClr val="dk1"/>
          </a:fontRef>
        </p:style>
        <p:txBody>
          <a:bodyPr vert="eaVert" lIns="36000" rIns="36000" rtlCol="0" anchor="ctr">
            <a:noAutofit/>
          </a:bodyPr>
          <a:lstStyle/>
          <a:p>
            <a:pPr algn="ctr"/>
            <a:r>
              <a:rPr lang="zh-CN" altLang="en-US" sz="1200" dirty="0" smtClean="0">
                <a:solidFill>
                  <a:schemeClr val="tx1"/>
                </a:solidFill>
                <a:latin typeface="微软雅黑" pitchFamily="34" charset="-122"/>
                <a:ea typeface="微软雅黑" pitchFamily="34" charset="-122"/>
              </a:rPr>
              <a:t>健康</a:t>
            </a:r>
            <a:endParaRPr lang="zh-CN" altLang="en-US" sz="1200" dirty="0">
              <a:solidFill>
                <a:schemeClr val="tx1"/>
              </a:solidFill>
              <a:latin typeface="微软雅黑" pitchFamily="34" charset="-122"/>
              <a:ea typeface="微软雅黑" pitchFamily="34" charset="-122"/>
            </a:endParaRPr>
          </a:p>
        </p:txBody>
      </p:sp>
      <p:sp>
        <p:nvSpPr>
          <p:cNvPr id="9" name="圆角矩形 8"/>
          <p:cNvSpPr/>
          <p:nvPr/>
        </p:nvSpPr>
        <p:spPr>
          <a:xfrm>
            <a:off x="3089431" y="3357000"/>
            <a:ext cx="441655" cy="1061971"/>
          </a:xfrm>
          <a:prstGeom prst="roundRect">
            <a:avLst/>
          </a:prstGeom>
          <a:ln/>
        </p:spPr>
        <p:style>
          <a:lnRef idx="1">
            <a:schemeClr val="accent5"/>
          </a:lnRef>
          <a:fillRef idx="2">
            <a:schemeClr val="accent5"/>
          </a:fillRef>
          <a:effectRef idx="1">
            <a:schemeClr val="accent5"/>
          </a:effectRef>
          <a:fontRef idx="minor">
            <a:schemeClr val="dk1"/>
          </a:fontRef>
        </p:style>
        <p:txBody>
          <a:bodyPr vert="eaVert" lIns="36000" rIns="36000" rtlCol="0" anchor="ctr">
            <a:noAutofit/>
          </a:bodyPr>
          <a:lstStyle/>
          <a:p>
            <a:pPr algn="ctr"/>
            <a:r>
              <a:rPr lang="zh-CN" altLang="en-US" sz="1200" dirty="0" smtClean="0">
                <a:solidFill>
                  <a:schemeClr val="tx1"/>
                </a:solidFill>
                <a:latin typeface="微软雅黑" pitchFamily="34" charset="-122"/>
                <a:ea typeface="微软雅黑" pitchFamily="34" charset="-122"/>
              </a:rPr>
              <a:t>创新</a:t>
            </a:r>
            <a:endParaRPr lang="zh-CN" altLang="en-US" sz="1200" dirty="0">
              <a:solidFill>
                <a:schemeClr val="tx1"/>
              </a:solidFill>
              <a:latin typeface="微软雅黑" pitchFamily="34" charset="-122"/>
              <a:ea typeface="微软雅黑" pitchFamily="34" charset="-122"/>
            </a:endParaRPr>
          </a:p>
        </p:txBody>
      </p:sp>
      <p:sp>
        <p:nvSpPr>
          <p:cNvPr id="10" name="圆角矩形 9"/>
          <p:cNvSpPr/>
          <p:nvPr/>
        </p:nvSpPr>
        <p:spPr>
          <a:xfrm>
            <a:off x="5773489" y="3357000"/>
            <a:ext cx="467497" cy="1061971"/>
          </a:xfrm>
          <a:prstGeom prst="roundRect">
            <a:avLst/>
          </a:prstGeom>
          <a:ln/>
        </p:spPr>
        <p:style>
          <a:lnRef idx="1">
            <a:schemeClr val="accent4"/>
          </a:lnRef>
          <a:fillRef idx="2">
            <a:schemeClr val="accent4"/>
          </a:fillRef>
          <a:effectRef idx="1">
            <a:schemeClr val="accent4"/>
          </a:effectRef>
          <a:fontRef idx="minor">
            <a:schemeClr val="dk1"/>
          </a:fontRef>
        </p:style>
        <p:txBody>
          <a:bodyPr vert="eaVert" lIns="36000" rIns="36000" rtlCol="0" anchor="ctr">
            <a:noAutofit/>
          </a:bodyPr>
          <a:lstStyle/>
          <a:p>
            <a:pPr algn="ctr"/>
            <a:r>
              <a:rPr lang="zh-CN" altLang="en-US" sz="1200" dirty="0" smtClean="0">
                <a:solidFill>
                  <a:schemeClr val="tx1"/>
                </a:solidFill>
                <a:latin typeface="微软雅黑" pitchFamily="34" charset="-122"/>
                <a:ea typeface="微软雅黑" pitchFamily="34" charset="-122"/>
              </a:rPr>
              <a:t>低碳</a:t>
            </a:r>
            <a:endParaRPr lang="zh-CN" altLang="en-US" sz="1200" dirty="0">
              <a:solidFill>
                <a:schemeClr val="tx1"/>
              </a:solidFill>
              <a:latin typeface="微软雅黑" pitchFamily="34" charset="-122"/>
              <a:ea typeface="微软雅黑" pitchFamily="34" charset="-122"/>
            </a:endParaRPr>
          </a:p>
        </p:txBody>
      </p:sp>
      <p:sp>
        <p:nvSpPr>
          <p:cNvPr id="21" name="圆角矩形 20"/>
          <p:cNvSpPr/>
          <p:nvPr/>
        </p:nvSpPr>
        <p:spPr>
          <a:xfrm>
            <a:off x="6477128" y="1325937"/>
            <a:ext cx="2211572" cy="1448077"/>
          </a:xfrm>
          <a:prstGeom prst="roundRect">
            <a:avLst>
              <a:gd name="adj" fmla="val 609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30" name="圆角矩形 29"/>
          <p:cNvSpPr/>
          <p:nvPr/>
        </p:nvSpPr>
        <p:spPr>
          <a:xfrm>
            <a:off x="648310" y="3012606"/>
            <a:ext cx="2211572" cy="1593909"/>
          </a:xfrm>
          <a:prstGeom prst="roundRect">
            <a:avLst>
              <a:gd name="adj" fmla="val 609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39" name="圆角矩形 38"/>
          <p:cNvSpPr/>
          <p:nvPr/>
        </p:nvSpPr>
        <p:spPr>
          <a:xfrm>
            <a:off x="6475418" y="2961236"/>
            <a:ext cx="2211572" cy="1593910"/>
          </a:xfrm>
          <a:prstGeom prst="roundRect">
            <a:avLst>
              <a:gd name="adj" fmla="val 609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11" name="圆角矩形 10"/>
          <p:cNvSpPr/>
          <p:nvPr/>
        </p:nvSpPr>
        <p:spPr>
          <a:xfrm>
            <a:off x="1763460" y="1301572"/>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社区监控</a:t>
            </a:r>
            <a:endParaRPr lang="zh-CN" altLang="en-US" sz="1000" dirty="0">
              <a:solidFill>
                <a:schemeClr val="tx1"/>
              </a:solidFill>
              <a:latin typeface="微软雅黑" pitchFamily="34" charset="-122"/>
              <a:ea typeface="微软雅黑" pitchFamily="34" charset="-122"/>
            </a:endParaRPr>
          </a:p>
        </p:txBody>
      </p:sp>
      <p:sp>
        <p:nvSpPr>
          <p:cNvPr id="12" name="圆角矩形 11"/>
          <p:cNvSpPr/>
          <p:nvPr/>
        </p:nvSpPr>
        <p:spPr>
          <a:xfrm>
            <a:off x="1763460" y="1699593"/>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周边报警</a:t>
            </a:r>
            <a:endParaRPr lang="zh-CN" altLang="en-US" sz="1000" dirty="0">
              <a:solidFill>
                <a:schemeClr val="tx1"/>
              </a:solidFill>
              <a:latin typeface="微软雅黑" pitchFamily="34" charset="-122"/>
              <a:ea typeface="微软雅黑" pitchFamily="34" charset="-122"/>
            </a:endParaRPr>
          </a:p>
        </p:txBody>
      </p:sp>
      <p:sp>
        <p:nvSpPr>
          <p:cNvPr id="13" name="圆角矩形 12"/>
          <p:cNvSpPr/>
          <p:nvPr/>
        </p:nvSpPr>
        <p:spPr>
          <a:xfrm>
            <a:off x="1763460" y="2097614"/>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电子巡更</a:t>
            </a:r>
            <a:endParaRPr lang="zh-CN" altLang="en-US" sz="1000" dirty="0">
              <a:solidFill>
                <a:schemeClr val="tx1"/>
              </a:solidFill>
              <a:latin typeface="微软雅黑" pitchFamily="34" charset="-122"/>
              <a:ea typeface="微软雅黑" pitchFamily="34" charset="-122"/>
            </a:endParaRPr>
          </a:p>
        </p:txBody>
      </p:sp>
      <p:sp>
        <p:nvSpPr>
          <p:cNvPr id="14" name="圆角矩形 13"/>
          <p:cNvSpPr/>
          <p:nvPr/>
        </p:nvSpPr>
        <p:spPr>
          <a:xfrm>
            <a:off x="1763460" y="2495634"/>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应急管理</a:t>
            </a:r>
            <a:endParaRPr lang="zh-CN" altLang="en-US" sz="1000" dirty="0">
              <a:solidFill>
                <a:schemeClr val="tx1"/>
              </a:solidFill>
              <a:latin typeface="微软雅黑" pitchFamily="34" charset="-122"/>
              <a:ea typeface="微软雅黑" pitchFamily="34" charset="-122"/>
            </a:endParaRPr>
          </a:p>
        </p:txBody>
      </p:sp>
      <p:sp>
        <p:nvSpPr>
          <p:cNvPr id="15" name="圆角矩形 14"/>
          <p:cNvSpPr/>
          <p:nvPr/>
        </p:nvSpPr>
        <p:spPr>
          <a:xfrm>
            <a:off x="790229" y="1301572"/>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智能通行</a:t>
            </a:r>
            <a:endParaRPr lang="zh-CN" altLang="en-US" sz="1000" dirty="0">
              <a:solidFill>
                <a:schemeClr val="tx1"/>
              </a:solidFill>
              <a:latin typeface="微软雅黑" pitchFamily="34" charset="-122"/>
              <a:ea typeface="微软雅黑" pitchFamily="34" charset="-122"/>
            </a:endParaRPr>
          </a:p>
        </p:txBody>
      </p:sp>
      <p:sp>
        <p:nvSpPr>
          <p:cNvPr id="16" name="圆角矩形 15"/>
          <p:cNvSpPr/>
          <p:nvPr/>
        </p:nvSpPr>
        <p:spPr>
          <a:xfrm>
            <a:off x="790229" y="1699593"/>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可视电话</a:t>
            </a:r>
            <a:endParaRPr lang="zh-CN" altLang="en-US" sz="1000" dirty="0">
              <a:solidFill>
                <a:schemeClr val="tx1"/>
              </a:solidFill>
              <a:latin typeface="微软雅黑" pitchFamily="34" charset="-122"/>
              <a:ea typeface="微软雅黑" pitchFamily="34" charset="-122"/>
            </a:endParaRPr>
          </a:p>
        </p:txBody>
      </p:sp>
      <p:sp>
        <p:nvSpPr>
          <p:cNvPr id="17" name="圆角矩形 16"/>
          <p:cNvSpPr/>
          <p:nvPr/>
        </p:nvSpPr>
        <p:spPr>
          <a:xfrm>
            <a:off x="790229" y="2097614"/>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家居安防</a:t>
            </a:r>
            <a:endParaRPr lang="zh-CN" altLang="en-US" sz="1000" dirty="0">
              <a:solidFill>
                <a:schemeClr val="tx1"/>
              </a:solidFill>
              <a:latin typeface="微软雅黑" pitchFamily="34" charset="-122"/>
              <a:ea typeface="微软雅黑" pitchFamily="34" charset="-122"/>
            </a:endParaRPr>
          </a:p>
        </p:txBody>
      </p:sp>
      <p:sp>
        <p:nvSpPr>
          <p:cNvPr id="18" name="圆角矩形 17"/>
          <p:cNvSpPr/>
          <p:nvPr/>
        </p:nvSpPr>
        <p:spPr>
          <a:xfrm>
            <a:off x="790229" y="2495634"/>
            <a:ext cx="930661" cy="320986"/>
          </a:xfrm>
          <a:prstGeom prst="roundRect">
            <a:avLst/>
          </a:prstGeom>
          <a:ln/>
        </p:spPr>
        <p:style>
          <a:lnRef idx="1">
            <a:schemeClr val="accent1"/>
          </a:lnRef>
          <a:fillRef idx="2">
            <a:schemeClr val="accent1"/>
          </a:fillRef>
          <a:effectRef idx="1">
            <a:schemeClr val="accent1"/>
          </a:effectRef>
          <a:fontRef idx="minor">
            <a:schemeClr val="dk1"/>
          </a:fontRef>
        </p:style>
        <p:txBody>
          <a:bodyPr lIns="36000" rIns="36000" rtlCol="0" anchor="ctr">
            <a:no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22" name="圆角矩形 21"/>
          <p:cNvSpPr/>
          <p:nvPr/>
        </p:nvSpPr>
        <p:spPr>
          <a:xfrm>
            <a:off x="7590568" y="1451984"/>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健康监测</a:t>
            </a:r>
            <a:endParaRPr lang="zh-CN" altLang="en-US" sz="1000" dirty="0">
              <a:solidFill>
                <a:schemeClr val="tx1"/>
              </a:solidFill>
              <a:latin typeface="微软雅黑" pitchFamily="34" charset="-122"/>
              <a:ea typeface="微软雅黑" pitchFamily="34" charset="-122"/>
            </a:endParaRPr>
          </a:p>
        </p:txBody>
      </p:sp>
      <p:sp>
        <p:nvSpPr>
          <p:cNvPr id="23" name="圆角矩形 22"/>
          <p:cNvSpPr/>
          <p:nvPr/>
        </p:nvSpPr>
        <p:spPr>
          <a:xfrm>
            <a:off x="7590568" y="1891101"/>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紧急呼教</a:t>
            </a:r>
            <a:endParaRPr lang="zh-CN" altLang="en-US" sz="1000" dirty="0">
              <a:solidFill>
                <a:schemeClr val="tx1"/>
              </a:solidFill>
              <a:latin typeface="微软雅黑" pitchFamily="34" charset="-122"/>
              <a:ea typeface="微软雅黑" pitchFamily="34" charset="-122"/>
            </a:endParaRPr>
          </a:p>
        </p:txBody>
      </p:sp>
      <p:sp>
        <p:nvSpPr>
          <p:cNvPr id="25" name="圆角矩形 24"/>
          <p:cNvSpPr/>
          <p:nvPr/>
        </p:nvSpPr>
        <p:spPr>
          <a:xfrm>
            <a:off x="7590568" y="2313368"/>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26" name="圆角矩形 25"/>
          <p:cNvSpPr/>
          <p:nvPr/>
        </p:nvSpPr>
        <p:spPr>
          <a:xfrm>
            <a:off x="6617337" y="1451984"/>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远程医疗</a:t>
            </a:r>
            <a:endParaRPr lang="zh-CN" altLang="en-US" sz="1000" dirty="0">
              <a:solidFill>
                <a:schemeClr val="tx1"/>
              </a:solidFill>
              <a:latin typeface="微软雅黑" pitchFamily="34" charset="-122"/>
              <a:ea typeface="微软雅黑" pitchFamily="34" charset="-122"/>
            </a:endParaRPr>
          </a:p>
        </p:txBody>
      </p:sp>
      <p:sp>
        <p:nvSpPr>
          <p:cNvPr id="27" name="圆角矩形 26"/>
          <p:cNvSpPr/>
          <p:nvPr/>
        </p:nvSpPr>
        <p:spPr>
          <a:xfrm>
            <a:off x="6617337" y="1891101"/>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预约挂号</a:t>
            </a:r>
            <a:endParaRPr lang="zh-CN" altLang="en-US" sz="1000" dirty="0">
              <a:solidFill>
                <a:schemeClr val="tx1"/>
              </a:solidFill>
              <a:latin typeface="微软雅黑" pitchFamily="34" charset="-122"/>
              <a:ea typeface="微软雅黑" pitchFamily="34" charset="-122"/>
            </a:endParaRPr>
          </a:p>
        </p:txBody>
      </p:sp>
      <p:sp>
        <p:nvSpPr>
          <p:cNvPr id="28" name="圆角矩形 27"/>
          <p:cNvSpPr/>
          <p:nvPr/>
        </p:nvSpPr>
        <p:spPr>
          <a:xfrm>
            <a:off x="6617337" y="2319943"/>
            <a:ext cx="930661" cy="320986"/>
          </a:xfrm>
          <a:prstGeom prst="roundRect">
            <a:avLst/>
          </a:prstGeom>
          <a:ln/>
        </p:spPr>
        <p:style>
          <a:lnRef idx="1">
            <a:schemeClr val="accent3"/>
          </a:lnRef>
          <a:fillRef idx="2">
            <a:schemeClr val="accent3"/>
          </a:fillRef>
          <a:effectRef idx="1">
            <a:schemeClr val="accent3"/>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电子病历</a:t>
            </a:r>
            <a:endParaRPr lang="zh-CN" altLang="en-US" sz="1000" dirty="0">
              <a:solidFill>
                <a:schemeClr val="tx1"/>
              </a:solidFill>
              <a:latin typeface="微软雅黑" pitchFamily="34" charset="-122"/>
              <a:ea typeface="微软雅黑" pitchFamily="34" charset="-122"/>
            </a:endParaRPr>
          </a:p>
        </p:txBody>
      </p:sp>
      <p:sp>
        <p:nvSpPr>
          <p:cNvPr id="31" name="圆角矩形 30"/>
          <p:cNvSpPr/>
          <p:nvPr/>
        </p:nvSpPr>
        <p:spPr>
          <a:xfrm>
            <a:off x="1761750" y="3040097"/>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智能家居</a:t>
            </a:r>
            <a:endParaRPr lang="zh-CN" altLang="en-US" sz="1000" dirty="0">
              <a:solidFill>
                <a:schemeClr val="tx1"/>
              </a:solidFill>
              <a:latin typeface="微软雅黑" pitchFamily="34" charset="-122"/>
              <a:ea typeface="微软雅黑" pitchFamily="34" charset="-122"/>
            </a:endParaRPr>
          </a:p>
        </p:txBody>
      </p:sp>
      <p:sp>
        <p:nvSpPr>
          <p:cNvPr id="32" name="圆角矩形 31"/>
          <p:cNvSpPr/>
          <p:nvPr/>
        </p:nvSpPr>
        <p:spPr>
          <a:xfrm>
            <a:off x="1761750" y="3438118"/>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信息发布</a:t>
            </a:r>
            <a:endParaRPr lang="zh-CN" altLang="en-US" sz="1000" dirty="0">
              <a:solidFill>
                <a:schemeClr val="tx1"/>
              </a:solidFill>
              <a:latin typeface="微软雅黑" pitchFamily="34" charset="-122"/>
              <a:ea typeface="微软雅黑" pitchFamily="34" charset="-122"/>
            </a:endParaRPr>
          </a:p>
        </p:txBody>
      </p:sp>
      <p:sp>
        <p:nvSpPr>
          <p:cNvPr id="33" name="圆角矩形 32"/>
          <p:cNvSpPr/>
          <p:nvPr/>
        </p:nvSpPr>
        <p:spPr>
          <a:xfrm>
            <a:off x="1761750" y="3836138"/>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背景音乐</a:t>
            </a:r>
            <a:endParaRPr lang="zh-CN" altLang="en-US" sz="1000" dirty="0">
              <a:solidFill>
                <a:schemeClr val="tx1"/>
              </a:solidFill>
              <a:latin typeface="微软雅黑" pitchFamily="34" charset="-122"/>
              <a:ea typeface="微软雅黑" pitchFamily="34" charset="-122"/>
            </a:endParaRPr>
          </a:p>
        </p:txBody>
      </p:sp>
      <p:sp>
        <p:nvSpPr>
          <p:cNvPr id="34" name="圆角矩形 33"/>
          <p:cNvSpPr/>
          <p:nvPr/>
        </p:nvSpPr>
        <p:spPr>
          <a:xfrm>
            <a:off x="1761750" y="4234159"/>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社区服务</a:t>
            </a:r>
            <a:endParaRPr lang="zh-CN" altLang="en-US" sz="1000" dirty="0">
              <a:solidFill>
                <a:schemeClr val="tx1"/>
              </a:solidFill>
              <a:latin typeface="微软雅黑" pitchFamily="34" charset="-122"/>
              <a:ea typeface="微软雅黑" pitchFamily="34" charset="-122"/>
            </a:endParaRPr>
          </a:p>
        </p:txBody>
      </p:sp>
      <p:sp>
        <p:nvSpPr>
          <p:cNvPr id="35" name="圆角矩形 34"/>
          <p:cNvSpPr/>
          <p:nvPr/>
        </p:nvSpPr>
        <p:spPr>
          <a:xfrm>
            <a:off x="788519" y="3040097"/>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社区食堂</a:t>
            </a:r>
            <a:endParaRPr lang="zh-CN" altLang="en-US" sz="1000" dirty="0">
              <a:solidFill>
                <a:schemeClr val="tx1"/>
              </a:solidFill>
              <a:latin typeface="微软雅黑" pitchFamily="34" charset="-122"/>
              <a:ea typeface="微软雅黑" pitchFamily="34" charset="-122"/>
            </a:endParaRPr>
          </a:p>
        </p:txBody>
      </p:sp>
      <p:sp>
        <p:nvSpPr>
          <p:cNvPr id="36" name="圆角矩形 35"/>
          <p:cNvSpPr/>
          <p:nvPr/>
        </p:nvSpPr>
        <p:spPr>
          <a:xfrm>
            <a:off x="788519" y="3438118"/>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智能车库</a:t>
            </a:r>
            <a:endParaRPr lang="zh-CN" altLang="en-US" sz="1000" dirty="0">
              <a:solidFill>
                <a:schemeClr val="tx1"/>
              </a:solidFill>
              <a:latin typeface="微软雅黑" pitchFamily="34" charset="-122"/>
              <a:ea typeface="微软雅黑" pitchFamily="34" charset="-122"/>
            </a:endParaRPr>
          </a:p>
        </p:txBody>
      </p:sp>
      <p:sp>
        <p:nvSpPr>
          <p:cNvPr id="37" name="圆角矩形 36"/>
          <p:cNvSpPr/>
          <p:nvPr/>
        </p:nvSpPr>
        <p:spPr>
          <a:xfrm>
            <a:off x="788519" y="3836138"/>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en-US" altLang="zh-CN" sz="1000" dirty="0" smtClean="0">
                <a:solidFill>
                  <a:schemeClr val="tx1"/>
                </a:solidFill>
                <a:latin typeface="微软雅黑" pitchFamily="34" charset="-122"/>
                <a:ea typeface="微软雅黑" pitchFamily="34" charset="-122"/>
              </a:rPr>
              <a:t>WIFI</a:t>
            </a:r>
            <a:r>
              <a:rPr lang="zh-CN" altLang="en-US" sz="1000" dirty="0" smtClean="0">
                <a:solidFill>
                  <a:schemeClr val="tx1"/>
                </a:solidFill>
                <a:latin typeface="微软雅黑" pitchFamily="34" charset="-122"/>
                <a:ea typeface="微软雅黑" pitchFamily="34" charset="-122"/>
              </a:rPr>
              <a:t>覆盖</a:t>
            </a:r>
            <a:endParaRPr lang="zh-CN" altLang="en-US" sz="1000" dirty="0">
              <a:solidFill>
                <a:schemeClr val="tx1"/>
              </a:solidFill>
              <a:latin typeface="微软雅黑" pitchFamily="34" charset="-122"/>
              <a:ea typeface="微软雅黑" pitchFamily="34" charset="-122"/>
            </a:endParaRPr>
          </a:p>
        </p:txBody>
      </p:sp>
      <p:sp>
        <p:nvSpPr>
          <p:cNvPr id="38" name="圆角矩形 37"/>
          <p:cNvSpPr/>
          <p:nvPr/>
        </p:nvSpPr>
        <p:spPr>
          <a:xfrm>
            <a:off x="788519" y="4234159"/>
            <a:ext cx="930661" cy="320986"/>
          </a:xfrm>
          <a:prstGeom prst="roundRect">
            <a:avLst/>
          </a:prstGeom>
          <a:ln/>
        </p:spPr>
        <p:style>
          <a:lnRef idx="1">
            <a:schemeClr val="accent5"/>
          </a:lnRef>
          <a:fillRef idx="2">
            <a:schemeClr val="accent5"/>
          </a:fillRef>
          <a:effectRef idx="1">
            <a:schemeClr val="accent5"/>
          </a:effectRef>
          <a:fontRef idx="minor">
            <a:schemeClr val="dk1"/>
          </a:fontRef>
        </p:style>
        <p:txBody>
          <a:bodyPr lIns="36000" rIns="36000" rtlCol="0" anchor="ctr">
            <a:no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40" name="圆角矩形 39"/>
          <p:cNvSpPr/>
          <p:nvPr/>
        </p:nvSpPr>
        <p:spPr>
          <a:xfrm>
            <a:off x="7588858" y="3067220"/>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能耗监测</a:t>
            </a:r>
            <a:endParaRPr lang="zh-CN" altLang="en-US" sz="1000" dirty="0">
              <a:solidFill>
                <a:schemeClr val="tx1"/>
              </a:solidFill>
              <a:latin typeface="微软雅黑" pitchFamily="34" charset="-122"/>
              <a:ea typeface="微软雅黑" pitchFamily="34" charset="-122"/>
            </a:endParaRPr>
          </a:p>
        </p:txBody>
      </p:sp>
      <p:sp>
        <p:nvSpPr>
          <p:cNvPr id="41" name="圆角矩形 40"/>
          <p:cNvSpPr/>
          <p:nvPr/>
        </p:nvSpPr>
        <p:spPr>
          <a:xfrm>
            <a:off x="7588858" y="3557707"/>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智能照明</a:t>
            </a:r>
            <a:endParaRPr lang="zh-CN" altLang="en-US" sz="1000" dirty="0">
              <a:solidFill>
                <a:schemeClr val="tx1"/>
              </a:solidFill>
              <a:latin typeface="微软雅黑" pitchFamily="34" charset="-122"/>
              <a:ea typeface="微软雅黑" pitchFamily="34" charset="-122"/>
            </a:endParaRPr>
          </a:p>
        </p:txBody>
      </p:sp>
      <p:sp>
        <p:nvSpPr>
          <p:cNvPr id="42" name="圆角矩形 41"/>
          <p:cNvSpPr/>
          <p:nvPr/>
        </p:nvSpPr>
        <p:spPr>
          <a:xfrm>
            <a:off x="7588858" y="4058468"/>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en-US" altLang="zh-CN" sz="1000" dirty="0" smtClean="0">
                <a:solidFill>
                  <a:schemeClr val="tx1"/>
                </a:solidFill>
                <a:latin typeface="微软雅黑" pitchFamily="34" charset="-122"/>
                <a:ea typeface="微软雅黑" pitchFamily="34" charset="-122"/>
              </a:rPr>
              <a:t>………………</a:t>
            </a:r>
            <a:endParaRPr lang="zh-CN" altLang="en-US" sz="1000" dirty="0">
              <a:solidFill>
                <a:schemeClr val="tx1"/>
              </a:solidFill>
              <a:latin typeface="微软雅黑" pitchFamily="34" charset="-122"/>
              <a:ea typeface="微软雅黑" pitchFamily="34" charset="-122"/>
            </a:endParaRPr>
          </a:p>
        </p:txBody>
      </p:sp>
      <p:sp>
        <p:nvSpPr>
          <p:cNvPr id="44" name="圆角矩形 43"/>
          <p:cNvSpPr/>
          <p:nvPr/>
        </p:nvSpPr>
        <p:spPr>
          <a:xfrm>
            <a:off x="6615627" y="3067220"/>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环境监测</a:t>
            </a:r>
            <a:endParaRPr lang="zh-CN" altLang="en-US" sz="1000" dirty="0">
              <a:solidFill>
                <a:schemeClr val="tx1"/>
              </a:solidFill>
              <a:latin typeface="微软雅黑" pitchFamily="34" charset="-122"/>
              <a:ea typeface="微软雅黑" pitchFamily="34" charset="-122"/>
            </a:endParaRPr>
          </a:p>
        </p:txBody>
      </p:sp>
      <p:sp>
        <p:nvSpPr>
          <p:cNvPr id="45" name="圆角矩形 44"/>
          <p:cNvSpPr/>
          <p:nvPr/>
        </p:nvSpPr>
        <p:spPr>
          <a:xfrm>
            <a:off x="6615627" y="3557707"/>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智能建筑</a:t>
            </a:r>
            <a:endParaRPr lang="zh-CN" altLang="en-US" sz="1000" dirty="0">
              <a:solidFill>
                <a:schemeClr val="tx1"/>
              </a:solidFill>
              <a:latin typeface="微软雅黑" pitchFamily="34" charset="-122"/>
              <a:ea typeface="微软雅黑" pitchFamily="34" charset="-122"/>
            </a:endParaRPr>
          </a:p>
        </p:txBody>
      </p:sp>
      <p:sp>
        <p:nvSpPr>
          <p:cNvPr id="46" name="圆角矩形 45"/>
          <p:cNvSpPr/>
          <p:nvPr/>
        </p:nvSpPr>
        <p:spPr>
          <a:xfrm>
            <a:off x="6615627" y="4058468"/>
            <a:ext cx="930661" cy="320986"/>
          </a:xfrm>
          <a:prstGeom prst="roundRect">
            <a:avLst/>
          </a:prstGeom>
          <a:ln/>
        </p:spPr>
        <p:style>
          <a:lnRef idx="1">
            <a:schemeClr val="accent4"/>
          </a:lnRef>
          <a:fillRef idx="2">
            <a:schemeClr val="accent4"/>
          </a:fillRef>
          <a:effectRef idx="1">
            <a:schemeClr val="accent4"/>
          </a:effectRef>
          <a:fontRef idx="minor">
            <a:schemeClr val="dk1"/>
          </a:fontRef>
        </p:style>
        <p:txBody>
          <a:bodyPr lIns="36000" rIns="36000" rtlCol="0" anchor="ctr">
            <a:noAutofit/>
          </a:bodyPr>
          <a:lstStyle/>
          <a:p>
            <a:pPr algn="ctr"/>
            <a:r>
              <a:rPr lang="zh-CN" altLang="en-US" sz="1000" dirty="0" smtClean="0">
                <a:solidFill>
                  <a:schemeClr val="tx1"/>
                </a:solidFill>
                <a:latin typeface="微软雅黑" pitchFamily="34" charset="-122"/>
                <a:ea typeface="微软雅黑" pitchFamily="34" charset="-122"/>
              </a:rPr>
              <a:t>中水回收</a:t>
            </a:r>
            <a:endParaRPr lang="zh-CN" altLang="en-US" sz="1000" dirty="0">
              <a:solidFill>
                <a:schemeClr val="tx1"/>
              </a:solidFill>
              <a:latin typeface="微软雅黑" pitchFamily="34" charset="-122"/>
              <a:ea typeface="微软雅黑" pitchFamily="34" charset="-122"/>
            </a:endParaRPr>
          </a:p>
        </p:txBody>
      </p:sp>
      <p:sp>
        <p:nvSpPr>
          <p:cNvPr id="52" name="右箭头 51"/>
          <p:cNvSpPr/>
          <p:nvPr/>
        </p:nvSpPr>
        <p:spPr>
          <a:xfrm>
            <a:off x="6315418" y="1900566"/>
            <a:ext cx="293234" cy="439117"/>
          </a:xfrm>
          <a:prstGeom prst="rightArrow">
            <a:avLst>
              <a:gd name="adj1" fmla="val 50000"/>
              <a:gd name="adj2" fmla="val 5266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 name="右箭头 52"/>
          <p:cNvSpPr/>
          <p:nvPr/>
        </p:nvSpPr>
        <p:spPr>
          <a:xfrm>
            <a:off x="6330511" y="3659134"/>
            <a:ext cx="293234" cy="439117"/>
          </a:xfrm>
          <a:prstGeom prst="rightArrow">
            <a:avLst>
              <a:gd name="adj1" fmla="val 50000"/>
              <a:gd name="adj2" fmla="val 5266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右箭头 53"/>
          <p:cNvSpPr/>
          <p:nvPr/>
        </p:nvSpPr>
        <p:spPr>
          <a:xfrm flipH="1">
            <a:off x="2729996" y="1886084"/>
            <a:ext cx="263191" cy="439117"/>
          </a:xfrm>
          <a:prstGeom prst="rightArrow">
            <a:avLst>
              <a:gd name="adj1" fmla="val 50000"/>
              <a:gd name="adj2" fmla="val 5266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右箭头 54"/>
          <p:cNvSpPr/>
          <p:nvPr/>
        </p:nvSpPr>
        <p:spPr>
          <a:xfrm flipH="1">
            <a:off x="2733534" y="3676821"/>
            <a:ext cx="263191" cy="439117"/>
          </a:xfrm>
          <a:prstGeom prst="rightArrow">
            <a:avLst>
              <a:gd name="adj1" fmla="val 50000"/>
              <a:gd name="adj2" fmla="val 52668"/>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二、开发商主导型的智慧社区展示</a:t>
            </a:r>
            <a:endParaRPr lang="zh-CN" altLang="en-US" sz="2000" b="1" dirty="0">
              <a:latin typeface="微软雅黑" pitchFamily="34" charset="-122"/>
              <a:ea typeface="微软雅黑" pitchFamily="34" charset="-122"/>
            </a:endParaRPr>
          </a:p>
        </p:txBody>
      </p:sp>
      <p:sp>
        <p:nvSpPr>
          <p:cNvPr id="50" name="文本占位符 2"/>
          <p:cNvSpPr>
            <a:spLocks noGrp="1"/>
          </p:cNvSpPr>
          <p:nvPr>
            <p:ph type="body" sz="quarter" idx="4294967295"/>
          </p:nvPr>
        </p:nvSpPr>
        <p:spPr>
          <a:xfrm>
            <a:off x="800100" y="712788"/>
            <a:ext cx="8343900" cy="369887"/>
          </a:xfrm>
        </p:spPr>
        <p:txBody>
          <a:bodyPr wrap="square">
            <a:spAutoFit/>
          </a:bodyPr>
          <a:lstStyle/>
          <a:p>
            <a:pPr>
              <a:lnSpc>
                <a:spcPct val="150000"/>
              </a:lnSpc>
            </a:pPr>
            <a:r>
              <a:rPr lang="zh-CN" altLang="en-US" sz="1200" dirty="0" smtClean="0"/>
              <a:t>智慧物业方向发展</a:t>
            </a:r>
            <a:endParaRPr lang="zh-CN" altLang="en-US" sz="1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27349" y="963097"/>
            <a:ext cx="4129426" cy="3572743"/>
            <a:chOff x="2463647" y="983645"/>
            <a:chExt cx="4129426" cy="3572743"/>
          </a:xfrm>
        </p:grpSpPr>
        <p:sp>
          <p:nvSpPr>
            <p:cNvPr id="7" name="MH_Other_1"/>
            <p:cNvSpPr/>
            <p:nvPr>
              <p:custDataLst>
                <p:tags r:id="rId1"/>
              </p:custDataLst>
            </p:nvPr>
          </p:nvSpPr>
          <p:spPr>
            <a:xfrm>
              <a:off x="3172067" y="983645"/>
              <a:ext cx="1305835"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accent3"/>
            </a:lnRef>
            <a:fillRef idx="2">
              <a:schemeClr val="accent3"/>
            </a:fillRef>
            <a:effectRef idx="1">
              <a:schemeClr val="accent3"/>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8" name="MH_Other_2"/>
            <p:cNvSpPr/>
            <p:nvPr>
              <p:custDataLst>
                <p:tags r:id="rId2"/>
              </p:custDataLst>
            </p:nvPr>
          </p:nvSpPr>
          <p:spPr>
            <a:xfrm>
              <a:off x="5287238" y="2108134"/>
              <a:ext cx="1305835"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accent4"/>
            </a:lnRef>
            <a:fillRef idx="2">
              <a:schemeClr val="accent4"/>
            </a:fillRef>
            <a:effectRef idx="1">
              <a:schemeClr val="accent4"/>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9" name="MH_Other_3"/>
            <p:cNvSpPr/>
            <p:nvPr>
              <p:custDataLst>
                <p:tags r:id="rId3"/>
              </p:custDataLst>
            </p:nvPr>
          </p:nvSpPr>
          <p:spPr>
            <a:xfrm>
              <a:off x="3172067" y="3232622"/>
              <a:ext cx="1305835" cy="1323766"/>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dk1"/>
            </a:lnRef>
            <a:fillRef idx="2">
              <a:schemeClr val="dk1"/>
            </a:fillRef>
            <a:effectRef idx="1">
              <a:schemeClr val="dk1"/>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10" name="MH_Other_7"/>
            <p:cNvSpPr/>
            <p:nvPr>
              <p:custDataLst>
                <p:tags r:id="rId4"/>
              </p:custDataLst>
            </p:nvPr>
          </p:nvSpPr>
          <p:spPr>
            <a:xfrm>
              <a:off x="4576799" y="983645"/>
              <a:ext cx="1307854"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accent5"/>
            </a:lnRef>
            <a:fillRef idx="2">
              <a:schemeClr val="accent5"/>
            </a:fillRef>
            <a:effectRef idx="1">
              <a:schemeClr val="accent5"/>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11" name="MH_Other_8"/>
            <p:cNvSpPr/>
            <p:nvPr>
              <p:custDataLst>
                <p:tags r:id="rId5"/>
              </p:custDataLst>
            </p:nvPr>
          </p:nvSpPr>
          <p:spPr>
            <a:xfrm>
              <a:off x="4576799" y="3225506"/>
              <a:ext cx="1307854"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accent6"/>
            </a:lnRef>
            <a:fillRef idx="2">
              <a:schemeClr val="accent6"/>
            </a:fillRef>
            <a:effectRef idx="1">
              <a:schemeClr val="accent6"/>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12" name="MH_Other_9"/>
            <p:cNvSpPr/>
            <p:nvPr>
              <p:custDataLst>
                <p:tags r:id="rId6"/>
              </p:custDataLst>
            </p:nvPr>
          </p:nvSpPr>
          <p:spPr>
            <a:xfrm>
              <a:off x="2463647" y="2108134"/>
              <a:ext cx="1305836"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ln/>
          </p:spPr>
          <p:style>
            <a:lnRef idx="1">
              <a:schemeClr val="accent1"/>
            </a:lnRef>
            <a:fillRef idx="2">
              <a:schemeClr val="accent1"/>
            </a:fillRef>
            <a:effectRef idx="1">
              <a:schemeClr val="accent1"/>
            </a:effectRef>
            <a:fontRef idx="minor">
              <a:schemeClr val="dk1"/>
            </a:fontRef>
          </p:style>
          <p:txBody>
            <a:bodyPr lIns="272320" tIns="313011" rIns="272320" bIns="313011" spcCol="1270" anchor="ctr">
              <a:normAutofit/>
            </a:bodyPr>
            <a:lstStyle/>
            <a:p>
              <a:pPr algn="ctr" defTabSz="1600200" eaLnBrk="1" fontAlgn="auto" hangingPunct="1">
                <a:lnSpc>
                  <a:spcPct val="90000"/>
                </a:lnSpc>
                <a:spcAft>
                  <a:spcPct val="35000"/>
                </a:spcAft>
                <a:defRPr/>
              </a:pPr>
              <a:endParaRPr lang="zh-CN" altLang="en-US" sz="3600" kern="0">
                <a:solidFill>
                  <a:srgbClr val="FFFFFF"/>
                </a:solidFill>
                <a:latin typeface="Times New Roman"/>
                <a:ea typeface="幼圆"/>
              </a:endParaRPr>
            </a:p>
          </p:txBody>
        </p:sp>
        <p:sp>
          <p:nvSpPr>
            <p:cNvPr id="13" name="MH_Title_1"/>
            <p:cNvSpPr/>
            <p:nvPr>
              <p:custDataLst>
                <p:tags r:id="rId7"/>
              </p:custDataLst>
            </p:nvPr>
          </p:nvSpPr>
          <p:spPr>
            <a:xfrm>
              <a:off x="3880489" y="2108134"/>
              <a:ext cx="1305836" cy="1325544"/>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noFill/>
            <a:ln w="12700" cap="flat" cmpd="sng" algn="ctr">
              <a:solidFill>
                <a:schemeClr val="tx1">
                  <a:lumMod val="75000"/>
                  <a:lumOff val="25000"/>
                </a:schemeClr>
              </a:solidFill>
              <a:prstDash val="solid"/>
              <a:miter lim="800000"/>
            </a:ln>
            <a:effectLst/>
          </p:spPr>
          <p:txBody>
            <a:bodyPr lIns="0" tIns="0" rIns="0" bIns="0" spcCol="1270" anchor="ctr">
              <a:normAutofit/>
            </a:bodyPr>
            <a:lstStyle/>
            <a:p>
              <a:pPr algn="ctr" defTabSz="1600200" eaLnBrk="1" fontAlgn="auto" hangingPunct="1">
                <a:lnSpc>
                  <a:spcPct val="90000"/>
                </a:lnSpc>
                <a:spcAft>
                  <a:spcPct val="35000"/>
                </a:spcAft>
                <a:defRPr/>
              </a:pPr>
              <a:endPar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圆角矩形 13"/>
            <p:cNvSpPr/>
            <p:nvPr/>
          </p:nvSpPr>
          <p:spPr>
            <a:xfrm>
              <a:off x="4001225" y="2452953"/>
              <a:ext cx="1133730" cy="6455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400" b="1" dirty="0" smtClean="0">
                  <a:solidFill>
                    <a:srgbClr val="C00000"/>
                  </a:solidFill>
                  <a:latin typeface="微软雅黑" pitchFamily="34" charset="-122"/>
                  <a:ea typeface="微软雅黑" pitchFamily="34" charset="-122"/>
                </a:rPr>
                <a:t>智慧社区综合服务平台</a:t>
              </a:r>
              <a:endParaRPr lang="zh-CN" altLang="en-US" sz="1400" b="1" dirty="0">
                <a:solidFill>
                  <a:srgbClr val="C00000"/>
                </a:solidFill>
                <a:latin typeface="微软雅黑" pitchFamily="34" charset="-122"/>
                <a:ea typeface="微软雅黑" pitchFamily="34" charset="-122"/>
              </a:endParaRPr>
            </a:p>
          </p:txBody>
        </p:sp>
        <p:sp>
          <p:nvSpPr>
            <p:cNvPr id="15" name="矩形 14"/>
            <p:cNvSpPr/>
            <p:nvPr/>
          </p:nvSpPr>
          <p:spPr>
            <a:xfrm>
              <a:off x="3369989" y="1356190"/>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便民服务</a:t>
              </a:r>
              <a:endParaRPr lang="zh-CN" altLang="en-US" sz="1400" b="1" dirty="0">
                <a:latin typeface="微软雅黑" pitchFamily="34" charset="-122"/>
                <a:ea typeface="微软雅黑" pitchFamily="34" charset="-122"/>
              </a:endParaRPr>
            </a:p>
          </p:txBody>
        </p:sp>
        <p:sp>
          <p:nvSpPr>
            <p:cNvPr id="16" name="矩形 15"/>
            <p:cNvSpPr/>
            <p:nvPr/>
          </p:nvSpPr>
          <p:spPr>
            <a:xfrm>
              <a:off x="4805010" y="1356190"/>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物业管理</a:t>
              </a:r>
              <a:endParaRPr lang="zh-CN" altLang="en-US" sz="1400" b="1" dirty="0">
                <a:latin typeface="微软雅黑" pitchFamily="34" charset="-122"/>
                <a:ea typeface="微软雅黑" pitchFamily="34" charset="-122"/>
              </a:endParaRPr>
            </a:p>
          </p:txBody>
        </p:sp>
        <p:sp>
          <p:nvSpPr>
            <p:cNvPr id="17" name="矩形 16"/>
            <p:cNvSpPr/>
            <p:nvPr/>
          </p:nvSpPr>
          <p:spPr>
            <a:xfrm>
              <a:off x="2659017" y="2473501"/>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居家养老</a:t>
              </a:r>
              <a:endParaRPr lang="zh-CN" altLang="en-US" sz="1400" b="1" dirty="0">
                <a:latin typeface="微软雅黑" pitchFamily="34" charset="-122"/>
                <a:ea typeface="微软雅黑" pitchFamily="34" charset="-122"/>
              </a:endParaRPr>
            </a:p>
          </p:txBody>
        </p:sp>
        <p:sp>
          <p:nvSpPr>
            <p:cNvPr id="18" name="矩形 17"/>
            <p:cNvSpPr/>
            <p:nvPr/>
          </p:nvSpPr>
          <p:spPr>
            <a:xfrm>
              <a:off x="3380263" y="3596717"/>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医疗服务</a:t>
              </a:r>
              <a:endParaRPr lang="zh-CN" altLang="en-US" sz="1400" b="1" dirty="0">
                <a:latin typeface="微软雅黑" pitchFamily="34" charset="-122"/>
                <a:ea typeface="微软雅黑" pitchFamily="34" charset="-122"/>
              </a:endParaRPr>
            </a:p>
          </p:txBody>
        </p:sp>
        <p:sp>
          <p:nvSpPr>
            <p:cNvPr id="19" name="矩形 18"/>
            <p:cNvSpPr/>
            <p:nvPr/>
          </p:nvSpPr>
          <p:spPr>
            <a:xfrm>
              <a:off x="5453795" y="2482843"/>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政务服务</a:t>
              </a:r>
              <a:endParaRPr lang="zh-CN" altLang="en-US" sz="1400" b="1" dirty="0">
                <a:latin typeface="微软雅黑" pitchFamily="34" charset="-122"/>
                <a:ea typeface="微软雅黑" pitchFamily="34" charset="-122"/>
              </a:endParaRPr>
            </a:p>
          </p:txBody>
        </p:sp>
        <p:sp>
          <p:nvSpPr>
            <p:cNvPr id="20" name="矩形 19"/>
            <p:cNvSpPr/>
            <p:nvPr/>
          </p:nvSpPr>
          <p:spPr>
            <a:xfrm>
              <a:off x="4805010" y="3596717"/>
              <a:ext cx="902811" cy="523220"/>
            </a:xfrm>
            <a:prstGeom prst="rect">
              <a:avLst/>
            </a:prstGeom>
          </p:spPr>
          <p:txBody>
            <a:bodyPr wrap="none">
              <a:spAutoFit/>
            </a:bodyPr>
            <a:lstStyle/>
            <a:p>
              <a:pPr algn="ctr"/>
              <a:r>
                <a:rPr lang="zh-CN" altLang="en-US" sz="1400" b="1" dirty="0" smtClean="0">
                  <a:latin typeface="微软雅黑" pitchFamily="34" charset="-122"/>
                  <a:ea typeface="微软雅黑" pitchFamily="34" charset="-122"/>
                </a:rPr>
                <a:t>智慧</a:t>
              </a:r>
              <a:endParaRPr lang="en-US" altLang="zh-CN" sz="1400" b="1" dirty="0" smtClean="0">
                <a:latin typeface="微软雅黑" pitchFamily="34" charset="-122"/>
                <a:ea typeface="微软雅黑" pitchFamily="34" charset="-122"/>
              </a:endParaRPr>
            </a:p>
            <a:p>
              <a:pPr algn="ctr"/>
              <a:r>
                <a:rPr lang="zh-CN" altLang="en-US" sz="1400" b="1" dirty="0" smtClean="0">
                  <a:latin typeface="微软雅黑" pitchFamily="34" charset="-122"/>
                  <a:ea typeface="微软雅黑" pitchFamily="34" charset="-122"/>
                </a:rPr>
                <a:t>金融服务</a:t>
              </a:r>
              <a:endParaRPr lang="zh-CN" altLang="en-US" sz="1400" b="1" dirty="0">
                <a:latin typeface="微软雅黑" pitchFamily="34" charset="-122"/>
                <a:ea typeface="微软雅黑" pitchFamily="34" charset="-122"/>
              </a:endParaRPr>
            </a:p>
          </p:txBody>
        </p:sp>
      </p:grpSp>
      <p:sp>
        <p:nvSpPr>
          <p:cNvPr id="2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三、服务企业主导型的智慧社区展示</a:t>
            </a:r>
            <a:endParaRPr lang="zh-CN" altLang="en-US" sz="2000" b="1" dirty="0">
              <a:latin typeface="微软雅黑" pitchFamily="34" charset="-122"/>
              <a:ea typeface="微软雅黑" pitchFamily="34" charset="-122"/>
            </a:endParaRPr>
          </a:p>
        </p:txBody>
      </p:sp>
      <p:sp>
        <p:nvSpPr>
          <p:cNvPr id="23" name="文本占位符 2"/>
          <p:cNvSpPr>
            <a:spLocks noGrp="1"/>
          </p:cNvSpPr>
          <p:nvPr>
            <p:ph type="body" sz="quarter" idx="4294967295"/>
          </p:nvPr>
        </p:nvSpPr>
        <p:spPr>
          <a:xfrm>
            <a:off x="0" y="712788"/>
            <a:ext cx="3471863" cy="1828800"/>
          </a:xfrm>
        </p:spPr>
        <p:txBody>
          <a:bodyPr wrap="square">
            <a:spAutoFit/>
          </a:bodyPr>
          <a:lstStyle/>
          <a:p>
            <a:pPr>
              <a:lnSpc>
                <a:spcPct val="150000"/>
              </a:lnSpc>
            </a:pPr>
            <a:r>
              <a:rPr lang="zh-CN" altLang="en-US" sz="1200" dirty="0" smtClean="0">
                <a:solidFill>
                  <a:schemeClr val="tx1"/>
                </a:solidFill>
              </a:rPr>
              <a:t>智慧商业方向发展；</a:t>
            </a:r>
            <a:endParaRPr lang="en-US" altLang="zh-CN" sz="1200" dirty="0" smtClean="0">
              <a:solidFill>
                <a:schemeClr val="tx1"/>
              </a:solidFill>
            </a:endParaRPr>
          </a:p>
          <a:p>
            <a:pPr>
              <a:lnSpc>
                <a:spcPct val="150000"/>
              </a:lnSpc>
            </a:pPr>
            <a:r>
              <a:rPr lang="zh-CN" altLang="en-US" sz="1200" dirty="0" smtClean="0">
                <a:solidFill>
                  <a:schemeClr val="tx1"/>
                </a:solidFill>
              </a:rPr>
              <a:t>国安社区属于服务型企业；</a:t>
            </a:r>
            <a:endParaRPr lang="en-US" altLang="zh-CN" sz="1200" dirty="0" smtClean="0">
              <a:solidFill>
                <a:schemeClr val="tx1"/>
              </a:solidFill>
            </a:endParaRPr>
          </a:p>
          <a:p>
            <a:pPr>
              <a:lnSpc>
                <a:spcPct val="150000"/>
              </a:lnSpc>
            </a:pPr>
            <a:r>
              <a:rPr lang="zh-CN" altLang="en-US" sz="1200" dirty="0" smtClean="0">
                <a:solidFill>
                  <a:schemeClr val="tx1"/>
                </a:solidFill>
              </a:rPr>
              <a:t>国安社区涉及智慧社区的业务主要包括智慧便民服务（商超</a:t>
            </a:r>
            <a:r>
              <a:rPr lang="en-US" altLang="zh-CN" sz="1200" dirty="0" smtClean="0">
                <a:solidFill>
                  <a:schemeClr val="tx1"/>
                </a:solidFill>
              </a:rPr>
              <a:t>O2O</a:t>
            </a:r>
            <a:r>
              <a:rPr lang="zh-CN" altLang="en-US" sz="1200" dirty="0" smtClean="0">
                <a:solidFill>
                  <a:schemeClr val="tx1"/>
                </a:solidFill>
              </a:rPr>
              <a:t>、生鲜</a:t>
            </a:r>
            <a:r>
              <a:rPr lang="en-US" altLang="zh-CN" sz="1200" dirty="0" smtClean="0">
                <a:solidFill>
                  <a:schemeClr val="tx1"/>
                </a:solidFill>
              </a:rPr>
              <a:t>O2O</a:t>
            </a:r>
            <a:r>
              <a:rPr lang="zh-CN" altLang="en-US" sz="1200" dirty="0" smtClean="0">
                <a:solidFill>
                  <a:schemeClr val="tx1"/>
                </a:solidFill>
              </a:rPr>
              <a:t>）、智慧物业（上门服务）、智慧居家养老、智慧政务服务、智慧金融服务、智慧医疗服务等。</a:t>
            </a:r>
            <a:endParaRPr lang="en-US" altLang="zh-CN" sz="1200" dirty="0" smtClean="0">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p:cNvSpPr txBox="1"/>
          <p:nvPr/>
        </p:nvSpPr>
        <p:spPr>
          <a:xfrm>
            <a:off x="2260315" y="1134157"/>
            <a:ext cx="5461285" cy="3016210"/>
          </a:xfrm>
          <a:prstGeom prst="rect">
            <a:avLst/>
          </a:prstGeom>
          <a:noFill/>
        </p:spPr>
        <p:txBody>
          <a:bodyPr wrap="square">
            <a:spAutoFit/>
          </a:bodyPr>
          <a:lstStyle/>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第一部分     智慧社区概述</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第二部分     用户需求层面分析</a:t>
            </a:r>
            <a:endParaRPr lang="en-US" altLang="zh-CN" sz="2000" b="1" spc="100" dirty="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第三部分     建设层面分析</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solidFill>
                  <a:srgbClr val="C00000"/>
                </a:solidFill>
                <a:latin typeface="微软雅黑" pitchFamily="34" charset="-122"/>
                <a:ea typeface="微软雅黑" pitchFamily="34" charset="-122"/>
              </a:rPr>
              <a:t>第四部分     典型运营案例分析</a:t>
            </a:r>
            <a:endParaRPr lang="zh-CN" altLang="en-US" sz="2000" b="1" spc="100" dirty="0">
              <a:solidFill>
                <a:srgbClr val="C00000"/>
              </a:solidFill>
              <a:latin typeface="微软雅黑" pitchFamily="34" charset="-122"/>
              <a:ea typeface="微软雅黑" pitchFamily="34" charset="-122"/>
            </a:endParaRPr>
          </a:p>
        </p:txBody>
      </p:sp>
      <p:sp>
        <p:nvSpPr>
          <p:cNvPr id="5"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目录</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一、电商运营策略</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吸引新客户</a:t>
            </a:r>
            <a:endParaRPr lang="zh-CN" altLang="en-US" sz="2000" b="1" dirty="0">
              <a:latin typeface="微软雅黑" pitchFamily="34" charset="-122"/>
              <a:ea typeface="微软雅黑" pitchFamily="34" charset="-122"/>
            </a:endParaRPr>
          </a:p>
        </p:txBody>
      </p:sp>
      <p:sp>
        <p:nvSpPr>
          <p:cNvPr id="3" name="AutoShape 5"/>
          <p:cNvSpPr>
            <a:spLocks noChangeArrowheads="1"/>
          </p:cNvSpPr>
          <p:nvPr/>
        </p:nvSpPr>
        <p:spPr bwMode="auto">
          <a:xfrm>
            <a:off x="6030938" y="2378491"/>
            <a:ext cx="2312154" cy="794515"/>
          </a:xfrm>
          <a:prstGeom prst="roundRect">
            <a:avLst>
              <a:gd name="adj" fmla="val 9991"/>
            </a:avLst>
          </a:prstGeom>
          <a:solidFill>
            <a:srgbClr val="FFC000"/>
          </a:solidFill>
          <a:ln w="9525">
            <a:noFill/>
            <a:round/>
            <a:headEnd/>
            <a:tailEnd/>
          </a:ln>
        </p:spPr>
        <p:txBody>
          <a:bodyPr lIns="72948" tIns="38015" rIns="72948" bIns="38015" anchor="ctr"/>
          <a:lstStyle/>
          <a:p>
            <a:pPr algn="ctr" eaLnBrk="1" hangingPunct="1"/>
            <a:r>
              <a:rPr lang="en-US" sz="2000" dirty="0">
                <a:latin typeface="微软雅黑" pitchFamily="34" charset="-122"/>
                <a:ea typeface="微软雅黑" pitchFamily="34" charset="-122"/>
              </a:rPr>
              <a:t>线</a:t>
            </a:r>
            <a:r>
              <a:rPr lang="zh-CN" altLang="en-US" sz="2000" dirty="0">
                <a:latin typeface="微软雅黑" pitchFamily="34" charset="-122"/>
                <a:ea typeface="微软雅黑" pitchFamily="34" charset="-122"/>
              </a:rPr>
              <a:t>下</a:t>
            </a:r>
            <a:r>
              <a:rPr lang="zh-CN" altLang="en-US" sz="2000" dirty="0" smtClean="0">
                <a:latin typeface="微软雅黑" pitchFamily="34" charset="-122"/>
                <a:ea typeface="微软雅黑" pitchFamily="34" charset="-122"/>
              </a:rPr>
              <a:t>实体店</a:t>
            </a:r>
            <a:endParaRPr lang="zh-CN" altLang="en-US" sz="2000" dirty="0"/>
          </a:p>
        </p:txBody>
      </p:sp>
      <p:sp>
        <p:nvSpPr>
          <p:cNvPr id="4" name="AutoShape 9"/>
          <p:cNvSpPr>
            <a:spLocks noChangeArrowheads="1"/>
          </p:cNvSpPr>
          <p:nvPr/>
        </p:nvSpPr>
        <p:spPr bwMode="auto">
          <a:xfrm>
            <a:off x="698521" y="2377813"/>
            <a:ext cx="2229610" cy="837999"/>
          </a:xfrm>
          <a:prstGeom prst="roundRect">
            <a:avLst>
              <a:gd name="adj" fmla="val 9991"/>
            </a:avLst>
          </a:prstGeom>
          <a:solidFill>
            <a:srgbClr val="00B0F0"/>
          </a:solidFill>
          <a:ln w="9525">
            <a:noFill/>
            <a:round/>
            <a:headEnd/>
            <a:tailEnd/>
          </a:ln>
        </p:spPr>
        <p:txBody>
          <a:bodyPr lIns="72948" tIns="38015" rIns="72948" bIns="38015" anchor="ctr"/>
          <a:lstStyle/>
          <a:p>
            <a:pPr algn="ctr" eaLnBrk="1" hangingPunct="1"/>
            <a:r>
              <a:rPr lang="zh-CN" altLang="en-US" sz="2000" dirty="0" smtClean="0">
                <a:latin typeface="微软雅黑" pitchFamily="34" charset="-122"/>
                <a:ea typeface="微软雅黑" pitchFamily="34" charset="-122"/>
              </a:rPr>
              <a:t>线上平台</a:t>
            </a:r>
            <a:endParaRPr lang="en-US" altLang="zh-CN" sz="2000" dirty="0" smtClean="0">
              <a:latin typeface="微软雅黑" pitchFamily="34" charset="-122"/>
              <a:ea typeface="微软雅黑" pitchFamily="34" charset="-122"/>
            </a:endParaRPr>
          </a:p>
          <a:p>
            <a:pPr algn="ctr" eaLnBrk="1" hangingPunct="1"/>
            <a:r>
              <a:rPr lang="zh-CN" altLang="en-US" sz="1200" dirty="0" smtClean="0">
                <a:latin typeface="微软雅黑" pitchFamily="34" charset="-122"/>
                <a:ea typeface="微软雅黑" pitchFamily="34" charset="-122"/>
              </a:rPr>
              <a:t>（移动</a:t>
            </a:r>
            <a:r>
              <a:rPr lang="zh-CN" altLang="en-US" sz="1200" dirty="0">
                <a:latin typeface="微软雅黑" pitchFamily="34" charset="-122"/>
                <a:ea typeface="微软雅黑" pitchFamily="34" charset="-122"/>
              </a:rPr>
              <a:t>APP/微信账号等）</a:t>
            </a:r>
            <a:endParaRPr lang="zh-CN" altLang="en-US" sz="1400" dirty="0">
              <a:latin typeface="微软雅黑" pitchFamily="34" charset="-122"/>
              <a:ea typeface="微软雅黑" pitchFamily="34" charset="-122"/>
            </a:endParaRPr>
          </a:p>
        </p:txBody>
      </p:sp>
      <p:grpSp>
        <p:nvGrpSpPr>
          <p:cNvPr id="5" name="组合 4"/>
          <p:cNvGrpSpPr/>
          <p:nvPr/>
        </p:nvGrpSpPr>
        <p:grpSpPr>
          <a:xfrm>
            <a:off x="3359648" y="2481231"/>
            <a:ext cx="2321959" cy="611289"/>
            <a:chOff x="3215812" y="2346991"/>
            <a:chExt cx="2321959" cy="776355"/>
          </a:xfrm>
        </p:grpSpPr>
        <p:sp>
          <p:nvSpPr>
            <p:cNvPr id="6" name="右箭头 5"/>
            <p:cNvSpPr/>
            <p:nvPr/>
          </p:nvSpPr>
          <p:spPr>
            <a:xfrm>
              <a:off x="3215812" y="2346991"/>
              <a:ext cx="2321959" cy="337233"/>
            </a:xfrm>
            <a:prstGeom prst="rightArrow">
              <a:avLst>
                <a:gd name="adj1" fmla="val 50000"/>
                <a:gd name="adj2" fmla="val 122427"/>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左箭头 6"/>
            <p:cNvSpPr/>
            <p:nvPr/>
          </p:nvSpPr>
          <p:spPr>
            <a:xfrm>
              <a:off x="3215812" y="2743201"/>
              <a:ext cx="2321959" cy="380145"/>
            </a:xfrm>
            <a:prstGeom prst="leftArrow">
              <a:avLst>
                <a:gd name="adj1" fmla="val 50000"/>
                <a:gd name="adj2" fmla="val 10256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8" name="Text Box 10"/>
          <p:cNvSpPr txBox="1">
            <a:spLocks noChangeArrowheads="1"/>
          </p:cNvSpPr>
          <p:nvPr/>
        </p:nvSpPr>
        <p:spPr bwMode="auto">
          <a:xfrm>
            <a:off x="2633222" y="1189829"/>
            <a:ext cx="3777858" cy="997196"/>
          </a:xfrm>
          <a:prstGeom prst="rect">
            <a:avLst/>
          </a:prstGeom>
        </p:spPr>
        <p:txBody>
          <a:bodyPr vert="horz" wrap="square">
            <a:spAutoFit/>
          </a:bodyPr>
          <a:lstStyle/>
          <a:p>
            <a:pPr marL="228600" indent="-228600">
              <a:lnSpc>
                <a:spcPct val="150000"/>
              </a:lnSpc>
              <a:spcBef>
                <a:spcPct val="20000"/>
              </a:spcBef>
              <a:buFont typeface="+mj-lt"/>
              <a:buAutoNum type="arabicPeriod"/>
            </a:pPr>
            <a:r>
              <a:rPr lang="zh-CN" altLang="en-US" sz="1200" dirty="0" smtClean="0">
                <a:latin typeface="微软雅黑"/>
                <a:ea typeface="微软雅黑"/>
                <a:cs typeface="微软雅黑"/>
                <a:sym typeface="Arial" pitchFamily="34" charset="0"/>
              </a:rPr>
              <a:t>线</a:t>
            </a:r>
            <a:r>
              <a:rPr lang="zh-CN" altLang="en-US" sz="1200" dirty="0">
                <a:latin typeface="微软雅黑"/>
                <a:ea typeface="微软雅黑"/>
                <a:cs typeface="微软雅黑"/>
                <a:sym typeface="Arial" pitchFamily="34" charset="0"/>
              </a:rPr>
              <a:t>上发布可以供</a:t>
            </a:r>
            <a:r>
              <a:rPr lang="zh-CN" altLang="en-US" sz="1200" b="1" dirty="0">
                <a:solidFill>
                  <a:srgbClr val="C00000"/>
                </a:solidFill>
                <a:latin typeface="微软雅黑"/>
                <a:ea typeface="微软雅黑"/>
                <a:cs typeface="微软雅黑"/>
                <a:sym typeface="Arial" pitchFamily="34" charset="0"/>
              </a:rPr>
              <a:t>线下</a:t>
            </a:r>
            <a:r>
              <a:rPr lang="zh-CN" altLang="en-US" sz="1200" dirty="0">
                <a:latin typeface="微软雅黑"/>
                <a:ea typeface="微软雅黑"/>
                <a:cs typeface="微软雅黑"/>
                <a:sym typeface="Arial" pitchFamily="34" charset="0"/>
              </a:rPr>
              <a:t>使用的</a:t>
            </a:r>
            <a:r>
              <a:rPr lang="zh-CN" altLang="en-US" sz="1200" b="1" dirty="0">
                <a:solidFill>
                  <a:srgbClr val="C00000"/>
                </a:solidFill>
                <a:latin typeface="微软雅黑"/>
                <a:ea typeface="微软雅黑"/>
                <a:cs typeface="微软雅黑"/>
                <a:sym typeface="Arial" pitchFamily="34" charset="0"/>
              </a:rPr>
              <a:t>优惠券</a:t>
            </a:r>
            <a:r>
              <a:rPr lang="zh-CN" altLang="en-US" sz="1200" dirty="0">
                <a:latin typeface="微软雅黑"/>
                <a:ea typeface="微软雅黑"/>
                <a:cs typeface="微软雅黑"/>
                <a:sym typeface="Arial" pitchFamily="34" charset="0"/>
              </a:rPr>
              <a:t>；</a:t>
            </a:r>
          </a:p>
          <a:p>
            <a:pPr marL="228600" indent="-228600">
              <a:lnSpc>
                <a:spcPct val="150000"/>
              </a:lnSpc>
              <a:spcBef>
                <a:spcPct val="20000"/>
              </a:spcBef>
              <a:buFont typeface="+mj-lt"/>
              <a:buAutoNum type="arabicPeriod"/>
            </a:pPr>
            <a:r>
              <a:rPr lang="zh-CN" altLang="en-US" sz="1200" dirty="0" smtClean="0">
                <a:latin typeface="微软雅黑"/>
                <a:ea typeface="微软雅黑"/>
                <a:cs typeface="微软雅黑"/>
                <a:sym typeface="Arial" pitchFamily="34" charset="0"/>
              </a:rPr>
              <a:t>关注</a:t>
            </a:r>
            <a:r>
              <a:rPr lang="zh-CN" altLang="en-US" sz="1200" dirty="0">
                <a:latin typeface="微软雅黑"/>
                <a:ea typeface="微软雅黑"/>
                <a:cs typeface="微软雅黑"/>
                <a:sym typeface="Arial" pitchFamily="34" charset="0"/>
              </a:rPr>
              <a:t>线上某账号后线下可以</a:t>
            </a:r>
            <a:r>
              <a:rPr lang="zh-CN" altLang="en-US" sz="1200" b="1" dirty="0">
                <a:solidFill>
                  <a:srgbClr val="C00000"/>
                </a:solidFill>
                <a:latin typeface="微软雅黑"/>
                <a:ea typeface="微软雅黑"/>
                <a:cs typeface="微软雅黑"/>
                <a:sym typeface="Arial" pitchFamily="34" charset="0"/>
              </a:rPr>
              <a:t>打折消费或获赠礼品</a:t>
            </a:r>
            <a:r>
              <a:rPr lang="zh-CN" altLang="en-US" sz="1200" dirty="0">
                <a:latin typeface="微软雅黑"/>
                <a:ea typeface="微软雅黑"/>
                <a:cs typeface="微软雅黑"/>
                <a:sym typeface="Arial" pitchFamily="34" charset="0"/>
              </a:rPr>
              <a:t>；</a:t>
            </a:r>
          </a:p>
          <a:p>
            <a:pPr marL="228600" indent="-228600">
              <a:lnSpc>
                <a:spcPct val="150000"/>
              </a:lnSpc>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设计</a:t>
            </a:r>
            <a:r>
              <a:rPr lang="zh-CN" altLang="en-US" sz="1200" b="1" dirty="0">
                <a:solidFill>
                  <a:srgbClr val="C00000"/>
                </a:solidFill>
                <a:latin typeface="微软雅黑"/>
                <a:ea typeface="微软雅黑"/>
                <a:cs typeface="微软雅黑"/>
                <a:sym typeface="Arial" pitchFamily="34" charset="0"/>
              </a:rPr>
              <a:t>抽奖活动</a:t>
            </a:r>
            <a:r>
              <a:rPr lang="zh-CN" altLang="en-US" sz="1200" dirty="0">
                <a:latin typeface="微软雅黑"/>
                <a:ea typeface="微软雅黑"/>
                <a:cs typeface="微软雅黑"/>
                <a:sym typeface="Arial" pitchFamily="34" charset="0"/>
              </a:rPr>
              <a:t>，要求其中某些环节必须在</a:t>
            </a:r>
            <a:r>
              <a:rPr lang="zh-CN" altLang="en-US" sz="1200" b="1" dirty="0">
                <a:solidFill>
                  <a:srgbClr val="C00000"/>
                </a:solidFill>
                <a:latin typeface="微软雅黑"/>
                <a:ea typeface="微软雅黑"/>
                <a:cs typeface="微软雅黑"/>
                <a:sym typeface="Arial" pitchFamily="34" charset="0"/>
              </a:rPr>
              <a:t>线下</a:t>
            </a:r>
            <a:r>
              <a:rPr lang="zh-CN" altLang="en-US" sz="1200" dirty="0">
                <a:latin typeface="微软雅黑"/>
                <a:ea typeface="微软雅黑"/>
                <a:cs typeface="微软雅黑"/>
                <a:sym typeface="Arial" pitchFamily="34" charset="0"/>
              </a:rPr>
              <a:t>完成。</a:t>
            </a:r>
          </a:p>
        </p:txBody>
      </p:sp>
      <p:sp>
        <p:nvSpPr>
          <p:cNvPr id="9" name="Text Box 9"/>
          <p:cNvSpPr txBox="1">
            <a:spLocks noChangeArrowheads="1"/>
          </p:cNvSpPr>
          <p:nvPr/>
        </p:nvSpPr>
        <p:spPr bwMode="auto">
          <a:xfrm>
            <a:off x="2650722" y="3339102"/>
            <a:ext cx="4627788" cy="997196"/>
          </a:xfrm>
          <a:prstGeom prst="rect">
            <a:avLst/>
          </a:prstGeom>
        </p:spPr>
        <p:txBody>
          <a:bodyPr vert="horz" wrap="square">
            <a:spAutoFit/>
          </a:bodyPr>
          <a:lstStyle/>
          <a:p>
            <a:pPr marL="228600" indent="-228600">
              <a:lnSpc>
                <a:spcPct val="150000"/>
              </a:lnSpc>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线</a:t>
            </a:r>
            <a:r>
              <a:rPr lang="zh-CN" altLang="en-US" sz="1200" b="1" dirty="0">
                <a:solidFill>
                  <a:srgbClr val="C00000"/>
                </a:solidFill>
                <a:latin typeface="微软雅黑"/>
                <a:ea typeface="微软雅黑"/>
                <a:cs typeface="微软雅黑"/>
                <a:sym typeface="Arial" pitchFamily="34" charset="0"/>
              </a:rPr>
              <a:t>上广告刺激</a:t>
            </a:r>
            <a:r>
              <a:rPr lang="zh-CN" altLang="en-US" sz="1200" dirty="0">
                <a:latin typeface="微软雅黑"/>
                <a:ea typeface="微软雅黑"/>
                <a:cs typeface="微软雅黑"/>
                <a:sym typeface="Arial" pitchFamily="34" charset="0"/>
              </a:rPr>
              <a:t>，提供网址或对应的二维码，供客户进入线上；</a:t>
            </a:r>
          </a:p>
          <a:p>
            <a:pPr marL="228600" indent="-228600">
              <a:lnSpc>
                <a:spcPct val="150000"/>
              </a:lnSpc>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线</a:t>
            </a:r>
            <a:r>
              <a:rPr lang="zh-CN" altLang="en-US" sz="1200" b="1" dirty="0">
                <a:solidFill>
                  <a:srgbClr val="C00000"/>
                </a:solidFill>
                <a:latin typeface="微软雅黑"/>
                <a:ea typeface="微软雅黑"/>
                <a:cs typeface="微软雅黑"/>
                <a:sym typeface="Arial" pitchFamily="34" charset="0"/>
              </a:rPr>
              <a:t>下口碑传播</a:t>
            </a:r>
            <a:r>
              <a:rPr lang="zh-CN" altLang="en-US" sz="1200" dirty="0">
                <a:latin typeface="微软雅黑"/>
                <a:ea typeface="微软雅黑"/>
                <a:cs typeface="微软雅黑"/>
                <a:sym typeface="Arial" pitchFamily="34" charset="0"/>
              </a:rPr>
              <a:t>，驱动潜在客户通过搜索进入线上；</a:t>
            </a:r>
          </a:p>
          <a:p>
            <a:pPr marL="228600" indent="-228600">
              <a:lnSpc>
                <a:spcPct val="150000"/>
              </a:lnSpc>
              <a:spcBef>
                <a:spcPct val="20000"/>
              </a:spcBef>
              <a:buFont typeface="+mj-lt"/>
              <a:buAutoNum type="arabicPeriod"/>
            </a:pPr>
            <a:r>
              <a:rPr lang="zh-CN" altLang="en-US" sz="1200" dirty="0" smtClean="0">
                <a:latin typeface="微软雅黑"/>
                <a:ea typeface="微软雅黑"/>
                <a:cs typeface="微软雅黑"/>
                <a:sym typeface="Arial" pitchFamily="34" charset="0"/>
              </a:rPr>
              <a:t>线</a:t>
            </a:r>
            <a:r>
              <a:rPr lang="zh-CN" altLang="en-US" sz="1200" dirty="0">
                <a:latin typeface="微软雅黑"/>
                <a:ea typeface="微软雅黑"/>
                <a:cs typeface="微软雅黑"/>
                <a:sym typeface="Arial" pitchFamily="34" charset="0"/>
              </a:rPr>
              <a:t>下提供在</a:t>
            </a:r>
            <a:r>
              <a:rPr lang="zh-CN" altLang="en-US" sz="1200" b="1" dirty="0">
                <a:solidFill>
                  <a:srgbClr val="C00000"/>
                </a:solidFill>
                <a:latin typeface="微软雅黑"/>
                <a:ea typeface="微软雅黑"/>
                <a:cs typeface="微软雅黑"/>
                <a:sym typeface="Arial" pitchFamily="34" charset="0"/>
              </a:rPr>
              <a:t>线上</a:t>
            </a:r>
            <a:r>
              <a:rPr lang="zh-CN" altLang="en-US" sz="1200" dirty="0">
                <a:latin typeface="微软雅黑"/>
                <a:ea typeface="微软雅黑"/>
                <a:cs typeface="微软雅黑"/>
                <a:sym typeface="Arial" pitchFamily="34" charset="0"/>
              </a:rPr>
              <a:t>使用的</a:t>
            </a:r>
            <a:r>
              <a:rPr lang="zh-CN" altLang="en-US" sz="1200" b="1" dirty="0">
                <a:solidFill>
                  <a:srgbClr val="C00000"/>
                </a:solidFill>
                <a:latin typeface="微软雅黑"/>
                <a:ea typeface="微软雅黑"/>
                <a:cs typeface="微软雅黑"/>
                <a:sym typeface="Arial" pitchFamily="34" charset="0"/>
              </a:rPr>
              <a:t>优惠券</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电商运营策略</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留住老客户</a:t>
            </a:r>
            <a:endParaRPr lang="zh-CN" altLang="en-US" sz="2000" b="1" dirty="0">
              <a:latin typeface="微软雅黑" pitchFamily="34" charset="-122"/>
              <a:ea typeface="微软雅黑" pitchFamily="34" charset="-122"/>
            </a:endParaRPr>
          </a:p>
        </p:txBody>
      </p:sp>
      <p:sp>
        <p:nvSpPr>
          <p:cNvPr id="5" name="AutoShape 5"/>
          <p:cNvSpPr>
            <a:spLocks noChangeArrowheads="1"/>
          </p:cNvSpPr>
          <p:nvPr/>
        </p:nvSpPr>
        <p:spPr bwMode="auto">
          <a:xfrm>
            <a:off x="6030938" y="2768903"/>
            <a:ext cx="2312154" cy="794515"/>
          </a:xfrm>
          <a:prstGeom prst="roundRect">
            <a:avLst>
              <a:gd name="adj" fmla="val 9991"/>
            </a:avLst>
          </a:prstGeom>
          <a:solidFill>
            <a:srgbClr val="FFC000"/>
          </a:solidFill>
          <a:ln w="9525">
            <a:noFill/>
            <a:round/>
            <a:headEnd/>
            <a:tailEnd/>
          </a:ln>
        </p:spPr>
        <p:txBody>
          <a:bodyPr lIns="72948" tIns="38015" rIns="72948" bIns="38015" anchor="ctr"/>
          <a:lstStyle/>
          <a:p>
            <a:pPr algn="ctr" eaLnBrk="1" hangingPunct="1"/>
            <a:r>
              <a:rPr lang="en-US" sz="2000" dirty="0">
                <a:latin typeface="微软雅黑" pitchFamily="34" charset="-122"/>
                <a:ea typeface="微软雅黑" pitchFamily="34" charset="-122"/>
              </a:rPr>
              <a:t>线</a:t>
            </a:r>
            <a:r>
              <a:rPr lang="zh-CN" altLang="en-US" sz="2000" dirty="0">
                <a:latin typeface="微软雅黑" pitchFamily="34" charset="-122"/>
                <a:ea typeface="微软雅黑" pitchFamily="34" charset="-122"/>
              </a:rPr>
              <a:t>下</a:t>
            </a:r>
            <a:r>
              <a:rPr lang="zh-CN" altLang="en-US" sz="2000" dirty="0" smtClean="0">
                <a:latin typeface="微软雅黑" pitchFamily="34" charset="-122"/>
                <a:ea typeface="微软雅黑" pitchFamily="34" charset="-122"/>
              </a:rPr>
              <a:t>实体店</a:t>
            </a:r>
            <a:endParaRPr lang="zh-CN" altLang="en-US" sz="2000" dirty="0"/>
          </a:p>
        </p:txBody>
      </p:sp>
      <p:sp>
        <p:nvSpPr>
          <p:cNvPr id="6" name="AutoShape 9"/>
          <p:cNvSpPr>
            <a:spLocks noChangeArrowheads="1"/>
          </p:cNvSpPr>
          <p:nvPr/>
        </p:nvSpPr>
        <p:spPr bwMode="auto">
          <a:xfrm>
            <a:off x="698521" y="2768225"/>
            <a:ext cx="2229610" cy="837999"/>
          </a:xfrm>
          <a:prstGeom prst="roundRect">
            <a:avLst>
              <a:gd name="adj" fmla="val 9991"/>
            </a:avLst>
          </a:prstGeom>
          <a:solidFill>
            <a:srgbClr val="00B0F0"/>
          </a:solidFill>
          <a:ln w="9525">
            <a:noFill/>
            <a:round/>
            <a:headEnd/>
            <a:tailEnd/>
          </a:ln>
        </p:spPr>
        <p:txBody>
          <a:bodyPr lIns="72948" tIns="38015" rIns="72948" bIns="38015" anchor="ctr"/>
          <a:lstStyle/>
          <a:p>
            <a:pPr algn="ctr" eaLnBrk="1" hangingPunct="1"/>
            <a:r>
              <a:rPr lang="zh-CN" altLang="en-US" sz="2000" dirty="0" smtClean="0">
                <a:latin typeface="微软雅黑" pitchFamily="34" charset="-122"/>
                <a:ea typeface="微软雅黑" pitchFamily="34" charset="-122"/>
              </a:rPr>
              <a:t>线上平台</a:t>
            </a:r>
            <a:endParaRPr lang="en-US" altLang="zh-CN" sz="2000" dirty="0" smtClean="0">
              <a:latin typeface="微软雅黑" pitchFamily="34" charset="-122"/>
              <a:ea typeface="微软雅黑" pitchFamily="34" charset="-122"/>
            </a:endParaRPr>
          </a:p>
          <a:p>
            <a:pPr algn="ctr" eaLnBrk="1" hangingPunct="1"/>
            <a:r>
              <a:rPr lang="zh-CN" altLang="en-US" sz="1200" dirty="0" smtClean="0">
                <a:latin typeface="微软雅黑" pitchFamily="34" charset="-122"/>
                <a:ea typeface="微软雅黑" pitchFamily="34" charset="-122"/>
              </a:rPr>
              <a:t>（移动</a:t>
            </a:r>
            <a:r>
              <a:rPr lang="zh-CN" altLang="en-US" sz="1200" dirty="0">
                <a:latin typeface="微软雅黑" pitchFamily="34" charset="-122"/>
                <a:ea typeface="微软雅黑" pitchFamily="34" charset="-122"/>
              </a:rPr>
              <a:t>APP/微信账号等）</a:t>
            </a:r>
            <a:endParaRPr lang="zh-CN" altLang="en-US" sz="1400" dirty="0">
              <a:latin typeface="微软雅黑" pitchFamily="34" charset="-122"/>
              <a:ea typeface="微软雅黑" pitchFamily="34" charset="-122"/>
            </a:endParaRPr>
          </a:p>
        </p:txBody>
      </p:sp>
      <p:grpSp>
        <p:nvGrpSpPr>
          <p:cNvPr id="7" name="组合 6"/>
          <p:cNvGrpSpPr/>
          <p:nvPr/>
        </p:nvGrpSpPr>
        <p:grpSpPr>
          <a:xfrm>
            <a:off x="3359648" y="2871643"/>
            <a:ext cx="2321959" cy="611289"/>
            <a:chOff x="3215812" y="2346991"/>
            <a:chExt cx="2321959" cy="776355"/>
          </a:xfrm>
        </p:grpSpPr>
        <p:sp>
          <p:nvSpPr>
            <p:cNvPr id="8" name="右箭头 7"/>
            <p:cNvSpPr/>
            <p:nvPr/>
          </p:nvSpPr>
          <p:spPr>
            <a:xfrm>
              <a:off x="3215812" y="2346991"/>
              <a:ext cx="2321959" cy="337233"/>
            </a:xfrm>
            <a:prstGeom prst="rightArrow">
              <a:avLst>
                <a:gd name="adj1" fmla="val 50000"/>
                <a:gd name="adj2" fmla="val 122427"/>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左箭头 8"/>
            <p:cNvSpPr/>
            <p:nvPr/>
          </p:nvSpPr>
          <p:spPr>
            <a:xfrm>
              <a:off x="3215812" y="2743201"/>
              <a:ext cx="2321959" cy="380145"/>
            </a:xfrm>
            <a:prstGeom prst="leftArrow">
              <a:avLst>
                <a:gd name="adj1" fmla="val 50000"/>
                <a:gd name="adj2" fmla="val 102569"/>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 name="Text Box 10"/>
          <p:cNvSpPr txBox="1">
            <a:spLocks noChangeArrowheads="1"/>
          </p:cNvSpPr>
          <p:nvPr/>
        </p:nvSpPr>
        <p:spPr bwMode="auto">
          <a:xfrm>
            <a:off x="3125872" y="1779211"/>
            <a:ext cx="4209880" cy="941796"/>
          </a:xfrm>
          <a:prstGeom prst="rect">
            <a:avLst/>
          </a:prstGeom>
        </p:spPr>
        <p:txBody>
          <a:bodyPr vert="horz" wrap="square">
            <a:spAutoFit/>
          </a:bodyPr>
          <a:lstStyle/>
          <a:p>
            <a:pPr marL="228600" indent="-228600">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产品</a:t>
            </a:r>
            <a:r>
              <a:rPr lang="zh-CN" altLang="en-US" sz="1200" dirty="0" smtClean="0">
                <a:latin typeface="微软雅黑"/>
                <a:ea typeface="微软雅黑"/>
                <a:cs typeface="微软雅黑"/>
                <a:sym typeface="Arial" pitchFamily="34" charset="0"/>
              </a:rPr>
              <a:t>：产品的质量或价格有吸引力</a:t>
            </a:r>
            <a:endParaRPr lang="en-US" altLang="zh-CN" sz="1200" dirty="0" smtClean="0">
              <a:latin typeface="微软雅黑"/>
              <a:ea typeface="微软雅黑"/>
              <a:cs typeface="微软雅黑"/>
              <a:sym typeface="Arial" pitchFamily="34" charset="0"/>
            </a:endParaRPr>
          </a:p>
          <a:p>
            <a:pPr marL="228600" indent="-228600">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服务</a:t>
            </a:r>
            <a:r>
              <a:rPr lang="zh-CN" altLang="en-US" sz="1200" dirty="0" smtClean="0">
                <a:latin typeface="微软雅黑"/>
                <a:ea typeface="微软雅黑"/>
                <a:cs typeface="微软雅黑"/>
                <a:sym typeface="Arial" pitchFamily="34" charset="0"/>
              </a:rPr>
              <a:t>：服务的质量或价格有吸引力</a:t>
            </a:r>
            <a:endParaRPr lang="zh-CN" altLang="en-US" sz="1200" dirty="0">
              <a:latin typeface="微软雅黑"/>
              <a:ea typeface="微软雅黑"/>
              <a:cs typeface="微软雅黑"/>
              <a:sym typeface="Arial" pitchFamily="34" charset="0"/>
            </a:endParaRPr>
          </a:p>
          <a:p>
            <a:pPr marL="228600" indent="-228600">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会员</a:t>
            </a:r>
            <a:r>
              <a:rPr lang="zh-CN" altLang="en-US" sz="1200" dirty="0" smtClean="0">
                <a:latin typeface="微软雅黑"/>
                <a:ea typeface="微软雅黑"/>
                <a:cs typeface="微软雅黑"/>
                <a:sym typeface="Arial" pitchFamily="34" charset="0"/>
              </a:rPr>
              <a:t>：通过会员管理和积分使用，增加会员客户粘性</a:t>
            </a:r>
            <a:endParaRPr lang="zh-CN" altLang="en-US" sz="1200" dirty="0">
              <a:latin typeface="微软雅黑"/>
              <a:ea typeface="微软雅黑"/>
              <a:cs typeface="微软雅黑"/>
              <a:sym typeface="Arial" pitchFamily="34" charset="0"/>
            </a:endParaRPr>
          </a:p>
          <a:p>
            <a:pPr marL="228600" indent="-228600">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优惠卷</a:t>
            </a:r>
            <a:r>
              <a:rPr lang="zh-CN" altLang="en-US" sz="1200" dirty="0" smtClean="0">
                <a:latin typeface="微软雅黑"/>
                <a:ea typeface="微软雅黑"/>
                <a:cs typeface="微软雅黑"/>
                <a:sym typeface="Arial" pitchFamily="34" charset="0"/>
              </a:rPr>
              <a:t>：促进客户使用限时优惠券</a:t>
            </a:r>
            <a:endParaRPr lang="zh-CN" altLang="en-US" sz="1200" dirty="0">
              <a:latin typeface="微软雅黑"/>
              <a:ea typeface="微软雅黑"/>
              <a:cs typeface="微软雅黑"/>
              <a:sym typeface="Arial" pitchFamily="34" charset="0"/>
            </a:endParaRPr>
          </a:p>
        </p:txBody>
      </p:sp>
      <p:sp>
        <p:nvSpPr>
          <p:cNvPr id="11" name="Text Box 9"/>
          <p:cNvSpPr txBox="1">
            <a:spLocks noChangeArrowheads="1"/>
          </p:cNvSpPr>
          <p:nvPr/>
        </p:nvSpPr>
        <p:spPr bwMode="auto">
          <a:xfrm>
            <a:off x="2953550" y="3812919"/>
            <a:ext cx="4875358" cy="720197"/>
          </a:xfrm>
          <a:prstGeom prst="rect">
            <a:avLst/>
          </a:prstGeom>
        </p:spPr>
        <p:txBody>
          <a:bodyPr vert="horz" wrap="square">
            <a:spAutoFit/>
          </a:bodyPr>
          <a:lstStyle/>
          <a:p>
            <a:pPr marL="228600" indent="-228600">
              <a:spcBef>
                <a:spcPct val="20000"/>
              </a:spcBef>
              <a:buFont typeface="+mj-lt"/>
              <a:buAutoNum type="arabicPeriod"/>
            </a:pPr>
            <a:r>
              <a:rPr lang="zh-CN" altLang="en-US" sz="1200" b="1" dirty="0" smtClean="0">
                <a:solidFill>
                  <a:srgbClr val="C00000"/>
                </a:solidFill>
                <a:latin typeface="微软雅黑"/>
                <a:ea typeface="微软雅黑"/>
                <a:cs typeface="微软雅黑"/>
                <a:sym typeface="Arial" pitchFamily="34" charset="0"/>
              </a:rPr>
              <a:t>线</a:t>
            </a:r>
            <a:r>
              <a:rPr lang="zh-CN" altLang="en-US" sz="1200" b="1" dirty="0">
                <a:solidFill>
                  <a:srgbClr val="C00000"/>
                </a:solidFill>
                <a:latin typeface="微软雅黑"/>
                <a:ea typeface="微软雅黑"/>
                <a:cs typeface="微软雅黑"/>
                <a:sym typeface="Arial" pitchFamily="34" charset="0"/>
              </a:rPr>
              <a:t>上广泛传播及线下口碑传播</a:t>
            </a:r>
            <a:r>
              <a:rPr lang="zh-CN" altLang="en-US" sz="1200" dirty="0" smtClean="0">
                <a:latin typeface="微软雅黑"/>
                <a:ea typeface="微软雅黑"/>
                <a:cs typeface="微软雅黑"/>
                <a:sym typeface="Arial" pitchFamily="34" charset="0"/>
              </a:rPr>
              <a:t>，刺激</a:t>
            </a:r>
            <a:r>
              <a:rPr lang="zh-CN" altLang="en-US" sz="1200" dirty="0">
                <a:latin typeface="微软雅黑"/>
                <a:ea typeface="微软雅黑"/>
                <a:cs typeface="微软雅黑"/>
                <a:sym typeface="Arial" pitchFamily="34" charset="0"/>
              </a:rPr>
              <a:t>客户反复至线上消费；</a:t>
            </a:r>
          </a:p>
          <a:p>
            <a:pPr marL="228600" indent="-228600">
              <a:spcBef>
                <a:spcPct val="20000"/>
              </a:spcBef>
              <a:buFont typeface="+mj-lt"/>
              <a:buAutoNum type="arabicPeriod"/>
            </a:pPr>
            <a:r>
              <a:rPr lang="zh-CN" altLang="en-US" sz="1200" dirty="0" smtClean="0">
                <a:latin typeface="微软雅黑"/>
                <a:ea typeface="微软雅黑"/>
                <a:cs typeface="微软雅黑"/>
                <a:sym typeface="Arial" pitchFamily="34" charset="0"/>
              </a:rPr>
              <a:t>线</a:t>
            </a:r>
            <a:r>
              <a:rPr lang="zh-CN" altLang="en-US" sz="1200" dirty="0">
                <a:latin typeface="微软雅黑"/>
                <a:ea typeface="微软雅黑"/>
                <a:cs typeface="微软雅黑"/>
                <a:sym typeface="Arial" pitchFamily="34" charset="0"/>
              </a:rPr>
              <a:t>下提供在</a:t>
            </a:r>
            <a:r>
              <a:rPr lang="zh-CN" altLang="en-US" sz="1200" b="1" dirty="0">
                <a:solidFill>
                  <a:srgbClr val="C00000"/>
                </a:solidFill>
                <a:latin typeface="微软雅黑"/>
                <a:ea typeface="微软雅黑"/>
                <a:cs typeface="微软雅黑"/>
                <a:sym typeface="Arial" pitchFamily="34" charset="0"/>
              </a:rPr>
              <a:t>线上</a:t>
            </a:r>
            <a:r>
              <a:rPr lang="zh-CN" altLang="en-US" sz="1200" dirty="0">
                <a:latin typeface="微软雅黑"/>
                <a:ea typeface="微软雅黑"/>
                <a:cs typeface="微软雅黑"/>
                <a:sym typeface="Arial" pitchFamily="34" charset="0"/>
              </a:rPr>
              <a:t>使用的</a:t>
            </a:r>
            <a:r>
              <a:rPr lang="zh-CN" altLang="en-US" sz="1200" b="1" dirty="0">
                <a:solidFill>
                  <a:srgbClr val="C00000"/>
                </a:solidFill>
                <a:latin typeface="微软雅黑"/>
                <a:ea typeface="微软雅黑"/>
                <a:cs typeface="微软雅黑"/>
                <a:sym typeface="Arial" pitchFamily="34" charset="0"/>
              </a:rPr>
              <a:t>优惠券</a:t>
            </a:r>
            <a:r>
              <a:rPr lang="zh-CN" altLang="en-US" sz="1200" dirty="0">
                <a:latin typeface="微软雅黑"/>
                <a:ea typeface="微软雅黑"/>
                <a:cs typeface="微软雅黑"/>
                <a:sym typeface="Arial" pitchFamily="34" charset="0"/>
              </a:rPr>
              <a:t>；</a:t>
            </a:r>
          </a:p>
          <a:p>
            <a:pPr marL="228600" indent="-228600">
              <a:spcBef>
                <a:spcPct val="20000"/>
              </a:spcBef>
              <a:buFont typeface="+mj-lt"/>
              <a:buAutoNum type="arabicPeriod"/>
            </a:pPr>
            <a:r>
              <a:rPr lang="zh-CN" altLang="en-US" sz="1200" dirty="0" smtClean="0">
                <a:latin typeface="微软雅黑"/>
                <a:ea typeface="微软雅黑"/>
                <a:cs typeface="微软雅黑"/>
                <a:sym typeface="Arial" pitchFamily="34" charset="0"/>
              </a:rPr>
              <a:t>为</a:t>
            </a:r>
            <a:r>
              <a:rPr lang="zh-CN" altLang="en-US" sz="1200" dirty="0">
                <a:latin typeface="微软雅黑"/>
                <a:ea typeface="微软雅黑"/>
                <a:cs typeface="微软雅黑"/>
                <a:sym typeface="Arial" pitchFamily="34" charset="0"/>
              </a:rPr>
              <a:t>客户提供</a:t>
            </a:r>
            <a:r>
              <a:rPr lang="zh-CN" altLang="en-US" sz="1200" b="1" dirty="0">
                <a:solidFill>
                  <a:srgbClr val="C00000"/>
                </a:solidFill>
                <a:latin typeface="微软雅黑"/>
                <a:ea typeface="微软雅黑"/>
                <a:cs typeface="微软雅黑"/>
                <a:sym typeface="Arial" pitchFamily="34" charset="0"/>
              </a:rPr>
              <a:t>售后或额外服务</a:t>
            </a:r>
            <a:r>
              <a:rPr lang="zh-CN" altLang="en-US" sz="1200" dirty="0">
                <a:latin typeface="微软雅黑"/>
                <a:ea typeface="微软雅黑"/>
                <a:cs typeface="微软雅黑"/>
                <a:sym typeface="Arial" pitchFamily="34" charset="0"/>
              </a:rPr>
              <a:t>，让客户持续关注线上动态；</a:t>
            </a:r>
          </a:p>
        </p:txBody>
      </p:sp>
      <p:sp>
        <p:nvSpPr>
          <p:cNvPr id="12" name="Text Box 5"/>
          <p:cNvSpPr txBox="1">
            <a:spLocks noChangeArrowheads="1"/>
          </p:cNvSpPr>
          <p:nvPr/>
        </p:nvSpPr>
        <p:spPr bwMode="auto">
          <a:xfrm>
            <a:off x="457199" y="712788"/>
            <a:ext cx="8378825" cy="683264"/>
          </a:xfrm>
          <a:prstGeom prst="rect">
            <a:avLst/>
          </a:prstGeom>
        </p:spPr>
        <p:txBody>
          <a:bodyPr vert="horz" wrap="square">
            <a:spAutoFit/>
          </a:bodyPr>
          <a:lstStyle/>
          <a:p>
            <a:pPr marL="177800" indent="-177800">
              <a:lnSpc>
                <a:spcPct val="150000"/>
              </a:lnSpc>
              <a:spcBef>
                <a:spcPct val="20000"/>
              </a:spcBef>
              <a:buFont typeface="Arial"/>
              <a:buChar char="•"/>
            </a:pPr>
            <a:r>
              <a:rPr lang="zh-CN" altLang="en-US" sz="1200" dirty="0" smtClean="0">
                <a:latin typeface="微软雅黑"/>
                <a:ea typeface="微软雅黑"/>
                <a:cs typeface="微软雅黑"/>
                <a:sym typeface="Arial" pitchFamily="34" charset="0"/>
              </a:rPr>
              <a:t>以</a:t>
            </a:r>
            <a:r>
              <a:rPr lang="zh-CN" altLang="en-US" sz="1200" b="1" dirty="0" smtClean="0">
                <a:solidFill>
                  <a:srgbClr val="C00000"/>
                </a:solidFill>
                <a:latin typeface="微软雅黑"/>
                <a:ea typeface="微软雅黑"/>
                <a:cs typeface="微软雅黑"/>
                <a:sym typeface="Arial" pitchFamily="34" charset="0"/>
              </a:rPr>
              <a:t>客户关系管理</a:t>
            </a:r>
            <a:r>
              <a:rPr lang="zh-CN" altLang="en-US" sz="1200" dirty="0" smtClean="0">
                <a:latin typeface="微软雅黑"/>
                <a:ea typeface="微软雅黑"/>
                <a:cs typeface="微软雅黑"/>
                <a:sym typeface="Arial" pitchFamily="34" charset="0"/>
              </a:rPr>
              <a:t>为</a:t>
            </a:r>
            <a:r>
              <a:rPr lang="zh-CN" altLang="en-US" sz="1200" dirty="0">
                <a:latin typeface="微软雅黑"/>
                <a:ea typeface="微软雅黑"/>
                <a:cs typeface="微软雅黑"/>
                <a:sym typeface="Arial" pitchFamily="34" charset="0"/>
              </a:rPr>
              <a:t>根本，</a:t>
            </a:r>
            <a:r>
              <a:rPr lang="zh-CN" altLang="en-US" sz="1200" dirty="0" smtClean="0">
                <a:latin typeface="微软雅黑"/>
                <a:ea typeface="微软雅黑"/>
                <a:cs typeface="微软雅黑"/>
                <a:sym typeface="Arial" pitchFamily="34" charset="0"/>
              </a:rPr>
              <a:t>因地制宜，开展</a:t>
            </a:r>
            <a:r>
              <a:rPr lang="zh-CN" altLang="en-US" sz="1200" b="1" dirty="0" smtClean="0">
                <a:solidFill>
                  <a:srgbClr val="C00000"/>
                </a:solidFill>
                <a:latin typeface="微软雅黑"/>
                <a:ea typeface="微软雅黑"/>
                <a:cs typeface="微软雅黑"/>
                <a:sym typeface="Arial" pitchFamily="34" charset="0"/>
              </a:rPr>
              <a:t>精准化推荐</a:t>
            </a:r>
            <a:r>
              <a:rPr lang="zh-CN" altLang="en-US" sz="1200" dirty="0" smtClean="0">
                <a:latin typeface="微软雅黑"/>
                <a:ea typeface="微软雅黑"/>
                <a:cs typeface="微软雅黑"/>
                <a:sym typeface="Arial" pitchFamily="34" charset="0"/>
              </a:rPr>
              <a:t>；</a:t>
            </a:r>
            <a:endParaRPr lang="zh-CN" altLang="en-US" sz="1200" dirty="0">
              <a:latin typeface="微软雅黑"/>
              <a:ea typeface="微软雅黑"/>
              <a:cs typeface="微软雅黑"/>
              <a:sym typeface="Arial" pitchFamily="34" charset="0"/>
            </a:endParaRPr>
          </a:p>
          <a:p>
            <a:pPr marL="177800" indent="-177800">
              <a:lnSpc>
                <a:spcPct val="150000"/>
              </a:lnSpc>
              <a:spcBef>
                <a:spcPct val="20000"/>
              </a:spcBef>
              <a:buFont typeface="Arial"/>
              <a:buChar char="•"/>
            </a:pPr>
            <a:r>
              <a:rPr lang="zh-CN" altLang="en-US" sz="1200" dirty="0" smtClean="0">
                <a:latin typeface="微软雅黑"/>
                <a:ea typeface="微软雅黑"/>
                <a:cs typeface="微软雅黑"/>
                <a:sym typeface="Arial" pitchFamily="34" charset="0"/>
              </a:rPr>
              <a:t>形成</a:t>
            </a:r>
            <a:r>
              <a:rPr lang="zh-CN" altLang="en-US" sz="1200" b="1" dirty="0">
                <a:solidFill>
                  <a:srgbClr val="C00000"/>
                </a:solidFill>
                <a:latin typeface="微软雅黑"/>
                <a:ea typeface="微软雅黑"/>
                <a:cs typeface="微软雅黑"/>
                <a:sym typeface="Arial" pitchFamily="34" charset="0"/>
              </a:rPr>
              <a:t>数据</a:t>
            </a:r>
            <a:r>
              <a:rPr lang="zh-CN" altLang="en-US" sz="1200" b="1" dirty="0" smtClean="0">
                <a:solidFill>
                  <a:srgbClr val="C00000"/>
                </a:solidFill>
                <a:latin typeface="微软雅黑"/>
                <a:ea typeface="微软雅黑"/>
                <a:cs typeface="微软雅黑"/>
                <a:sym typeface="Arial" pitchFamily="34" charset="0"/>
              </a:rPr>
              <a:t>闭合管理</a:t>
            </a:r>
            <a:r>
              <a:rPr lang="zh-CN" altLang="en-US" sz="1200" dirty="0" smtClean="0">
                <a:latin typeface="微软雅黑"/>
                <a:ea typeface="微软雅黑"/>
                <a:cs typeface="微软雅黑"/>
                <a:sym typeface="Arial" pitchFamily="34" charset="0"/>
              </a:rPr>
              <a:t>，</a:t>
            </a:r>
            <a:r>
              <a:rPr lang="zh-CN" altLang="en-US" sz="1200" dirty="0">
                <a:latin typeface="微软雅黑"/>
                <a:ea typeface="微软雅黑"/>
                <a:cs typeface="微软雅黑"/>
                <a:sym typeface="Arial" pitchFamily="34" charset="0"/>
              </a:rPr>
              <a:t>最大化维护并运转新老客户</a:t>
            </a:r>
            <a:r>
              <a:rPr lang="zh-CN" altLang="en-US" sz="1200" dirty="0" smtClean="0">
                <a:latin typeface="微软雅黑"/>
                <a:ea typeface="微软雅黑"/>
                <a:cs typeface="微软雅黑"/>
                <a:sym typeface="Arial" pitchFamily="34" charset="0"/>
              </a:rPr>
              <a:t>资源。</a:t>
            </a:r>
            <a:endParaRPr lang="zh-CN" altLang="en-US" sz="1200" dirty="0">
              <a:latin typeface="微软雅黑"/>
              <a:ea typeface="微软雅黑"/>
              <a:cs typeface="微软雅黑"/>
              <a:sym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0"/>
          <p:cNvGrpSpPr/>
          <p:nvPr/>
        </p:nvGrpSpPr>
        <p:grpSpPr>
          <a:xfrm>
            <a:off x="1221994" y="2036933"/>
            <a:ext cx="7464806" cy="2755184"/>
            <a:chOff x="1221994" y="2036933"/>
            <a:chExt cx="6880605" cy="2631076"/>
          </a:xfrm>
        </p:grpSpPr>
        <p:grpSp>
          <p:nvGrpSpPr>
            <p:cNvPr id="5" name="组合 4"/>
            <p:cNvGrpSpPr/>
            <p:nvPr/>
          </p:nvGrpSpPr>
          <p:grpSpPr>
            <a:xfrm>
              <a:off x="1638745" y="2499802"/>
              <a:ext cx="5845804" cy="1968871"/>
              <a:chOff x="1935597" y="2357430"/>
              <a:chExt cx="5636799" cy="2905804"/>
            </a:xfrm>
          </p:grpSpPr>
          <p:pic>
            <p:nvPicPr>
              <p:cNvPr id="6" name="Connect 1"/>
              <p:cNvPicPr>
                <a:picLocks noChangeArrowheads="1"/>
              </p:cNvPicPr>
              <p:nvPr/>
            </p:nvPicPr>
            <p:blipFill>
              <a:blip r:embed="rId2" cstate="print"/>
              <a:srcRect/>
              <a:stretch>
                <a:fillRect/>
              </a:stretch>
            </p:blipFill>
            <p:spPr bwMode="auto">
              <a:xfrm>
                <a:off x="2018955" y="2473297"/>
                <a:ext cx="1919770" cy="579339"/>
              </a:xfrm>
              <a:prstGeom prst="rect">
                <a:avLst/>
              </a:prstGeom>
              <a:noFill/>
              <a:ln w="9525">
                <a:noFill/>
                <a:miter lim="800000"/>
                <a:headEnd/>
                <a:tailEnd/>
              </a:ln>
            </p:spPr>
          </p:pic>
          <p:pic>
            <p:nvPicPr>
              <p:cNvPr id="7" name="Connect 3"/>
              <p:cNvPicPr>
                <a:picLocks noChangeArrowheads="1"/>
              </p:cNvPicPr>
              <p:nvPr/>
            </p:nvPicPr>
            <p:blipFill>
              <a:blip r:embed="rId3" cstate="print"/>
              <a:srcRect/>
              <a:stretch>
                <a:fillRect/>
              </a:stretch>
            </p:blipFill>
            <p:spPr bwMode="auto">
              <a:xfrm>
                <a:off x="2813386" y="2452467"/>
                <a:ext cx="1324895" cy="1860392"/>
              </a:xfrm>
              <a:prstGeom prst="rect">
                <a:avLst/>
              </a:prstGeom>
              <a:noFill/>
              <a:ln w="9525">
                <a:noFill/>
                <a:miter lim="800000"/>
                <a:headEnd/>
                <a:tailEnd/>
              </a:ln>
            </p:spPr>
          </p:pic>
          <p:pic>
            <p:nvPicPr>
              <p:cNvPr id="8" name="Connect 5"/>
              <p:cNvPicPr>
                <a:picLocks noChangeArrowheads="1"/>
              </p:cNvPicPr>
              <p:nvPr/>
            </p:nvPicPr>
            <p:blipFill>
              <a:blip r:embed="rId4" cstate="print"/>
              <a:srcRect/>
              <a:stretch>
                <a:fillRect/>
              </a:stretch>
            </p:blipFill>
            <p:spPr bwMode="auto">
              <a:xfrm>
                <a:off x="4351729" y="2357430"/>
                <a:ext cx="140194" cy="2224918"/>
              </a:xfrm>
              <a:prstGeom prst="rect">
                <a:avLst/>
              </a:prstGeom>
              <a:noFill/>
              <a:ln w="9525">
                <a:noFill/>
                <a:miter lim="800000"/>
                <a:headEnd/>
                <a:tailEnd/>
              </a:ln>
            </p:spPr>
          </p:pic>
          <p:pic>
            <p:nvPicPr>
              <p:cNvPr id="9" name="Connect 2"/>
              <p:cNvPicPr>
                <a:picLocks noChangeArrowheads="1"/>
              </p:cNvPicPr>
              <p:nvPr/>
            </p:nvPicPr>
            <p:blipFill>
              <a:blip r:embed="rId5" cstate="print"/>
              <a:srcRect/>
              <a:stretch>
                <a:fillRect/>
              </a:stretch>
            </p:blipFill>
            <p:spPr bwMode="auto">
              <a:xfrm>
                <a:off x="5277513" y="2422524"/>
                <a:ext cx="1921033" cy="580640"/>
              </a:xfrm>
              <a:prstGeom prst="rect">
                <a:avLst/>
              </a:prstGeom>
              <a:noFill/>
              <a:ln w="9525">
                <a:noFill/>
                <a:miter lim="800000"/>
                <a:headEnd/>
                <a:tailEnd/>
              </a:ln>
            </p:spPr>
          </p:pic>
          <p:pic>
            <p:nvPicPr>
              <p:cNvPr id="10" name="Connect 4"/>
              <p:cNvPicPr>
                <a:picLocks noChangeArrowheads="1"/>
              </p:cNvPicPr>
              <p:nvPr/>
            </p:nvPicPr>
            <p:blipFill>
              <a:blip r:embed="rId6" cstate="print"/>
              <a:srcRect/>
              <a:stretch>
                <a:fillRect/>
              </a:stretch>
            </p:blipFill>
            <p:spPr bwMode="auto">
              <a:xfrm>
                <a:off x="4734420" y="2373053"/>
                <a:ext cx="1323631" cy="1859089"/>
              </a:xfrm>
              <a:prstGeom prst="rect">
                <a:avLst/>
              </a:prstGeom>
              <a:noFill/>
              <a:ln w="9525">
                <a:noFill/>
                <a:miter lim="800000"/>
                <a:headEnd/>
                <a:tailEnd/>
              </a:ln>
            </p:spPr>
          </p:pic>
          <p:grpSp>
            <p:nvGrpSpPr>
              <p:cNvPr id="11" name="Group 10"/>
              <p:cNvGrpSpPr>
                <a:grpSpLocks/>
              </p:cNvGrpSpPr>
              <p:nvPr/>
            </p:nvGrpSpPr>
            <p:grpSpPr bwMode="auto">
              <a:xfrm>
                <a:off x="1935597" y="3098201"/>
                <a:ext cx="1077344" cy="1184714"/>
                <a:chOff x="0" y="0"/>
                <a:chExt cx="853" cy="910"/>
              </a:xfrm>
            </p:grpSpPr>
            <p:pic>
              <p:nvPicPr>
                <p:cNvPr id="37" name="Connect 6"/>
                <p:cNvPicPr>
                  <a:picLocks noChangeArrowheads="1"/>
                </p:cNvPicPr>
                <p:nvPr/>
              </p:nvPicPr>
              <p:blipFill>
                <a:blip r:embed="rId7" cstate="print"/>
                <a:srcRect/>
                <a:stretch>
                  <a:fillRect/>
                </a:stretch>
              </p:blipFill>
              <p:spPr bwMode="auto">
                <a:xfrm>
                  <a:off x="0" y="0"/>
                  <a:ext cx="853" cy="910"/>
                </a:xfrm>
                <a:prstGeom prst="rect">
                  <a:avLst/>
                </a:prstGeom>
                <a:noFill/>
                <a:ln w="9525">
                  <a:noFill/>
                  <a:miter lim="800000"/>
                  <a:headEnd/>
                  <a:tailEnd/>
                </a:ln>
              </p:spPr>
            </p:pic>
            <p:sp>
              <p:nvSpPr>
                <p:cNvPr id="38" name="Text Box 12"/>
                <p:cNvSpPr txBox="1">
                  <a:spLocks noChangeArrowheads="1"/>
                </p:cNvSpPr>
                <p:nvPr/>
              </p:nvSpPr>
              <p:spPr bwMode="auto">
                <a:xfrm>
                  <a:off x="55" y="55"/>
                  <a:ext cx="784" cy="798"/>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2" name="Group 13"/>
              <p:cNvGrpSpPr>
                <a:grpSpLocks/>
              </p:cNvGrpSpPr>
              <p:nvPr/>
            </p:nvGrpSpPr>
            <p:grpSpPr bwMode="auto">
              <a:xfrm>
                <a:off x="6107308" y="3677540"/>
                <a:ext cx="1076082" cy="1189921"/>
                <a:chOff x="0" y="0"/>
                <a:chExt cx="852" cy="914"/>
              </a:xfrm>
            </p:grpSpPr>
            <p:pic>
              <p:nvPicPr>
                <p:cNvPr id="35" name="Connect 9"/>
                <p:cNvPicPr>
                  <a:picLocks noChangeArrowheads="1"/>
                </p:cNvPicPr>
                <p:nvPr/>
              </p:nvPicPr>
              <p:blipFill>
                <a:blip r:embed="rId8" cstate="print"/>
                <a:srcRect/>
                <a:stretch>
                  <a:fillRect/>
                </a:stretch>
              </p:blipFill>
              <p:spPr bwMode="auto">
                <a:xfrm>
                  <a:off x="0" y="0"/>
                  <a:ext cx="852" cy="914"/>
                </a:xfrm>
                <a:prstGeom prst="rect">
                  <a:avLst/>
                </a:prstGeom>
                <a:noFill/>
                <a:ln w="9525">
                  <a:noFill/>
                  <a:miter lim="800000"/>
                  <a:headEnd/>
                  <a:tailEnd/>
                </a:ln>
              </p:spPr>
            </p:pic>
            <p:sp>
              <p:nvSpPr>
                <p:cNvPr id="36" name="Text Box 15"/>
                <p:cNvSpPr txBox="1">
                  <a:spLocks noChangeArrowheads="1"/>
                </p:cNvSpPr>
                <p:nvPr/>
              </p:nvSpPr>
              <p:spPr bwMode="auto">
                <a:xfrm>
                  <a:off x="10" y="54"/>
                  <a:ext cx="783" cy="801"/>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3" name="Group 16"/>
              <p:cNvGrpSpPr>
                <a:grpSpLocks/>
              </p:cNvGrpSpPr>
              <p:nvPr/>
            </p:nvGrpSpPr>
            <p:grpSpPr bwMode="auto">
              <a:xfrm>
                <a:off x="2881589" y="4048576"/>
                <a:ext cx="1581285" cy="1167789"/>
                <a:chOff x="0" y="-164"/>
                <a:chExt cx="1252" cy="897"/>
              </a:xfrm>
            </p:grpSpPr>
            <p:pic>
              <p:nvPicPr>
                <p:cNvPr id="33" name="Connect 7"/>
                <p:cNvPicPr>
                  <a:picLocks noChangeArrowheads="1"/>
                </p:cNvPicPr>
                <p:nvPr/>
              </p:nvPicPr>
              <p:blipFill>
                <a:blip r:embed="rId9" cstate="print"/>
                <a:srcRect/>
                <a:stretch>
                  <a:fillRect/>
                </a:stretch>
              </p:blipFill>
              <p:spPr bwMode="auto">
                <a:xfrm>
                  <a:off x="0" y="0"/>
                  <a:ext cx="1252" cy="480"/>
                </a:xfrm>
                <a:prstGeom prst="rect">
                  <a:avLst/>
                </a:prstGeom>
                <a:noFill/>
                <a:ln w="9525">
                  <a:noFill/>
                  <a:miter lim="800000"/>
                  <a:headEnd/>
                  <a:tailEnd/>
                </a:ln>
              </p:spPr>
            </p:pic>
            <p:sp>
              <p:nvSpPr>
                <p:cNvPr id="34" name="Text Box 18"/>
                <p:cNvSpPr txBox="1">
                  <a:spLocks noChangeArrowheads="1"/>
                </p:cNvSpPr>
                <p:nvPr/>
              </p:nvSpPr>
              <p:spPr bwMode="auto">
                <a:xfrm rot="-2467484">
                  <a:off x="246" y="-164"/>
                  <a:ext cx="856" cy="897"/>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4" name="Group 19"/>
              <p:cNvGrpSpPr>
                <a:grpSpLocks/>
              </p:cNvGrpSpPr>
              <p:nvPr/>
            </p:nvGrpSpPr>
            <p:grpSpPr bwMode="auto">
              <a:xfrm>
                <a:off x="4812727" y="3911878"/>
                <a:ext cx="1580021" cy="1167789"/>
                <a:chOff x="0" y="-166"/>
                <a:chExt cx="1251" cy="897"/>
              </a:xfrm>
            </p:grpSpPr>
            <p:pic>
              <p:nvPicPr>
                <p:cNvPr id="31" name="Connect 8"/>
                <p:cNvPicPr>
                  <a:picLocks noChangeArrowheads="1"/>
                </p:cNvPicPr>
                <p:nvPr/>
              </p:nvPicPr>
              <p:blipFill>
                <a:blip r:embed="rId10" cstate="print"/>
                <a:srcRect/>
                <a:stretch>
                  <a:fillRect/>
                </a:stretch>
              </p:blipFill>
              <p:spPr bwMode="auto">
                <a:xfrm>
                  <a:off x="0" y="0"/>
                  <a:ext cx="1251" cy="480"/>
                </a:xfrm>
                <a:prstGeom prst="rect">
                  <a:avLst/>
                </a:prstGeom>
                <a:noFill/>
                <a:ln w="9525">
                  <a:noFill/>
                  <a:miter lim="800000"/>
                  <a:headEnd/>
                  <a:tailEnd/>
                </a:ln>
              </p:spPr>
            </p:pic>
            <p:sp>
              <p:nvSpPr>
                <p:cNvPr id="32" name="Text Box 21"/>
                <p:cNvSpPr txBox="1">
                  <a:spLocks noChangeArrowheads="1"/>
                </p:cNvSpPr>
                <p:nvPr/>
              </p:nvSpPr>
              <p:spPr bwMode="auto">
                <a:xfrm rot="2467483">
                  <a:off x="151" y="-166"/>
                  <a:ext cx="855" cy="897"/>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5" name="Group 22"/>
              <p:cNvGrpSpPr>
                <a:grpSpLocks/>
              </p:cNvGrpSpPr>
              <p:nvPr/>
            </p:nvGrpSpPr>
            <p:grpSpPr bwMode="auto">
              <a:xfrm>
                <a:off x="2032848" y="2617806"/>
                <a:ext cx="2435077" cy="2584238"/>
                <a:chOff x="0" y="-422"/>
                <a:chExt cx="1928" cy="1985"/>
              </a:xfrm>
            </p:grpSpPr>
            <p:pic>
              <p:nvPicPr>
                <p:cNvPr id="29" name="Connect 10"/>
                <p:cNvPicPr>
                  <a:picLocks noChangeArrowheads="1"/>
                </p:cNvPicPr>
                <p:nvPr/>
              </p:nvPicPr>
              <p:blipFill>
                <a:blip r:embed="rId11" cstate="print"/>
                <a:srcRect/>
                <a:stretch>
                  <a:fillRect/>
                </a:stretch>
              </p:blipFill>
              <p:spPr bwMode="auto">
                <a:xfrm>
                  <a:off x="0" y="0"/>
                  <a:ext cx="1928" cy="1241"/>
                </a:xfrm>
                <a:prstGeom prst="rect">
                  <a:avLst/>
                </a:prstGeom>
                <a:noFill/>
                <a:ln w="9525">
                  <a:noFill/>
                  <a:miter lim="800000"/>
                  <a:headEnd/>
                  <a:tailEnd/>
                </a:ln>
              </p:spPr>
            </p:pic>
            <p:sp>
              <p:nvSpPr>
                <p:cNvPr id="30" name="Text Box 24"/>
                <p:cNvSpPr txBox="1">
                  <a:spLocks noChangeArrowheads="1"/>
                </p:cNvSpPr>
                <p:nvPr/>
              </p:nvSpPr>
              <p:spPr bwMode="auto">
                <a:xfrm rot="-2250555">
                  <a:off x="563" y="-422"/>
                  <a:ext cx="959" cy="1985"/>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6" name="Group 25"/>
              <p:cNvGrpSpPr>
                <a:grpSpLocks/>
              </p:cNvGrpSpPr>
              <p:nvPr/>
            </p:nvGrpSpPr>
            <p:grpSpPr bwMode="auto">
              <a:xfrm>
                <a:off x="4428772" y="2678995"/>
                <a:ext cx="2672522" cy="2584239"/>
                <a:chOff x="0" y="-456"/>
                <a:chExt cx="2116" cy="1985"/>
              </a:xfrm>
            </p:grpSpPr>
            <p:pic>
              <p:nvPicPr>
                <p:cNvPr id="27" name="Connect 11"/>
                <p:cNvPicPr>
                  <a:picLocks noChangeArrowheads="1"/>
                </p:cNvPicPr>
                <p:nvPr/>
              </p:nvPicPr>
              <p:blipFill>
                <a:blip r:embed="rId12" cstate="print"/>
                <a:srcRect/>
                <a:stretch>
                  <a:fillRect/>
                </a:stretch>
              </p:blipFill>
              <p:spPr bwMode="auto">
                <a:xfrm>
                  <a:off x="0" y="0"/>
                  <a:ext cx="2116" cy="1152"/>
                </a:xfrm>
                <a:prstGeom prst="rect">
                  <a:avLst/>
                </a:prstGeom>
                <a:noFill/>
                <a:ln w="9525">
                  <a:noFill/>
                  <a:miter lim="800000"/>
                  <a:headEnd/>
                  <a:tailEnd/>
                </a:ln>
              </p:spPr>
            </p:pic>
            <p:sp>
              <p:nvSpPr>
                <p:cNvPr id="28" name="Text Box 27"/>
                <p:cNvSpPr txBox="1">
                  <a:spLocks noChangeArrowheads="1"/>
                </p:cNvSpPr>
                <p:nvPr/>
              </p:nvSpPr>
              <p:spPr bwMode="auto">
                <a:xfrm rot="2250554">
                  <a:off x="323" y="-456"/>
                  <a:ext cx="1265" cy="1985"/>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7" name="Group 28"/>
              <p:cNvGrpSpPr>
                <a:grpSpLocks/>
              </p:cNvGrpSpPr>
              <p:nvPr/>
            </p:nvGrpSpPr>
            <p:grpSpPr bwMode="auto">
              <a:xfrm>
                <a:off x="1955805" y="2637335"/>
                <a:ext cx="5616591" cy="515546"/>
                <a:chOff x="0" y="0"/>
                <a:chExt cx="4447" cy="396"/>
              </a:xfrm>
            </p:grpSpPr>
            <p:pic>
              <p:nvPicPr>
                <p:cNvPr id="25" name="Connect 14"/>
                <p:cNvPicPr>
                  <a:picLocks noChangeArrowheads="1"/>
                </p:cNvPicPr>
                <p:nvPr/>
              </p:nvPicPr>
              <p:blipFill>
                <a:blip r:embed="rId13" cstate="print"/>
                <a:srcRect/>
                <a:stretch>
                  <a:fillRect/>
                </a:stretch>
              </p:blipFill>
              <p:spPr bwMode="auto">
                <a:xfrm>
                  <a:off x="0" y="0"/>
                  <a:ext cx="4447" cy="396"/>
                </a:xfrm>
                <a:prstGeom prst="rect">
                  <a:avLst/>
                </a:prstGeom>
                <a:noFill/>
                <a:ln w="9525">
                  <a:noFill/>
                  <a:miter lim="800000"/>
                  <a:headEnd/>
                  <a:tailEnd/>
                </a:ln>
              </p:spPr>
            </p:pic>
            <p:sp>
              <p:nvSpPr>
                <p:cNvPr id="26" name="Text Box 30"/>
                <p:cNvSpPr txBox="1">
                  <a:spLocks noChangeArrowheads="1"/>
                </p:cNvSpPr>
                <p:nvPr/>
              </p:nvSpPr>
              <p:spPr bwMode="auto">
                <a:xfrm>
                  <a:off x="53" y="52"/>
                  <a:ext cx="4335" cy="286"/>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8" name="Group 31"/>
              <p:cNvGrpSpPr>
                <a:grpSpLocks/>
              </p:cNvGrpSpPr>
              <p:nvPr/>
            </p:nvGrpSpPr>
            <p:grpSpPr bwMode="auto">
              <a:xfrm>
                <a:off x="3127875" y="3197144"/>
                <a:ext cx="3983524" cy="1350053"/>
                <a:chOff x="-5" y="0"/>
                <a:chExt cx="3154" cy="1037"/>
              </a:xfrm>
            </p:grpSpPr>
            <p:pic>
              <p:nvPicPr>
                <p:cNvPr id="23" name="Connect 13"/>
                <p:cNvPicPr>
                  <a:picLocks noChangeArrowheads="1"/>
                </p:cNvPicPr>
                <p:nvPr/>
              </p:nvPicPr>
              <p:blipFill>
                <a:blip r:embed="rId14" cstate="print"/>
                <a:srcRect/>
                <a:stretch>
                  <a:fillRect/>
                </a:stretch>
              </p:blipFill>
              <p:spPr bwMode="auto">
                <a:xfrm>
                  <a:off x="0" y="0"/>
                  <a:ext cx="3149" cy="1037"/>
                </a:xfrm>
                <a:prstGeom prst="rect">
                  <a:avLst/>
                </a:prstGeom>
                <a:noFill/>
                <a:ln w="9525">
                  <a:noFill/>
                  <a:miter lim="800000"/>
                  <a:headEnd/>
                  <a:tailEnd/>
                </a:ln>
              </p:spPr>
            </p:pic>
            <p:sp>
              <p:nvSpPr>
                <p:cNvPr id="24" name="Text Box 33"/>
                <p:cNvSpPr txBox="1">
                  <a:spLocks noChangeArrowheads="1"/>
                </p:cNvSpPr>
                <p:nvPr/>
              </p:nvSpPr>
              <p:spPr bwMode="auto">
                <a:xfrm rot="3723035">
                  <a:off x="1096" y="-1049"/>
                  <a:ext cx="872" cy="3073"/>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nvGrpSpPr>
              <p:cNvPr id="19" name="Group 34"/>
              <p:cNvGrpSpPr>
                <a:grpSpLocks/>
              </p:cNvGrpSpPr>
              <p:nvPr/>
            </p:nvGrpSpPr>
            <p:grpSpPr bwMode="auto">
              <a:xfrm>
                <a:off x="1968435" y="2892504"/>
                <a:ext cx="5086129" cy="1969750"/>
                <a:chOff x="-13" y="0"/>
                <a:chExt cx="4027" cy="1513"/>
              </a:xfrm>
            </p:grpSpPr>
            <p:pic>
              <p:nvPicPr>
                <p:cNvPr id="21" name="Connect 12"/>
                <p:cNvPicPr>
                  <a:picLocks noChangeArrowheads="1"/>
                </p:cNvPicPr>
                <p:nvPr/>
              </p:nvPicPr>
              <p:blipFill>
                <a:blip r:embed="rId15" cstate="print"/>
                <a:srcRect/>
                <a:stretch>
                  <a:fillRect/>
                </a:stretch>
              </p:blipFill>
              <p:spPr bwMode="auto">
                <a:xfrm>
                  <a:off x="0" y="0"/>
                  <a:ext cx="3936" cy="1513"/>
                </a:xfrm>
                <a:prstGeom prst="rect">
                  <a:avLst/>
                </a:prstGeom>
                <a:noFill/>
                <a:ln w="9525">
                  <a:noFill/>
                  <a:miter lim="800000"/>
                  <a:headEnd/>
                  <a:tailEnd/>
                </a:ln>
              </p:spPr>
            </p:pic>
            <p:sp>
              <p:nvSpPr>
                <p:cNvPr id="22" name="Text Box 36"/>
                <p:cNvSpPr txBox="1">
                  <a:spLocks noChangeArrowheads="1"/>
                </p:cNvSpPr>
                <p:nvPr/>
              </p:nvSpPr>
              <p:spPr bwMode="auto">
                <a:xfrm rot="-3723036">
                  <a:off x="1645" y="-1316"/>
                  <a:ext cx="712" cy="4027"/>
                </a:xfrm>
                <a:prstGeom prst="rect">
                  <a:avLst/>
                </a:prstGeom>
                <a:noFill/>
                <a:ln w="9525">
                  <a:noFill/>
                  <a:miter lim="800000"/>
                  <a:headEnd/>
                  <a:tailEnd/>
                </a:ln>
              </p:spPr>
              <p:txBody>
                <a:bodyPr lIns="109728" tIns="54864" rIns="109728" bIns="54864" anchor="ctr"/>
                <a:lstStyle/>
                <a:p>
                  <a:pPr defTabSz="1096963"/>
                  <a:endParaRPr lang="en-US" altLang="zh-CN" sz="2900">
                    <a:solidFill>
                      <a:schemeClr val="bg1"/>
                    </a:solidFill>
                    <a:latin typeface="Segoe Semibold"/>
                  </a:endParaRPr>
                </a:p>
              </p:txBody>
            </p:sp>
          </p:grpSp>
        </p:grpSp>
        <p:grpSp>
          <p:nvGrpSpPr>
            <p:cNvPr id="77" name="组合 76"/>
            <p:cNvGrpSpPr/>
            <p:nvPr/>
          </p:nvGrpSpPr>
          <p:grpSpPr>
            <a:xfrm>
              <a:off x="1221994" y="2036933"/>
              <a:ext cx="6880605" cy="2631076"/>
              <a:chOff x="422216" y="1036558"/>
              <a:chExt cx="8638704" cy="3867423"/>
            </a:xfrm>
          </p:grpSpPr>
          <p:grpSp>
            <p:nvGrpSpPr>
              <p:cNvPr id="39" name="组合 8"/>
              <p:cNvGrpSpPr/>
              <p:nvPr/>
            </p:nvGrpSpPr>
            <p:grpSpPr>
              <a:xfrm>
                <a:off x="422216" y="1054552"/>
                <a:ext cx="1480649" cy="1304933"/>
                <a:chOff x="624979" y="2569371"/>
                <a:chExt cx="2016224" cy="1797471"/>
              </a:xfrm>
            </p:grpSpPr>
            <p:sp>
              <p:nvSpPr>
                <p:cNvPr id="40" name="圆角矩形 39"/>
                <p:cNvSpPr/>
                <p:nvPr/>
              </p:nvSpPr>
              <p:spPr bwMode="auto">
                <a:xfrm>
                  <a:off x="624979" y="2569371"/>
                  <a:ext cx="2016224" cy="1372615"/>
                </a:xfrm>
                <a:prstGeom prst="roundRect">
                  <a:avLst/>
                </a:prstGeom>
                <a:blipFill>
                  <a:blip r:embed="rId16"/>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41" name="椭圆 40"/>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42" name="文本框 43"/>
                <p:cNvSpPr txBox="1"/>
                <p:nvPr/>
              </p:nvSpPr>
              <p:spPr>
                <a:xfrm>
                  <a:off x="882712" y="4006489"/>
                  <a:ext cx="1626596"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可视化管理</a:t>
                  </a:r>
                  <a:endParaRPr lang="zh-CN" altLang="en-US" sz="1100" dirty="0">
                    <a:latin typeface="微软雅黑" panose="020B0503020204020204" pitchFamily="34" charset="-122"/>
                    <a:ea typeface="微软雅黑" panose="020B0503020204020204" pitchFamily="34" charset="-122"/>
                  </a:endParaRPr>
                </a:p>
              </p:txBody>
            </p:sp>
          </p:grpSp>
          <p:grpSp>
            <p:nvGrpSpPr>
              <p:cNvPr id="43" name="组合 9"/>
              <p:cNvGrpSpPr/>
              <p:nvPr/>
            </p:nvGrpSpPr>
            <p:grpSpPr>
              <a:xfrm>
                <a:off x="2287406" y="1408443"/>
                <a:ext cx="1480649" cy="1304106"/>
                <a:chOff x="624979" y="2569371"/>
                <a:chExt cx="2016224" cy="1796332"/>
              </a:xfrm>
            </p:grpSpPr>
            <p:sp>
              <p:nvSpPr>
                <p:cNvPr id="44" name="圆角矩形 43"/>
                <p:cNvSpPr/>
                <p:nvPr/>
              </p:nvSpPr>
              <p:spPr bwMode="auto">
                <a:xfrm>
                  <a:off x="624979" y="2569371"/>
                  <a:ext cx="2016224" cy="1372615"/>
                </a:xfrm>
                <a:prstGeom prst="roundRect">
                  <a:avLst/>
                </a:prstGeom>
                <a:blipFill>
                  <a:blip r:embed="rId17"/>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45" name="椭圆 44"/>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46" name="文本框 40"/>
                <p:cNvSpPr txBox="1"/>
                <p:nvPr/>
              </p:nvSpPr>
              <p:spPr>
                <a:xfrm>
                  <a:off x="925725" y="4005350"/>
                  <a:ext cx="1545145"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服务个性化</a:t>
                  </a:r>
                  <a:endParaRPr lang="zh-CN" altLang="en-US" sz="1100" dirty="0">
                    <a:latin typeface="微软雅黑" panose="020B0503020204020204" pitchFamily="34" charset="-122"/>
                    <a:ea typeface="微软雅黑" panose="020B0503020204020204" pitchFamily="34" charset="-122"/>
                  </a:endParaRPr>
                </a:p>
              </p:txBody>
            </p:sp>
          </p:grpSp>
          <p:grpSp>
            <p:nvGrpSpPr>
              <p:cNvPr id="47" name="组合 10"/>
              <p:cNvGrpSpPr/>
              <p:nvPr/>
            </p:nvGrpSpPr>
            <p:grpSpPr>
              <a:xfrm>
                <a:off x="4154788" y="1181057"/>
                <a:ext cx="1480649" cy="1304406"/>
                <a:chOff x="624979" y="2569371"/>
                <a:chExt cx="2016224" cy="1796745"/>
              </a:xfrm>
            </p:grpSpPr>
            <p:sp>
              <p:nvSpPr>
                <p:cNvPr id="48" name="圆角矩形 47"/>
                <p:cNvSpPr/>
                <p:nvPr/>
              </p:nvSpPr>
              <p:spPr bwMode="auto">
                <a:xfrm>
                  <a:off x="624979" y="2569371"/>
                  <a:ext cx="2016224" cy="1372615"/>
                </a:xfrm>
                <a:prstGeom prst="roundRect">
                  <a:avLst/>
                </a:prstGeom>
                <a:blipFill>
                  <a:blip r:embed="rId18"/>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49" name="椭圆 48"/>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50" name="文本框 37"/>
                <p:cNvSpPr txBox="1"/>
                <p:nvPr/>
              </p:nvSpPr>
              <p:spPr>
                <a:xfrm>
                  <a:off x="970003" y="4005763"/>
                  <a:ext cx="1526751"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信息精准化</a:t>
                  </a:r>
                  <a:endParaRPr lang="zh-CN" altLang="en-US" sz="1100" dirty="0">
                    <a:latin typeface="微软雅黑" panose="020B0503020204020204" pitchFamily="34" charset="-122"/>
                    <a:ea typeface="微软雅黑" panose="020B0503020204020204" pitchFamily="34" charset="-122"/>
                  </a:endParaRPr>
                </a:p>
              </p:txBody>
            </p:sp>
          </p:grpSp>
          <p:grpSp>
            <p:nvGrpSpPr>
              <p:cNvPr id="51" name="组合 11"/>
              <p:cNvGrpSpPr/>
              <p:nvPr/>
            </p:nvGrpSpPr>
            <p:grpSpPr>
              <a:xfrm>
                <a:off x="680294" y="2807111"/>
                <a:ext cx="1480649" cy="1304406"/>
                <a:chOff x="624979" y="2569371"/>
                <a:chExt cx="2016224" cy="1796745"/>
              </a:xfrm>
            </p:grpSpPr>
            <p:sp>
              <p:nvSpPr>
                <p:cNvPr id="52" name="圆角矩形 51"/>
                <p:cNvSpPr/>
                <p:nvPr/>
              </p:nvSpPr>
              <p:spPr bwMode="auto">
                <a:xfrm>
                  <a:off x="624979" y="2569371"/>
                  <a:ext cx="2016224" cy="1372615"/>
                </a:xfrm>
                <a:prstGeom prst="roundRect">
                  <a:avLst/>
                </a:prstGeom>
                <a:blipFill>
                  <a:blip r:embed="rId19"/>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53" name="椭圆 52"/>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54" name="文本框 34"/>
                <p:cNvSpPr txBox="1"/>
                <p:nvPr/>
              </p:nvSpPr>
              <p:spPr>
                <a:xfrm>
                  <a:off x="801560" y="4005763"/>
                  <a:ext cx="1601933"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安全性能高</a:t>
                  </a:r>
                  <a:endParaRPr lang="zh-CN" altLang="en-US" sz="1100" dirty="0">
                    <a:latin typeface="微软雅黑" panose="020B0503020204020204" pitchFamily="34" charset="-122"/>
                    <a:ea typeface="微软雅黑" panose="020B0503020204020204" pitchFamily="34" charset="-122"/>
                  </a:endParaRPr>
                </a:p>
              </p:txBody>
            </p:sp>
          </p:grpSp>
          <p:grpSp>
            <p:nvGrpSpPr>
              <p:cNvPr id="55" name="组合 12"/>
              <p:cNvGrpSpPr/>
              <p:nvPr/>
            </p:nvGrpSpPr>
            <p:grpSpPr>
              <a:xfrm>
                <a:off x="2454862" y="3599575"/>
                <a:ext cx="1480649" cy="1304406"/>
                <a:chOff x="624979" y="2569371"/>
                <a:chExt cx="2016224" cy="1796745"/>
              </a:xfrm>
            </p:grpSpPr>
            <p:sp>
              <p:nvSpPr>
                <p:cNvPr id="56" name="圆角矩形 55"/>
                <p:cNvSpPr/>
                <p:nvPr/>
              </p:nvSpPr>
              <p:spPr bwMode="auto">
                <a:xfrm>
                  <a:off x="624979" y="2569371"/>
                  <a:ext cx="2016224" cy="1372615"/>
                </a:xfrm>
                <a:prstGeom prst="roundRect">
                  <a:avLst/>
                </a:prstGeom>
                <a:blipFill>
                  <a:blip r:embed="rId20"/>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57" name="椭圆 56"/>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58" name="文本框 31"/>
                <p:cNvSpPr txBox="1"/>
                <p:nvPr/>
              </p:nvSpPr>
              <p:spPr>
                <a:xfrm>
                  <a:off x="913064" y="4005763"/>
                  <a:ext cx="1368100"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高复制性</a:t>
                  </a:r>
                  <a:endParaRPr lang="zh-CN" altLang="en-US" sz="1100" dirty="0">
                    <a:latin typeface="微软雅黑" panose="020B0503020204020204" pitchFamily="34" charset="-122"/>
                    <a:ea typeface="微软雅黑" panose="020B0503020204020204" pitchFamily="34" charset="-122"/>
                  </a:endParaRPr>
                </a:p>
              </p:txBody>
            </p:sp>
          </p:grpSp>
          <p:grpSp>
            <p:nvGrpSpPr>
              <p:cNvPr id="59" name="组合 13"/>
              <p:cNvGrpSpPr/>
              <p:nvPr/>
            </p:nvGrpSpPr>
            <p:grpSpPr>
              <a:xfrm>
                <a:off x="4153867" y="2863477"/>
                <a:ext cx="1480649" cy="1304407"/>
                <a:chOff x="624979" y="2569371"/>
                <a:chExt cx="2016224" cy="1796746"/>
              </a:xfrm>
            </p:grpSpPr>
            <p:sp>
              <p:nvSpPr>
                <p:cNvPr id="60" name="圆角矩形 59"/>
                <p:cNvSpPr/>
                <p:nvPr/>
              </p:nvSpPr>
              <p:spPr bwMode="auto">
                <a:xfrm>
                  <a:off x="624979" y="2569371"/>
                  <a:ext cx="2016224" cy="1372615"/>
                </a:xfrm>
                <a:prstGeom prst="roundRect">
                  <a:avLst/>
                </a:prstGeom>
                <a:blipFill>
                  <a:blip r:embed="rId21"/>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61" name="椭圆 60"/>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62" name="文本框 28"/>
                <p:cNvSpPr txBox="1"/>
                <p:nvPr/>
              </p:nvSpPr>
              <p:spPr>
                <a:xfrm>
                  <a:off x="914545" y="4005764"/>
                  <a:ext cx="1544633"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政务智能化</a:t>
                  </a:r>
                  <a:endParaRPr lang="zh-CN" altLang="en-US" sz="1100" dirty="0">
                    <a:latin typeface="微软雅黑" panose="020B0503020204020204" pitchFamily="34" charset="-122"/>
                    <a:ea typeface="微软雅黑" panose="020B0503020204020204" pitchFamily="34" charset="-122"/>
                  </a:endParaRPr>
                </a:p>
              </p:txBody>
            </p:sp>
          </p:grpSp>
          <p:grpSp>
            <p:nvGrpSpPr>
              <p:cNvPr id="63" name="组合 14"/>
              <p:cNvGrpSpPr/>
              <p:nvPr/>
            </p:nvGrpSpPr>
            <p:grpSpPr>
              <a:xfrm>
                <a:off x="6104498" y="1036558"/>
                <a:ext cx="1480649" cy="1304406"/>
                <a:chOff x="624979" y="2569371"/>
                <a:chExt cx="2016224" cy="1796745"/>
              </a:xfrm>
            </p:grpSpPr>
            <p:sp>
              <p:nvSpPr>
                <p:cNvPr id="64" name="圆角矩形 63"/>
                <p:cNvSpPr/>
                <p:nvPr/>
              </p:nvSpPr>
              <p:spPr bwMode="auto">
                <a:xfrm>
                  <a:off x="624979" y="2569371"/>
                  <a:ext cx="2016224" cy="1372615"/>
                </a:xfrm>
                <a:prstGeom prst="roundRect">
                  <a:avLst/>
                </a:prstGeom>
                <a:blipFill>
                  <a:blip r:embed="rId22"/>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65" name="椭圆 64"/>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66" name="文本框 25"/>
                <p:cNvSpPr txBox="1"/>
                <p:nvPr/>
              </p:nvSpPr>
              <p:spPr>
                <a:xfrm>
                  <a:off x="963479" y="4005763"/>
                  <a:ext cx="1497704"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生活便利化</a:t>
                  </a:r>
                  <a:endParaRPr lang="zh-CN" altLang="en-US" sz="1100" dirty="0">
                    <a:latin typeface="微软雅黑" panose="020B0503020204020204" pitchFamily="34" charset="-122"/>
                    <a:ea typeface="微软雅黑" panose="020B0503020204020204" pitchFamily="34" charset="-122"/>
                  </a:endParaRPr>
                </a:p>
              </p:txBody>
            </p:sp>
          </p:grpSp>
          <p:grpSp>
            <p:nvGrpSpPr>
              <p:cNvPr id="67" name="组合 15"/>
              <p:cNvGrpSpPr/>
              <p:nvPr/>
            </p:nvGrpSpPr>
            <p:grpSpPr>
              <a:xfrm>
                <a:off x="7438334" y="2343949"/>
                <a:ext cx="1622586" cy="1313938"/>
                <a:chOff x="624979" y="2569371"/>
                <a:chExt cx="2209502" cy="1809874"/>
              </a:xfrm>
            </p:grpSpPr>
            <p:sp>
              <p:nvSpPr>
                <p:cNvPr id="68" name="圆角矩形 67"/>
                <p:cNvSpPr/>
                <p:nvPr/>
              </p:nvSpPr>
              <p:spPr bwMode="auto">
                <a:xfrm>
                  <a:off x="624979" y="2569371"/>
                  <a:ext cx="2016224" cy="1372615"/>
                </a:xfrm>
                <a:prstGeom prst="roundRect">
                  <a:avLst/>
                </a:prstGeom>
                <a:blipFill>
                  <a:blip r:embed="rId23"/>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69" name="椭圆 68"/>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70" name="文本框 22"/>
                <p:cNvSpPr txBox="1"/>
                <p:nvPr/>
              </p:nvSpPr>
              <p:spPr>
                <a:xfrm>
                  <a:off x="729423" y="4018892"/>
                  <a:ext cx="2105058" cy="360353"/>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运营与管理配套</a:t>
                  </a:r>
                  <a:endParaRPr lang="zh-CN" altLang="en-US" sz="1100" dirty="0">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5984576" y="3531241"/>
                <a:ext cx="1480649" cy="1350574"/>
                <a:chOff x="5984576" y="4530373"/>
                <a:chExt cx="1480649" cy="1350574"/>
              </a:xfrm>
            </p:grpSpPr>
            <p:grpSp>
              <p:nvGrpSpPr>
                <p:cNvPr id="72" name="组合 16"/>
                <p:cNvGrpSpPr/>
                <p:nvPr/>
              </p:nvGrpSpPr>
              <p:grpSpPr>
                <a:xfrm>
                  <a:off x="5984576" y="4530373"/>
                  <a:ext cx="1480649" cy="1350574"/>
                  <a:chOff x="624979" y="2569371"/>
                  <a:chExt cx="2016224" cy="1860339"/>
                </a:xfrm>
              </p:grpSpPr>
              <p:sp>
                <p:nvSpPr>
                  <p:cNvPr id="74" name="圆角矩形 73"/>
                  <p:cNvSpPr/>
                  <p:nvPr/>
                </p:nvSpPr>
                <p:spPr bwMode="auto">
                  <a:xfrm>
                    <a:off x="624979" y="2569371"/>
                    <a:ext cx="2016224" cy="1372615"/>
                  </a:xfrm>
                  <a:prstGeom prst="roundRect">
                    <a:avLst/>
                  </a:prstGeom>
                  <a:blipFill>
                    <a:blip r:embed="rId24"/>
                    <a:stretch>
                      <a:fillRect/>
                    </a:stretch>
                  </a:blipFill>
                  <a:ln>
                    <a:solidFill>
                      <a:schemeClr val="accent3">
                        <a:lumMod val="20000"/>
                        <a:lumOff val="80000"/>
                      </a:schemeClr>
                    </a:solid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75" name="椭圆 74"/>
                  <p:cNvSpPr/>
                  <p:nvPr/>
                </p:nvSpPr>
                <p:spPr bwMode="auto">
                  <a:xfrm>
                    <a:off x="804999" y="4049909"/>
                    <a:ext cx="1656184" cy="288032"/>
                  </a:xfrm>
                  <a:prstGeom prst="ellipse">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08063"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Arial" charset="0"/>
                      <a:ea typeface="宋体" charset="-122"/>
                    </a:endParaRPr>
                  </a:p>
                </p:txBody>
              </p:sp>
              <p:sp>
                <p:nvSpPr>
                  <p:cNvPr id="76" name="文本框 19"/>
                  <p:cNvSpPr txBox="1"/>
                  <p:nvPr/>
                </p:nvSpPr>
                <p:spPr>
                  <a:xfrm>
                    <a:off x="963479" y="4005765"/>
                    <a:ext cx="1497704" cy="423945"/>
                  </a:xfrm>
                  <a:prstGeom prst="rect">
                    <a:avLst/>
                  </a:prstGeom>
                  <a:noFill/>
                </p:spPr>
                <p:txBody>
                  <a:bodyPr wrap="square" rtlCol="0">
                    <a:spAutoFit/>
                  </a:bodyPr>
                  <a:lstStyle/>
                  <a:p>
                    <a:endParaRPr lang="zh-CN" altLang="en-US" sz="1400" dirty="0">
                      <a:latin typeface="微软雅黑" panose="020B0503020204020204" pitchFamily="34" charset="-122"/>
                      <a:ea typeface="微软雅黑" panose="020B0503020204020204" pitchFamily="34" charset="-122"/>
                    </a:endParaRPr>
                  </a:p>
                </p:txBody>
              </p:sp>
            </p:grpSp>
            <p:sp>
              <p:nvSpPr>
                <p:cNvPr id="73" name="文本框 76"/>
                <p:cNvSpPr txBox="1"/>
                <p:nvPr/>
              </p:nvSpPr>
              <p:spPr>
                <a:xfrm>
                  <a:off x="6180758" y="5562967"/>
                  <a:ext cx="1099865" cy="261610"/>
                </a:xfrm>
                <a:prstGeom prst="rect">
                  <a:avLst/>
                </a:prstGeom>
                <a:noFill/>
              </p:spPr>
              <p:txBody>
                <a:bodyPr wrap="square" rtlCol="0">
                  <a:spAutoFit/>
                </a:bodyPr>
                <a:lstStyle/>
                <a:p>
                  <a:r>
                    <a:rPr lang="zh-CN" altLang="en-US" sz="1100" dirty="0" smtClean="0">
                      <a:latin typeface="微软雅黑" panose="020B0503020204020204" pitchFamily="34" charset="-122"/>
                      <a:ea typeface="微软雅黑" panose="020B0503020204020204" pitchFamily="34" charset="-122"/>
                    </a:rPr>
                    <a:t>服务粘度大</a:t>
                  </a:r>
                  <a:endParaRPr lang="zh-CN" altLang="en-US" sz="1100" dirty="0">
                    <a:latin typeface="微软雅黑" panose="020B0503020204020204" pitchFamily="34" charset="-122"/>
                    <a:ea typeface="微软雅黑" panose="020B0503020204020204" pitchFamily="34" charset="-122"/>
                  </a:endParaRPr>
                </a:p>
              </p:txBody>
            </p:sp>
          </p:grpSp>
        </p:grpSp>
      </p:grpSp>
      <p:sp>
        <p:nvSpPr>
          <p:cNvPr id="78"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一、智慧社区的特点</a:t>
            </a:r>
            <a:endParaRPr lang="zh-CN" altLang="en-US" sz="2000" b="1" dirty="0">
              <a:latin typeface="微软雅黑" pitchFamily="34" charset="-122"/>
              <a:ea typeface="微软雅黑" pitchFamily="34" charset="-122"/>
            </a:endParaRPr>
          </a:p>
        </p:txBody>
      </p:sp>
      <p:sp>
        <p:nvSpPr>
          <p:cNvPr id="80" name="文本占位符 2"/>
          <p:cNvSpPr>
            <a:spLocks noGrp="1"/>
          </p:cNvSpPr>
          <p:nvPr>
            <p:ph type="body" sz="quarter" idx="4294967295"/>
          </p:nvPr>
        </p:nvSpPr>
        <p:spPr>
          <a:xfrm>
            <a:off x="800100" y="717550"/>
            <a:ext cx="8343900" cy="1274763"/>
          </a:xfrm>
        </p:spPr>
        <p:txBody>
          <a:bodyPr vert="horz" wrap="square">
            <a:spAutoFit/>
          </a:bodyPr>
          <a:lstStyle/>
          <a:p>
            <a:pPr fontAlgn="base">
              <a:lnSpc>
                <a:spcPct val="150000"/>
              </a:lnSpc>
              <a:spcAft>
                <a:spcPct val="0"/>
              </a:spcAft>
              <a:buClr>
                <a:schemeClr val="tx1"/>
              </a:buClr>
              <a:defRPr/>
            </a:pPr>
            <a:r>
              <a:rPr lang="zh-CN" altLang="en-US" sz="1200" dirty="0" smtClean="0">
                <a:sym typeface="微软雅黑" panose="020B0503020204020204" pitchFamily="34" charset="-122"/>
              </a:rPr>
              <a:t>智慧社区是社区管理的一种新理念，是新形势下社会管理创新的一种新模式；</a:t>
            </a:r>
            <a:endParaRPr lang="en-US" altLang="zh-CN" sz="1200" dirty="0" smtClean="0">
              <a:sym typeface="微软雅黑" panose="020B0503020204020204" pitchFamily="34" charset="-122"/>
            </a:endParaRPr>
          </a:p>
          <a:p>
            <a:pPr fontAlgn="base">
              <a:lnSpc>
                <a:spcPct val="150000"/>
              </a:lnSpc>
              <a:spcAft>
                <a:spcPct val="0"/>
              </a:spcAft>
              <a:buClr>
                <a:schemeClr val="tx1"/>
              </a:buClr>
              <a:defRPr/>
            </a:pPr>
            <a:r>
              <a:rPr lang="zh-CN" altLang="en-US" sz="1200" dirty="0" smtClean="0">
                <a:sym typeface="微软雅黑" panose="020B0503020204020204" pitchFamily="34" charset="-122"/>
              </a:rPr>
              <a:t>智慧社区是指充分利用物联网、云计算、移动互联网等信息技术的集成应用</a:t>
            </a:r>
            <a:r>
              <a:rPr lang="en-US" altLang="zh-CN" sz="1200" dirty="0" smtClean="0">
                <a:sym typeface="微软雅黑" panose="020B0503020204020204" pitchFamily="34" charset="-122"/>
              </a:rPr>
              <a:t>,</a:t>
            </a:r>
            <a:r>
              <a:rPr lang="zh-CN" altLang="en-US" sz="1200" dirty="0" smtClean="0">
                <a:sym typeface="微软雅黑" panose="020B0503020204020204" pitchFamily="34" charset="-122"/>
              </a:rPr>
              <a:t>为社区居民提供一个安全、舒适、便利的现代化、智慧化生活环境；</a:t>
            </a:r>
            <a:endParaRPr lang="en-US" altLang="zh-CN" sz="1200" dirty="0" smtClean="0">
              <a:sym typeface="微软雅黑" panose="020B0503020204020204" pitchFamily="34" charset="-122"/>
            </a:endParaRPr>
          </a:p>
          <a:p>
            <a:pPr lvl="0" fontAlgn="base">
              <a:lnSpc>
                <a:spcPct val="150000"/>
              </a:lnSpc>
              <a:spcAft>
                <a:spcPct val="0"/>
              </a:spcAft>
              <a:buClr>
                <a:schemeClr val="tx1"/>
              </a:buClr>
              <a:defRPr/>
            </a:pPr>
            <a:r>
              <a:rPr lang="zh-CN" altLang="en-US" sz="1200" dirty="0" smtClean="0">
                <a:sym typeface="微软雅黑" panose="020B0503020204020204" pitchFamily="34" charset="-122"/>
              </a:rPr>
              <a:t>智慧社区能够全方位的为居民提供高品质、高质量的服务。</a:t>
            </a:r>
            <a:endParaRPr lang="zh-CN" altLang="en-US" sz="1200" dirty="0">
              <a:sym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693505" y="2018840"/>
            <a:ext cx="3570270" cy="25699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7" name="圆角矩形 6"/>
          <p:cNvSpPr/>
          <p:nvPr/>
        </p:nvSpPr>
        <p:spPr>
          <a:xfrm>
            <a:off x="4885360" y="1962362"/>
            <a:ext cx="3570270" cy="256994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 name="标题 1"/>
          <p:cNvSpPr>
            <a:spLocks noGrp="1"/>
          </p:cNvSpPr>
          <p:nvPr>
            <p:ph type="title" idx="4294967295"/>
          </p:nvPr>
        </p:nvSpPr>
        <p:spPr>
          <a:xfrm>
            <a:off x="0" y="196850"/>
            <a:ext cx="8686800" cy="414338"/>
          </a:xfrm>
        </p:spPr>
        <p:txBody>
          <a:bodyPr>
            <a:noAutofit/>
          </a:bodyPr>
          <a:lstStyle/>
          <a:p>
            <a:pPr algn="l"/>
            <a:r>
              <a:rPr lang="zh-CN" altLang="en-US" sz="2400" b="1" dirty="0" smtClean="0">
                <a:latin typeface="微软雅黑" pitchFamily="34" charset="-122"/>
                <a:ea typeface="微软雅黑" pitchFamily="34" charset="-122"/>
              </a:rPr>
              <a:t>一、</a:t>
            </a:r>
            <a:r>
              <a:rPr lang="en-US" sz="2400" b="1" dirty="0" err="1" smtClean="0">
                <a:latin typeface="微软雅黑" pitchFamily="34" charset="-122"/>
                <a:ea typeface="微软雅黑" pitchFamily="34" charset="-122"/>
              </a:rPr>
              <a:t>Postmates</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同城速递，一小时送达</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731838" y="712788"/>
            <a:ext cx="8412162" cy="962025"/>
          </a:xfrm>
        </p:spPr>
        <p:txBody>
          <a:bodyPr/>
          <a:lstStyle/>
          <a:p>
            <a:r>
              <a:rPr lang="en-US" altLang="zh-CN" sz="1100" dirty="0" err="1" smtClean="0"/>
              <a:t>Postmates</a:t>
            </a:r>
            <a:r>
              <a:rPr lang="zh-CN" altLang="en-US" sz="1100" dirty="0" smtClean="0"/>
              <a:t>是美国一家互联网快递公司，创立于</a:t>
            </a:r>
            <a:r>
              <a:rPr lang="en-US" altLang="zh-CN" sz="1100" dirty="0" smtClean="0"/>
              <a:t>2011</a:t>
            </a:r>
            <a:r>
              <a:rPr lang="zh-CN" altLang="en-US" sz="1100" dirty="0" smtClean="0"/>
              <a:t>年。它的商业模式绝对超过传统的快递同行。公司创始人说：“无论你想要什么，我都能够在一小时内将任何东西送到你的手中。</a:t>
            </a:r>
            <a:endParaRPr lang="en-US" altLang="zh-CN" sz="1100" dirty="0" smtClean="0"/>
          </a:p>
          <a:p>
            <a:r>
              <a:rPr lang="en-US" altLang="zh-CN" sz="1100" dirty="0" err="1" smtClean="0"/>
              <a:t>Postmates</a:t>
            </a:r>
            <a:r>
              <a:rPr lang="zh-CN" altLang="en-US" sz="1100" dirty="0" smtClean="0"/>
              <a:t>主营业务针对那些并未在网上提供产品，以及本身为客户提供送货或短距离送货的商户，定位为按需定制的快递服务，推出了一小时同城送达快递服务。</a:t>
            </a:r>
            <a:endParaRPr lang="zh-CN" altLang="en-US" sz="1100" dirty="0"/>
          </a:p>
        </p:txBody>
      </p:sp>
      <p:sp>
        <p:nvSpPr>
          <p:cNvPr id="4" name="矩形 3"/>
          <p:cNvSpPr/>
          <p:nvPr/>
        </p:nvSpPr>
        <p:spPr>
          <a:xfrm>
            <a:off x="755150" y="2167849"/>
            <a:ext cx="3179852" cy="2377574"/>
          </a:xfrm>
          <a:prstGeom prst="rect">
            <a:avLst/>
          </a:prstGeom>
        </p:spPr>
        <p:txBody>
          <a:bodyPr wrap="square">
            <a:spAutoFit/>
          </a:bodyPr>
          <a:lstStyle/>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Postmates</a:t>
            </a:r>
            <a:r>
              <a:rPr lang="zh-CN" altLang="en-US" sz="1100" dirty="0" smtClean="0">
                <a:latin typeface="微软雅黑" pitchFamily="34" charset="-122"/>
                <a:ea typeface="微软雅黑" pitchFamily="34" charset="-122"/>
              </a:rPr>
              <a:t>基本上可以快递任何东西，包括礼物、鲜花、食品、干洗店衣物甚至是一张电影票。</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Postmates</a:t>
            </a:r>
            <a:r>
              <a:rPr lang="zh-CN" altLang="en-US" sz="1100" dirty="0" smtClean="0">
                <a:latin typeface="微软雅黑" pitchFamily="34" charset="-122"/>
                <a:ea typeface="微软雅黑" pitchFamily="34" charset="-122"/>
              </a:rPr>
              <a:t>现在已与美国旧金山、西雅图和纽约的商家、餐厅、酒店签有合作协议，共同推出以这种快递为形式的外卖服务。</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Postmates</a:t>
            </a:r>
            <a:r>
              <a:rPr lang="zh-CN" altLang="en-US" sz="1100" dirty="0" smtClean="0">
                <a:latin typeface="微软雅黑" pitchFamily="34" charset="-122"/>
                <a:ea typeface="微软雅黑" pitchFamily="34" charset="-122"/>
              </a:rPr>
              <a:t>针对市内短途快递，向商户统一收费</a:t>
            </a:r>
            <a:r>
              <a:rPr lang="en-US" altLang="zh-CN" sz="1100" dirty="0" smtClean="0">
                <a:latin typeface="微软雅黑" pitchFamily="34" charset="-122"/>
                <a:ea typeface="微软雅黑" pitchFamily="34" charset="-122"/>
              </a:rPr>
              <a:t>10</a:t>
            </a:r>
            <a:r>
              <a:rPr lang="zh-CN" altLang="en-US" sz="1100" dirty="0" smtClean="0">
                <a:latin typeface="微软雅黑" pitchFamily="34" charset="-122"/>
                <a:ea typeface="微软雅黑" pitchFamily="34" charset="-122"/>
              </a:rPr>
              <a:t>美元；对于市郊远程快递，最高收取</a:t>
            </a:r>
            <a:r>
              <a:rPr lang="en-US" altLang="zh-CN" sz="1100" dirty="0" smtClean="0">
                <a:latin typeface="微软雅黑" pitchFamily="34" charset="-122"/>
                <a:ea typeface="微软雅黑" pitchFamily="34" charset="-122"/>
              </a:rPr>
              <a:t>45</a:t>
            </a:r>
            <a:r>
              <a:rPr lang="zh-CN" altLang="en-US" sz="1100" dirty="0" smtClean="0">
                <a:latin typeface="微软雅黑" pitchFamily="34" charset="-122"/>
                <a:ea typeface="微软雅黑" pitchFamily="34" charset="-122"/>
              </a:rPr>
              <a:t>美元费用。</a:t>
            </a:r>
            <a:endParaRPr lang="zh-CN" altLang="en-US" sz="1100" dirty="0">
              <a:latin typeface="微软雅黑" pitchFamily="34" charset="-122"/>
              <a:ea typeface="微软雅黑" pitchFamily="34" charset="-122"/>
            </a:endParaRPr>
          </a:p>
        </p:txBody>
      </p:sp>
      <p:sp>
        <p:nvSpPr>
          <p:cNvPr id="5" name="矩形 4"/>
          <p:cNvSpPr/>
          <p:nvPr/>
        </p:nvSpPr>
        <p:spPr>
          <a:xfrm>
            <a:off x="4952138" y="2198671"/>
            <a:ext cx="3493217" cy="1839863"/>
          </a:xfrm>
          <a:prstGeom prst="rect">
            <a:avLst/>
          </a:prstGeom>
        </p:spPr>
        <p:txBody>
          <a:bodyPr wrap="square">
            <a:spAutoFit/>
          </a:bodyPr>
          <a:lstStyle/>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对于消费者来说，</a:t>
            </a:r>
            <a:r>
              <a:rPr lang="en-US" altLang="zh-CN" sz="1100" dirty="0" err="1" smtClean="0">
                <a:latin typeface="微软雅黑" pitchFamily="34" charset="-122"/>
                <a:ea typeface="微软雅黑" pitchFamily="34" charset="-122"/>
              </a:rPr>
              <a:t>Postmates</a:t>
            </a:r>
            <a:r>
              <a:rPr lang="zh-CN" altLang="en-US" sz="1100" dirty="0" smtClean="0">
                <a:latin typeface="微软雅黑" pitchFamily="34" charset="-122"/>
                <a:ea typeface="微软雅黑" pitchFamily="34" charset="-122"/>
              </a:rPr>
              <a:t>让他们消费时更便利；</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对商户来说，他们不用增加成本就能够提高销量、外包快递物流；对于快递员来说，他们的收入每天都能够因获得上千个快递订单而增加。</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Postmates</a:t>
            </a:r>
            <a:r>
              <a:rPr lang="zh-CN" altLang="en-US" sz="1100" dirty="0" smtClean="0">
                <a:latin typeface="微软雅黑" pitchFamily="34" charset="-122"/>
                <a:ea typeface="微软雅黑" pitchFamily="34" charset="-122"/>
              </a:rPr>
              <a:t>的商业模式利用了巨大的快递员网络，使得其运作极具效率。而物流的重点就回归到执行力及如何为消费者增值之上</a:t>
            </a:r>
            <a:endParaRPr lang="zh-CN" altLang="en-US" sz="1100" dirty="0">
              <a:latin typeface="微软雅黑" pitchFamily="34" charset="-122"/>
              <a:ea typeface="微软雅黑" pitchFamily="34" charset="-122"/>
            </a:endParaRPr>
          </a:p>
        </p:txBody>
      </p:sp>
      <p:sp>
        <p:nvSpPr>
          <p:cNvPr id="8" name="圆角矩形 7"/>
          <p:cNvSpPr/>
          <p:nvPr/>
        </p:nvSpPr>
        <p:spPr>
          <a:xfrm>
            <a:off x="1890447" y="1715784"/>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业务内容</a:t>
            </a:r>
            <a:endParaRPr lang="zh-CN" altLang="en-US" sz="1600" b="1" dirty="0">
              <a:solidFill>
                <a:srgbClr val="C00000"/>
              </a:solidFill>
              <a:latin typeface="微软雅黑" pitchFamily="34" charset="-122"/>
              <a:ea typeface="微软雅黑" pitchFamily="34" charset="-122"/>
            </a:endParaRPr>
          </a:p>
        </p:txBody>
      </p:sp>
      <p:sp>
        <p:nvSpPr>
          <p:cNvPr id="9" name="圆角矩形 8"/>
          <p:cNvSpPr/>
          <p:nvPr/>
        </p:nvSpPr>
        <p:spPr>
          <a:xfrm>
            <a:off x="6039494" y="1674688"/>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模式亮点</a:t>
            </a:r>
            <a:endParaRPr lang="zh-CN" altLang="en-US" sz="1600" b="1" dirty="0">
              <a:solidFill>
                <a:srgbClr val="C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693505" y="2203772"/>
            <a:ext cx="3570270" cy="236513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100"/>
          </a:p>
        </p:txBody>
      </p:sp>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二、</a:t>
            </a:r>
            <a:r>
              <a:rPr lang="en-US" altLang="en-US" sz="2400" b="1" dirty="0" err="1" smtClean="0">
                <a:latin typeface="微软雅黑" pitchFamily="34" charset="-122"/>
                <a:ea typeface="微软雅黑" pitchFamily="34" charset="-122"/>
              </a:rPr>
              <a:t>Washio</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上门洗衣</a:t>
            </a:r>
            <a:r>
              <a:rPr lang="en-US" altLang="zh-CN" sz="2400" b="1" dirty="0" smtClean="0">
                <a:latin typeface="微软雅黑" pitchFamily="34" charset="-122"/>
                <a:ea typeface="微软雅黑" pitchFamily="34" charset="-122"/>
              </a:rPr>
              <a:t>O2O</a:t>
            </a:r>
            <a:r>
              <a:rPr lang="zh-CN" altLang="en-US" sz="2400" b="1" dirty="0" smtClean="0">
                <a:latin typeface="微软雅黑" pitchFamily="34" charset="-122"/>
                <a:ea typeface="微软雅黑" pitchFamily="34" charset="-122"/>
              </a:rPr>
              <a:t>，更便捷</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0" y="712788"/>
            <a:ext cx="8235950" cy="962025"/>
          </a:xfrm>
        </p:spPr>
        <p:txBody>
          <a:bodyPr>
            <a:normAutofit fontScale="85000" lnSpcReduction="10000"/>
          </a:bodyPr>
          <a:lstStyle/>
          <a:p>
            <a:pPr>
              <a:lnSpc>
                <a:spcPct val="150000"/>
              </a:lnSpc>
              <a:spcBef>
                <a:spcPts val="0"/>
              </a:spcBef>
            </a:pPr>
            <a:r>
              <a:rPr lang="en-US" sz="1200" dirty="0" err="1" smtClean="0"/>
              <a:t>Washio</a:t>
            </a:r>
            <a:r>
              <a:rPr lang="zh-CN" altLang="en-US" sz="1200" dirty="0" smtClean="0"/>
              <a:t>是美国一家洗衣</a:t>
            </a:r>
            <a:r>
              <a:rPr lang="en-US" altLang="zh-CN" sz="1200" dirty="0" smtClean="0"/>
              <a:t>O2O</a:t>
            </a:r>
            <a:r>
              <a:rPr lang="zh-CN" altLang="en-US" sz="1200" dirty="0" smtClean="0"/>
              <a:t>公司，用户注册后便可预约</a:t>
            </a:r>
            <a:r>
              <a:rPr lang="en-US" altLang="zh-CN" sz="1200" dirty="0" err="1" smtClean="0"/>
              <a:t>Washio</a:t>
            </a:r>
            <a:r>
              <a:rPr lang="zh-CN" altLang="en-US" sz="1200" dirty="0" smtClean="0"/>
              <a:t>的洗衣“忍者”们来取脏衣服，以及衣服洗好后送还的时间地点。</a:t>
            </a:r>
            <a:r>
              <a:rPr lang="en-US" altLang="zh-CN" sz="1200" dirty="0" err="1" smtClean="0"/>
              <a:t>Washio</a:t>
            </a:r>
            <a:r>
              <a:rPr lang="zh-CN" altLang="en-US" sz="1200" dirty="0" smtClean="0"/>
              <a:t>承诺，所有衣服都会在一天内被洗干净，用户可以随时通过</a:t>
            </a:r>
            <a:r>
              <a:rPr lang="en-US" altLang="zh-CN" sz="1200" dirty="0" smtClean="0"/>
              <a:t>App</a:t>
            </a:r>
            <a:r>
              <a:rPr lang="zh-CN" altLang="en-US" sz="1200" dirty="0" smtClean="0"/>
              <a:t>追踪自己的衣物清洗进行到了哪个步骤。在用户拿到了“忍者”们送回的干净衣服后，</a:t>
            </a:r>
            <a:r>
              <a:rPr lang="en-US" altLang="zh-CN" sz="1200" dirty="0" err="1" smtClean="0"/>
              <a:t>Washio</a:t>
            </a:r>
            <a:r>
              <a:rPr lang="zh-CN" altLang="en-US" sz="1200" dirty="0" smtClean="0"/>
              <a:t>会自动扣费；</a:t>
            </a:r>
            <a:endParaRPr lang="en-US" altLang="zh-CN" sz="1200" dirty="0" smtClean="0"/>
          </a:p>
          <a:p>
            <a:pPr>
              <a:lnSpc>
                <a:spcPct val="150000"/>
              </a:lnSpc>
              <a:spcBef>
                <a:spcPts val="0"/>
              </a:spcBef>
            </a:pPr>
            <a:r>
              <a:rPr lang="zh-CN" altLang="en-US" sz="1200" b="1" dirty="0" smtClean="0">
                <a:solidFill>
                  <a:srgbClr val="FF0000"/>
                </a:solidFill>
              </a:rPr>
              <a:t>国内相似的公司包括 </a:t>
            </a:r>
            <a:r>
              <a:rPr lang="en-US" altLang="zh-CN" sz="1200" b="1" dirty="0" smtClean="0">
                <a:solidFill>
                  <a:srgbClr val="FF0000"/>
                </a:solidFill>
              </a:rPr>
              <a:t>e</a:t>
            </a:r>
            <a:r>
              <a:rPr lang="zh-CN" altLang="en-US" sz="1200" b="1" dirty="0" smtClean="0">
                <a:solidFill>
                  <a:srgbClr val="FF0000"/>
                </a:solidFill>
              </a:rPr>
              <a:t>袋洗、泰笛洗涤、 干洗客、懒日子、懒猫洗衣等。</a:t>
            </a:r>
          </a:p>
          <a:p>
            <a:pPr>
              <a:lnSpc>
                <a:spcPct val="150000"/>
              </a:lnSpc>
              <a:spcBef>
                <a:spcPts val="0"/>
              </a:spcBef>
            </a:pPr>
            <a:endParaRPr lang="zh-CN" altLang="en-US" sz="1200" dirty="0" smtClean="0"/>
          </a:p>
          <a:p>
            <a:pPr>
              <a:lnSpc>
                <a:spcPct val="150000"/>
              </a:lnSpc>
              <a:spcBef>
                <a:spcPts val="0"/>
              </a:spcBef>
            </a:pPr>
            <a:endParaRPr lang="en-US" altLang="zh-CN" sz="1200" dirty="0" smtClean="0"/>
          </a:p>
        </p:txBody>
      </p:sp>
      <p:sp>
        <p:nvSpPr>
          <p:cNvPr id="4" name="矩形 3"/>
          <p:cNvSpPr/>
          <p:nvPr/>
        </p:nvSpPr>
        <p:spPr>
          <a:xfrm>
            <a:off x="755150" y="2260313"/>
            <a:ext cx="3303141" cy="2123658"/>
          </a:xfrm>
          <a:prstGeom prst="rect">
            <a:avLst/>
          </a:prstGeom>
        </p:spPr>
        <p:txBody>
          <a:bodyPr wrap="square">
            <a:spAutoFit/>
          </a:bodyPr>
          <a:lstStyle/>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的洗衣价格和美国大多数洗衣店差异不大，水洗衬衫并熨烫是</a:t>
            </a:r>
            <a:r>
              <a:rPr lang="en-US" altLang="zh-CN" sz="1100" dirty="0" smtClean="0">
                <a:latin typeface="微软雅黑" pitchFamily="34" charset="-122"/>
                <a:ea typeface="微软雅黑" pitchFamily="34" charset="-122"/>
              </a:rPr>
              <a:t>2.75</a:t>
            </a:r>
            <a:r>
              <a:rPr lang="zh-CN" altLang="en-US" sz="1100" dirty="0" smtClean="0">
                <a:latin typeface="微软雅黑" pitchFamily="34" charset="-122"/>
                <a:ea typeface="微软雅黑" pitchFamily="34" charset="-122"/>
              </a:rPr>
              <a:t>美元每件，干洗一套正装是</a:t>
            </a:r>
            <a:r>
              <a:rPr lang="en-US" altLang="zh-CN" sz="1100" dirty="0" smtClean="0">
                <a:latin typeface="微软雅黑" pitchFamily="34" charset="-122"/>
                <a:ea typeface="微软雅黑" pitchFamily="34" charset="-122"/>
              </a:rPr>
              <a:t>15</a:t>
            </a:r>
            <a:r>
              <a:rPr lang="zh-CN" altLang="en-US" sz="1100" dirty="0" smtClean="0">
                <a:latin typeface="微软雅黑" pitchFamily="34" charset="-122"/>
                <a:ea typeface="微软雅黑" pitchFamily="34" charset="-122"/>
              </a:rPr>
              <a:t>美元。</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除此之外，被单，床套，甚至睡袋都可以送到</a:t>
            </a: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洗。如果清洗物在</a:t>
            </a:r>
            <a:r>
              <a:rPr lang="en-US" altLang="zh-CN" sz="1100" dirty="0" smtClean="0">
                <a:latin typeface="微软雅黑" pitchFamily="34" charset="-122"/>
                <a:ea typeface="微软雅黑" pitchFamily="34" charset="-122"/>
              </a:rPr>
              <a:t>35</a:t>
            </a:r>
            <a:r>
              <a:rPr lang="zh-CN" altLang="en-US" sz="1100" dirty="0" smtClean="0">
                <a:latin typeface="微软雅黑" pitchFamily="34" charset="-122"/>
                <a:ea typeface="微软雅黑" pitchFamily="34" charset="-122"/>
              </a:rPr>
              <a:t>美元以上则免运费，否则运费是</a:t>
            </a:r>
            <a:r>
              <a:rPr lang="en-US" altLang="zh-CN" sz="1100" dirty="0" smtClean="0">
                <a:latin typeface="微软雅黑" pitchFamily="34" charset="-122"/>
                <a:ea typeface="微软雅黑" pitchFamily="34" charset="-122"/>
              </a:rPr>
              <a:t>4</a:t>
            </a:r>
            <a:r>
              <a:rPr lang="zh-CN" altLang="en-US" sz="1100" dirty="0" smtClean="0">
                <a:latin typeface="微软雅黑" pitchFamily="34" charset="-122"/>
                <a:ea typeface="微软雅黑" pitchFamily="34" charset="-122"/>
              </a:rPr>
              <a:t>美元。</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目前</a:t>
            </a: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只在洛杉矶，旧金山和华盛顿提供服务。</a:t>
            </a:r>
            <a:endParaRPr lang="zh-CN" altLang="en-US" sz="1100" dirty="0">
              <a:latin typeface="微软雅黑" pitchFamily="34" charset="-122"/>
              <a:ea typeface="微软雅黑" pitchFamily="34" charset="-122"/>
            </a:endParaRPr>
          </a:p>
        </p:txBody>
      </p:sp>
      <p:sp>
        <p:nvSpPr>
          <p:cNvPr id="7" name="圆角矩形 6"/>
          <p:cNvSpPr/>
          <p:nvPr/>
        </p:nvSpPr>
        <p:spPr>
          <a:xfrm>
            <a:off x="1849351" y="1900716"/>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运营模式</a:t>
            </a:r>
            <a:endParaRPr lang="zh-CN" altLang="en-US" sz="1600" b="1" dirty="0">
              <a:solidFill>
                <a:srgbClr val="C00000"/>
              </a:solidFill>
              <a:latin typeface="微软雅黑" pitchFamily="34" charset="-122"/>
              <a:ea typeface="微软雅黑" pitchFamily="34" charset="-122"/>
            </a:endParaRPr>
          </a:p>
        </p:txBody>
      </p:sp>
      <p:sp>
        <p:nvSpPr>
          <p:cNvPr id="8" name="圆角矩形 7"/>
          <p:cNvSpPr/>
          <p:nvPr/>
        </p:nvSpPr>
        <p:spPr>
          <a:xfrm>
            <a:off x="5763802" y="1890442"/>
            <a:ext cx="1457220"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理念及亮点</a:t>
            </a:r>
            <a:endParaRPr lang="zh-CN" altLang="en-US" sz="1600" b="1" dirty="0">
              <a:solidFill>
                <a:srgbClr val="C00000"/>
              </a:solidFill>
              <a:latin typeface="微软雅黑" pitchFamily="34" charset="-122"/>
              <a:ea typeface="微软雅黑" pitchFamily="34" charset="-122"/>
            </a:endParaRPr>
          </a:p>
        </p:txBody>
      </p:sp>
      <p:sp>
        <p:nvSpPr>
          <p:cNvPr id="9" name="圆角矩形 8"/>
          <p:cNvSpPr/>
          <p:nvPr/>
        </p:nvSpPr>
        <p:spPr>
          <a:xfrm>
            <a:off x="4885361" y="2193498"/>
            <a:ext cx="3570270" cy="236513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100"/>
          </a:p>
        </p:txBody>
      </p:sp>
      <p:sp>
        <p:nvSpPr>
          <p:cNvPr id="6" name="矩形 5"/>
          <p:cNvSpPr/>
          <p:nvPr/>
        </p:nvSpPr>
        <p:spPr>
          <a:xfrm>
            <a:off x="4905912" y="2429800"/>
            <a:ext cx="3416157" cy="1585947"/>
          </a:xfrm>
          <a:prstGeom prst="rect">
            <a:avLst/>
          </a:prstGeom>
        </p:spPr>
        <p:txBody>
          <a:bodyPr wrap="square">
            <a:spAutoFit/>
          </a:bodyPr>
          <a:lstStyle/>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除了将传统的洗衣店带到用户身边外，有着环保至上和热情活泼的理念。</a:t>
            </a: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拒绝使用塑料，运送衣物的都用可重复使用的袋子。</a:t>
            </a: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Washio</a:t>
            </a:r>
            <a:r>
              <a:rPr lang="zh-CN" altLang="en-US" sz="1100" dirty="0" smtClean="0">
                <a:latin typeface="微软雅黑" pitchFamily="34" charset="-122"/>
                <a:ea typeface="微软雅黑" pitchFamily="34" charset="-122"/>
              </a:rPr>
              <a:t>的主页和</a:t>
            </a:r>
            <a:r>
              <a:rPr lang="en-US" altLang="zh-CN" sz="1100" dirty="0" smtClean="0">
                <a:latin typeface="微软雅黑" pitchFamily="34" charset="-122"/>
                <a:ea typeface="微软雅黑" pitchFamily="34" charset="-122"/>
              </a:rPr>
              <a:t>App</a:t>
            </a:r>
            <a:r>
              <a:rPr lang="zh-CN" altLang="en-US" sz="1100" dirty="0" smtClean="0">
                <a:latin typeface="微软雅黑" pitchFamily="34" charset="-122"/>
                <a:ea typeface="微软雅黑" pitchFamily="34" charset="-122"/>
              </a:rPr>
              <a:t>设计都赏心悦目，不禁让人觉得即便是洗衣服这样小的细分领域，只要将服务和体验做得好，依然有巨大的发展空间</a:t>
            </a:r>
            <a:endParaRPr lang="zh-CN" altLang="en-US" sz="11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47331" y="2198664"/>
            <a:ext cx="3996647" cy="24144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5" name="圆角矩形 4"/>
          <p:cNvSpPr/>
          <p:nvPr/>
        </p:nvSpPr>
        <p:spPr>
          <a:xfrm>
            <a:off x="4736383" y="2250042"/>
            <a:ext cx="3996647" cy="24144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三、</a:t>
            </a:r>
            <a:r>
              <a:rPr lang="en-US" altLang="zh-CN" sz="2400" b="1" dirty="0" err="1" smtClean="0">
                <a:latin typeface="微软雅黑" pitchFamily="34" charset="-122"/>
                <a:ea typeface="微软雅黑" pitchFamily="34" charset="-122"/>
              </a:rPr>
              <a:t>Instacart</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杂食购买按需服务公司</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717550" y="712788"/>
            <a:ext cx="8426450" cy="1157287"/>
          </a:xfrm>
        </p:spPr>
        <p:txBody>
          <a:bodyPr>
            <a:normAutofit lnSpcReduction="10000"/>
          </a:bodyPr>
          <a:lstStyle/>
          <a:p>
            <a:pPr>
              <a:lnSpc>
                <a:spcPct val="150000"/>
              </a:lnSpc>
              <a:spcBef>
                <a:spcPts val="0"/>
              </a:spcBef>
            </a:pPr>
            <a:r>
              <a:rPr lang="en-US" altLang="zh-CN" sz="1200" dirty="0" err="1" smtClean="0"/>
              <a:t>Instacart</a:t>
            </a:r>
            <a:r>
              <a:rPr lang="zh-CN" altLang="en-US" sz="1200" dirty="0" smtClean="0"/>
              <a:t>成立于</a:t>
            </a:r>
            <a:r>
              <a:rPr lang="en-US" altLang="zh-CN" sz="1200" dirty="0" smtClean="0"/>
              <a:t>2012</a:t>
            </a:r>
            <a:r>
              <a:rPr lang="zh-CN" altLang="en-US" sz="1200" dirty="0" smtClean="0"/>
              <a:t>年</a:t>
            </a:r>
            <a:r>
              <a:rPr lang="en-US" altLang="zh-CN" sz="1200" dirty="0" smtClean="0"/>
              <a:t>6</a:t>
            </a:r>
            <a:r>
              <a:rPr lang="zh-CN" altLang="en-US" sz="1200" dirty="0" smtClean="0"/>
              <a:t>月，是一家提供杂食百货购买的按需服务</a:t>
            </a:r>
            <a:r>
              <a:rPr lang="en-US" altLang="zh-CN" sz="1200" dirty="0" smtClean="0"/>
              <a:t>O2O</a:t>
            </a:r>
            <a:r>
              <a:rPr lang="zh-CN" altLang="en-US" sz="1200" dirty="0" smtClean="0"/>
              <a:t>公司，由前亚马逊物流工程师 </a:t>
            </a:r>
            <a:r>
              <a:rPr lang="en-US" altLang="zh-CN" sz="1200" dirty="0" err="1" smtClean="0"/>
              <a:t>Apoorva</a:t>
            </a:r>
            <a:r>
              <a:rPr lang="en-US" altLang="zh-CN" sz="1200" dirty="0" smtClean="0"/>
              <a:t> Mehta</a:t>
            </a:r>
            <a:r>
              <a:rPr lang="zh-CN" altLang="en-US" sz="1200" dirty="0" smtClean="0"/>
              <a:t>创建，总部在美国的旧金山 ；</a:t>
            </a:r>
            <a:endParaRPr lang="en-US" altLang="zh-CN" sz="1200" dirty="0" smtClean="0"/>
          </a:p>
          <a:p>
            <a:pPr>
              <a:lnSpc>
                <a:spcPct val="150000"/>
              </a:lnSpc>
              <a:spcBef>
                <a:spcPts val="0"/>
              </a:spcBef>
            </a:pPr>
            <a:r>
              <a:rPr lang="en-US" altLang="zh-CN" sz="1200" dirty="0" err="1" smtClean="0"/>
              <a:t>Instacart</a:t>
            </a:r>
            <a:r>
              <a:rPr lang="zh-CN" altLang="en-US" sz="1200" dirty="0" smtClean="0"/>
              <a:t>基于共享经济的商业模式，得到了越来越多消费者的接受和认可；</a:t>
            </a:r>
            <a:endParaRPr lang="en-US" altLang="zh-CN" sz="1200" dirty="0" smtClean="0"/>
          </a:p>
          <a:p>
            <a:pPr>
              <a:lnSpc>
                <a:spcPct val="150000"/>
              </a:lnSpc>
              <a:spcBef>
                <a:spcPts val="0"/>
              </a:spcBef>
            </a:pPr>
            <a:r>
              <a:rPr lang="zh-CN" altLang="en-US" sz="1200" b="1" dirty="0" smtClean="0">
                <a:solidFill>
                  <a:srgbClr val="FF0000"/>
                </a:solidFill>
              </a:rPr>
              <a:t>国内相似的公司包括社区</a:t>
            </a:r>
            <a:r>
              <a:rPr lang="en-US" altLang="zh-CN" sz="1200" b="1" dirty="0" smtClean="0">
                <a:solidFill>
                  <a:srgbClr val="FF0000"/>
                </a:solidFill>
              </a:rPr>
              <a:t>001</a:t>
            </a:r>
            <a:r>
              <a:rPr lang="zh-CN" altLang="en-US" sz="1200" b="1" dirty="0" smtClean="0">
                <a:solidFill>
                  <a:srgbClr val="FF0000"/>
                </a:solidFill>
              </a:rPr>
              <a:t>、小美生活等。</a:t>
            </a:r>
          </a:p>
        </p:txBody>
      </p:sp>
      <p:sp>
        <p:nvSpPr>
          <p:cNvPr id="4" name="矩形 3"/>
          <p:cNvSpPr/>
          <p:nvPr/>
        </p:nvSpPr>
        <p:spPr>
          <a:xfrm>
            <a:off x="4869947" y="2383606"/>
            <a:ext cx="3729519" cy="2123658"/>
          </a:xfrm>
          <a:prstGeom prst="rect">
            <a:avLst/>
          </a:prstGeom>
        </p:spPr>
        <p:txBody>
          <a:bodyPr wrap="square">
            <a:spAutoFit/>
          </a:bodyPr>
          <a:lstStyle/>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对于亚马逊、</a:t>
            </a:r>
            <a:r>
              <a:rPr lang="en-US" altLang="zh-CN" sz="1100" dirty="0" smtClean="0">
                <a:latin typeface="微软雅黑" pitchFamily="34" charset="-122"/>
                <a:ea typeface="微软雅黑" pitchFamily="34" charset="-122"/>
              </a:rPr>
              <a:t>1</a:t>
            </a:r>
            <a:r>
              <a:rPr lang="zh-CN" altLang="en-US" sz="1100" dirty="0" smtClean="0">
                <a:latin typeface="微软雅黑" pitchFamily="34" charset="-122"/>
                <a:ea typeface="微软雅黑" pitchFamily="34" charset="-122"/>
              </a:rPr>
              <a:t>号店这样的纯电商企业构成最大的挑战。</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当顾客的需求是送货上门，他不会在意商品来源是电商还是实体店。但亚马逊由于其自营的商业模式、自建仓储和物流的体系，决定了它的供应链效率难以支持将送货时间缩短到几小时的量级；</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基于对社会资源的共享和对实体店现成商品和供应链的利用，得以实现效率的提升和优化</a:t>
            </a:r>
            <a:endParaRPr lang="zh-CN" altLang="en-US" sz="1100" dirty="0">
              <a:latin typeface="微软雅黑" pitchFamily="34" charset="-122"/>
              <a:ea typeface="微软雅黑" pitchFamily="34" charset="-122"/>
            </a:endParaRPr>
          </a:p>
        </p:txBody>
      </p:sp>
      <p:sp>
        <p:nvSpPr>
          <p:cNvPr id="6" name="圆角矩形 5"/>
          <p:cNvSpPr/>
          <p:nvPr/>
        </p:nvSpPr>
        <p:spPr>
          <a:xfrm>
            <a:off x="5988124" y="1910990"/>
            <a:ext cx="1378447"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优势及亮点</a:t>
            </a:r>
            <a:endParaRPr lang="zh-CN" altLang="en-US" sz="1600" b="1" dirty="0">
              <a:solidFill>
                <a:srgbClr val="C00000"/>
              </a:solidFill>
              <a:latin typeface="微软雅黑" pitchFamily="34" charset="-122"/>
              <a:ea typeface="微软雅黑" pitchFamily="34" charset="-122"/>
            </a:endParaRPr>
          </a:p>
        </p:txBody>
      </p:sp>
      <p:sp>
        <p:nvSpPr>
          <p:cNvPr id="7" name="矩形 6"/>
          <p:cNvSpPr/>
          <p:nvPr/>
        </p:nvSpPr>
        <p:spPr>
          <a:xfrm>
            <a:off x="691167" y="2332234"/>
            <a:ext cx="3736992" cy="2123658"/>
          </a:xfrm>
          <a:prstGeom prst="rect">
            <a:avLst/>
          </a:prstGeom>
        </p:spPr>
        <p:txBody>
          <a:bodyPr wrap="square">
            <a:spAutoFit/>
          </a:bodyPr>
          <a:lstStyle/>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的商业模式具有典型的共享经济特征：利用社会化的人力资源，与独立的采购员签约和大型超市合作。顾客在手机上下单后，</a:t>
            </a: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将订单派给顾客附近的签约采购员，后者前往超市采购商品，然后送货上门，</a:t>
            </a: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向顾客收取配送费用。</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en-US" altLang="zh-CN"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的收入来源，一是向顾客收取运费，另一个盈利方式则是提高商品定价：</a:t>
            </a:r>
            <a:r>
              <a:rPr lang="en-US" sz="1100" dirty="0" err="1" smtClean="0">
                <a:latin typeface="微软雅黑" pitchFamily="34" charset="-122"/>
                <a:ea typeface="微软雅黑" pitchFamily="34" charset="-122"/>
              </a:rPr>
              <a:t>Instacart</a:t>
            </a:r>
            <a:r>
              <a:rPr lang="zh-CN" altLang="en-US" sz="1100" dirty="0" smtClean="0">
                <a:latin typeface="微软雅黑" pitchFamily="34" charset="-122"/>
                <a:ea typeface="微软雅黑" pitchFamily="34" charset="-122"/>
              </a:rPr>
              <a:t>有些商品的定价高于商超，涨价幅度可达</a:t>
            </a:r>
            <a:r>
              <a:rPr lang="en-US" altLang="zh-CN" sz="1100" dirty="0" smtClean="0">
                <a:latin typeface="微软雅黑" pitchFamily="34" charset="-122"/>
                <a:ea typeface="微软雅黑" pitchFamily="34" charset="-122"/>
              </a:rPr>
              <a:t>15%</a:t>
            </a:r>
            <a:r>
              <a:rPr lang="zh-CN" altLang="en-US" sz="1100" dirty="0" smtClean="0">
                <a:latin typeface="微软雅黑" pitchFamily="34" charset="-122"/>
                <a:ea typeface="微软雅黑" pitchFamily="34" charset="-122"/>
              </a:rPr>
              <a:t>甚至更高</a:t>
            </a:r>
            <a:endParaRPr lang="zh-CN" altLang="en-US" sz="1100" dirty="0">
              <a:latin typeface="微软雅黑" pitchFamily="34" charset="-122"/>
              <a:ea typeface="微软雅黑" pitchFamily="34" charset="-122"/>
            </a:endParaRPr>
          </a:p>
        </p:txBody>
      </p:sp>
      <p:sp>
        <p:nvSpPr>
          <p:cNvPr id="9" name="圆角矩形 8"/>
          <p:cNvSpPr/>
          <p:nvPr/>
        </p:nvSpPr>
        <p:spPr>
          <a:xfrm>
            <a:off x="1815104" y="1919553"/>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运营模式</a:t>
            </a:r>
            <a:endParaRPr lang="zh-CN" altLang="en-US" sz="1600" b="1" dirty="0">
              <a:solidFill>
                <a:srgbClr val="C00000"/>
              </a:solidFill>
              <a:latin typeface="微软雅黑" pitchFamily="34" charset="-122"/>
              <a:ea typeface="微软雅黑"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602763" y="2026207"/>
            <a:ext cx="7032667" cy="22478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四、</a:t>
            </a:r>
            <a:r>
              <a:rPr lang="en-US" altLang="zh-CN" sz="2400" b="1" dirty="0" err="1" smtClean="0">
                <a:latin typeface="微软雅黑" pitchFamily="34" charset="-122"/>
                <a:ea typeface="微软雅黑" pitchFamily="34" charset="-122"/>
              </a:rPr>
              <a:t>BloomThat</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鲜花配送定制服务</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0" y="712788"/>
            <a:ext cx="8235950" cy="1208087"/>
          </a:xfrm>
        </p:spPr>
        <p:txBody>
          <a:bodyPr>
            <a:normAutofit/>
          </a:bodyPr>
          <a:lstStyle/>
          <a:p>
            <a:r>
              <a:rPr lang="en-US" altLang="zh-CN" sz="1200" dirty="0" err="1" smtClean="0"/>
              <a:t>BloomThat</a:t>
            </a:r>
            <a:r>
              <a:rPr lang="zh-CN" altLang="en-US" sz="1200" dirty="0" smtClean="0"/>
              <a:t>成立于</a:t>
            </a:r>
            <a:r>
              <a:rPr lang="en-US" altLang="zh-CN" sz="1200" dirty="0" smtClean="0"/>
              <a:t>2013</a:t>
            </a:r>
            <a:r>
              <a:rPr lang="zh-CN" altLang="en-US" sz="1200" dirty="0" smtClean="0"/>
              <a:t>年</a:t>
            </a:r>
            <a:r>
              <a:rPr lang="en-US" altLang="zh-CN" sz="1200" dirty="0" smtClean="0"/>
              <a:t>2</a:t>
            </a:r>
            <a:r>
              <a:rPr lang="zh-CN" altLang="en-US" sz="1200" dirty="0" smtClean="0"/>
              <a:t>月，是一家鲜花投递服务企业；</a:t>
            </a:r>
            <a:endParaRPr lang="en-US" altLang="zh-CN" sz="1200" dirty="0" smtClean="0"/>
          </a:p>
          <a:p>
            <a:r>
              <a:rPr lang="zh-CN" altLang="en-US" sz="1200" dirty="0" smtClean="0"/>
              <a:t>每一天他们都会从当地鲜花种植商那里购买</a:t>
            </a:r>
            <a:r>
              <a:rPr lang="en-US" altLang="zh-CN" sz="1200" dirty="0" smtClean="0"/>
              <a:t>8</a:t>
            </a:r>
            <a:r>
              <a:rPr lang="zh-CN" altLang="en-US" sz="1200" dirty="0" smtClean="0"/>
              <a:t>个左右的花篮，用户只需要选择自己喜欢的花篮，并且输入接收人的地址，以及预订送达时间。随后</a:t>
            </a:r>
            <a:r>
              <a:rPr lang="en-US" altLang="zh-CN" sz="1200" dirty="0" err="1" smtClean="0"/>
              <a:t>BloomThat</a:t>
            </a:r>
            <a:r>
              <a:rPr lang="zh-CN" altLang="en-US" sz="1200" dirty="0" smtClean="0"/>
              <a:t>就会开始他们的服务。</a:t>
            </a:r>
            <a:endParaRPr lang="en-US" altLang="zh-CN" sz="1200" dirty="0" smtClean="0"/>
          </a:p>
          <a:p>
            <a:r>
              <a:rPr lang="zh-CN" altLang="en-US" sz="1200" dirty="0" smtClean="0"/>
              <a:t>这家企业还推出了鲜花当日达配送服务，并且承诺在客户下单</a:t>
            </a:r>
            <a:r>
              <a:rPr lang="en-US" altLang="zh-CN" sz="1200" dirty="0" smtClean="0"/>
              <a:t>90</a:t>
            </a:r>
            <a:r>
              <a:rPr lang="zh-CN" altLang="en-US" sz="1200" dirty="0" smtClean="0"/>
              <a:t>分钟内将鲜花送到；</a:t>
            </a:r>
            <a:endParaRPr lang="en-US" altLang="zh-CN" sz="1200" dirty="0" smtClean="0"/>
          </a:p>
          <a:p>
            <a:r>
              <a:rPr lang="zh-CN" altLang="en-US" sz="1200" b="1" dirty="0" smtClean="0">
                <a:solidFill>
                  <a:srgbClr val="FF0000"/>
                </a:solidFill>
              </a:rPr>
              <a:t>国内相似的公司包括</a:t>
            </a:r>
            <a:r>
              <a:rPr lang="en-US" altLang="zh-CN" sz="1200" b="1" dirty="0" err="1" smtClean="0">
                <a:solidFill>
                  <a:srgbClr val="FF0000"/>
                </a:solidFill>
              </a:rPr>
              <a:t>Roseonly</a:t>
            </a:r>
            <a:r>
              <a:rPr lang="zh-CN" altLang="en-US" sz="1200" b="1" dirty="0" smtClean="0">
                <a:solidFill>
                  <a:srgbClr val="FF0000"/>
                </a:solidFill>
              </a:rPr>
              <a:t>，胡须先生等</a:t>
            </a:r>
            <a:r>
              <a:rPr lang="zh-CN" altLang="en-US" sz="1200" dirty="0" smtClean="0"/>
              <a:t>。</a:t>
            </a:r>
          </a:p>
          <a:p>
            <a:endParaRPr lang="zh-CN" altLang="en-US" sz="1200" dirty="0"/>
          </a:p>
        </p:txBody>
      </p:sp>
      <p:sp>
        <p:nvSpPr>
          <p:cNvPr id="4" name="矩形 3"/>
          <p:cNvSpPr/>
          <p:nvPr/>
        </p:nvSpPr>
        <p:spPr>
          <a:xfrm>
            <a:off x="1654133" y="2332232"/>
            <a:ext cx="6565193" cy="1508105"/>
          </a:xfrm>
          <a:prstGeom prst="rect">
            <a:avLst/>
          </a:prstGeom>
        </p:spPr>
        <p:txBody>
          <a:bodyPr wrap="square">
            <a:spAutoFit/>
          </a:bodyPr>
          <a:lstStyle/>
          <a:p>
            <a:pPr marL="228600" indent="-228600">
              <a:lnSpc>
                <a:spcPct val="150000"/>
              </a:lnSpc>
              <a:spcBef>
                <a:spcPts val="2400"/>
              </a:spcBef>
              <a:buFont typeface="+mj-lt"/>
              <a:buAutoNum type="arabicPeriod"/>
            </a:pPr>
            <a:r>
              <a:rPr lang="zh-CN" altLang="en-US" sz="1200" dirty="0" smtClean="0">
                <a:latin typeface="微软雅黑" pitchFamily="34" charset="-122"/>
                <a:ea typeface="微软雅黑" pitchFamily="34" charset="-122"/>
              </a:rPr>
              <a:t>现在网上的鲜花预订服务还是不够方便，在选择完鲜花之后，花商还是要求消费者要给他们打电话。</a:t>
            </a:r>
            <a:r>
              <a:rPr lang="en-US" altLang="zh-CN" sz="1200" dirty="0" err="1" smtClean="0">
                <a:latin typeface="微软雅黑" pitchFamily="34" charset="-122"/>
                <a:ea typeface="微软雅黑" pitchFamily="34" charset="-122"/>
              </a:rPr>
              <a:t>BloomThat</a:t>
            </a:r>
            <a:r>
              <a:rPr lang="zh-CN" altLang="en-US" sz="1200" dirty="0" smtClean="0">
                <a:latin typeface="微软雅黑" pitchFamily="34" charset="-122"/>
                <a:ea typeface="微软雅黑" pitchFamily="34" charset="-122"/>
              </a:rPr>
              <a:t>希望能够简化这个程序，从而让人们更方便的购买鲜花。</a:t>
            </a:r>
            <a:endParaRPr lang="en-US" altLang="zh-CN" sz="1200" dirty="0" smtClean="0">
              <a:latin typeface="微软雅黑" pitchFamily="34" charset="-122"/>
              <a:ea typeface="微软雅黑" pitchFamily="34" charset="-122"/>
            </a:endParaRPr>
          </a:p>
          <a:p>
            <a:pPr marL="228600" indent="-228600">
              <a:lnSpc>
                <a:spcPct val="150000"/>
              </a:lnSpc>
              <a:spcBef>
                <a:spcPts val="2400"/>
              </a:spcBef>
              <a:buFont typeface="+mj-lt"/>
              <a:buAutoNum type="arabicPeriod"/>
            </a:pPr>
            <a:r>
              <a:rPr lang="zh-CN" altLang="en-US" sz="1200" dirty="0" smtClean="0">
                <a:latin typeface="微软雅黑" pitchFamily="34" charset="-122"/>
                <a:ea typeface="微软雅黑" pitchFamily="34" charset="-122"/>
              </a:rPr>
              <a:t>对于消费者来说，</a:t>
            </a:r>
            <a:r>
              <a:rPr lang="en-US" altLang="zh-CN" sz="1200" dirty="0" err="1" smtClean="0">
                <a:latin typeface="微软雅黑" pitchFamily="34" charset="-122"/>
                <a:ea typeface="微软雅黑" pitchFamily="34" charset="-122"/>
              </a:rPr>
              <a:t>BloomThat</a:t>
            </a:r>
            <a:r>
              <a:rPr lang="zh-CN" altLang="en-US" sz="1200" dirty="0" smtClean="0">
                <a:latin typeface="微软雅黑" pitchFamily="34" charset="-122"/>
                <a:ea typeface="微软雅黑" pitchFamily="34" charset="-122"/>
              </a:rPr>
              <a:t>最大的吸引力在于，虽然他们可供选择的花种不算多，但是鲜花质量较高，而且价格合理。他们的花篮价格在</a:t>
            </a:r>
            <a:r>
              <a:rPr lang="en-US" altLang="zh-CN" sz="1200" dirty="0" smtClean="0">
                <a:latin typeface="微软雅黑" pitchFamily="34" charset="-122"/>
                <a:ea typeface="微软雅黑" pitchFamily="34" charset="-122"/>
              </a:rPr>
              <a:t>35-65</a:t>
            </a:r>
            <a:r>
              <a:rPr lang="zh-CN" altLang="en-US" sz="1200" dirty="0" smtClean="0">
                <a:latin typeface="微软雅黑" pitchFamily="34" charset="-122"/>
                <a:ea typeface="微软雅黑" pitchFamily="34" charset="-122"/>
              </a:rPr>
              <a:t>美元之间，配送则是免费服务。</a:t>
            </a:r>
            <a:endParaRPr lang="zh-CN" altLang="en-US" sz="1200" dirty="0">
              <a:latin typeface="微软雅黑" pitchFamily="34" charset="-122"/>
              <a:ea typeface="微软雅黑" pitchFamily="34" charset="-122"/>
            </a:endParaRPr>
          </a:p>
        </p:txBody>
      </p:sp>
      <p:sp>
        <p:nvSpPr>
          <p:cNvPr id="6" name="圆角矩形 5"/>
          <p:cNvSpPr/>
          <p:nvPr/>
        </p:nvSpPr>
        <p:spPr>
          <a:xfrm>
            <a:off x="821933" y="2332232"/>
            <a:ext cx="585627" cy="150810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chemeClr val="tx1"/>
                </a:solidFill>
                <a:latin typeface="微软雅黑" pitchFamily="34" charset="-122"/>
                <a:ea typeface="微软雅黑" pitchFamily="34" charset="-122"/>
              </a:rPr>
              <a:t>运营优势</a:t>
            </a:r>
            <a:endParaRPr lang="zh-CN" altLang="en-US" b="1" dirty="0">
              <a:solidFill>
                <a:schemeClr val="tx1"/>
              </a:solidFill>
              <a:latin typeface="微软雅黑" pitchFamily="34" charset="-122"/>
              <a:ea typeface="微软雅黑"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47331" y="2198664"/>
            <a:ext cx="3996647" cy="24144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7" name="圆角矩形 6"/>
          <p:cNvSpPr/>
          <p:nvPr/>
        </p:nvSpPr>
        <p:spPr>
          <a:xfrm>
            <a:off x="4736383" y="2250042"/>
            <a:ext cx="3996647" cy="24144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8" name="圆角矩形 7"/>
          <p:cNvSpPr/>
          <p:nvPr/>
        </p:nvSpPr>
        <p:spPr>
          <a:xfrm>
            <a:off x="5988124" y="1910990"/>
            <a:ext cx="1378447"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模式亮点</a:t>
            </a:r>
            <a:endParaRPr lang="zh-CN" altLang="en-US" sz="1600" b="1" dirty="0">
              <a:solidFill>
                <a:srgbClr val="C00000"/>
              </a:solidFill>
              <a:latin typeface="微软雅黑" pitchFamily="34" charset="-122"/>
              <a:ea typeface="微软雅黑" pitchFamily="34" charset="-122"/>
            </a:endParaRPr>
          </a:p>
        </p:txBody>
      </p:sp>
      <p:sp>
        <p:nvSpPr>
          <p:cNvPr id="9" name="圆角矩形 8"/>
          <p:cNvSpPr/>
          <p:nvPr/>
        </p:nvSpPr>
        <p:spPr>
          <a:xfrm>
            <a:off x="1815104" y="1919553"/>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运营模式</a:t>
            </a:r>
            <a:endParaRPr lang="zh-CN" altLang="en-US" sz="1600" b="1" dirty="0">
              <a:solidFill>
                <a:srgbClr val="C00000"/>
              </a:solidFill>
              <a:latin typeface="微软雅黑" pitchFamily="34" charset="-122"/>
              <a:ea typeface="微软雅黑" pitchFamily="34" charset="-122"/>
            </a:endParaRPr>
          </a:p>
        </p:txBody>
      </p:sp>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五、</a:t>
            </a:r>
            <a:r>
              <a:rPr lang="en-US" altLang="en-US" sz="2400" b="1" dirty="0" err="1" smtClean="0">
                <a:latin typeface="微软雅黑" pitchFamily="34" charset="-122"/>
                <a:ea typeface="微软雅黑" pitchFamily="34" charset="-122"/>
              </a:rPr>
              <a:t>Festicket</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从门票、交通到食宿的一站式服务</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717550" y="712788"/>
            <a:ext cx="8426450" cy="950912"/>
          </a:xfrm>
        </p:spPr>
        <p:txBody>
          <a:bodyPr>
            <a:normAutofit lnSpcReduction="10000"/>
          </a:bodyPr>
          <a:lstStyle/>
          <a:p>
            <a:pPr>
              <a:lnSpc>
                <a:spcPct val="150000"/>
              </a:lnSpc>
              <a:spcBef>
                <a:spcPts val="600"/>
              </a:spcBef>
            </a:pPr>
            <a:r>
              <a:rPr lang="en-US" altLang="zh-CN" sz="1200" dirty="0" err="1" smtClean="0"/>
              <a:t>Festicket</a:t>
            </a:r>
            <a:r>
              <a:rPr lang="zh-CN" altLang="en-US" sz="1200" dirty="0" smtClean="0"/>
              <a:t>是一家英国的在线音乐节票务订购网站，创立于</a:t>
            </a:r>
            <a:r>
              <a:rPr lang="en-US" altLang="zh-CN" sz="1200" dirty="0" smtClean="0"/>
              <a:t>2012</a:t>
            </a:r>
            <a:r>
              <a:rPr lang="zh-CN" altLang="en-US" sz="1200" dirty="0" smtClean="0"/>
              <a:t>年；</a:t>
            </a:r>
            <a:endParaRPr lang="en-US" altLang="zh-CN" sz="1200" dirty="0" smtClean="0"/>
          </a:p>
          <a:p>
            <a:pPr>
              <a:lnSpc>
                <a:spcPct val="150000"/>
              </a:lnSpc>
              <a:spcBef>
                <a:spcPts val="600"/>
              </a:spcBef>
            </a:pPr>
            <a:r>
              <a:rPr lang="zh-CN" altLang="en-US" sz="1200" dirty="0" smtClean="0"/>
              <a:t>用户只需浏览与选择自己想要参加的音乐节，就可以一键购买包括门票、住宿和交通费等在内的乐享套餐。通过与欧洲地区逾</a:t>
            </a:r>
            <a:r>
              <a:rPr lang="en-US" altLang="zh-CN" sz="1200" dirty="0" smtClean="0"/>
              <a:t>40</a:t>
            </a:r>
            <a:r>
              <a:rPr lang="zh-CN" altLang="en-US" sz="1200" dirty="0" smtClean="0"/>
              <a:t>家音乐节主办方签订协议，</a:t>
            </a:r>
            <a:r>
              <a:rPr lang="en-US" altLang="zh-CN" sz="1200" dirty="0" err="1" smtClean="0"/>
              <a:t>Festicket</a:t>
            </a:r>
            <a:r>
              <a:rPr lang="zh-CN" altLang="en-US" sz="1200" dirty="0" smtClean="0"/>
              <a:t>不仅能够帮助到更多乐迷购买到通票，还可以为自己赚得分成。</a:t>
            </a:r>
            <a:endParaRPr lang="zh-CN" altLang="en-US" sz="1200" dirty="0"/>
          </a:p>
        </p:txBody>
      </p:sp>
      <p:sp>
        <p:nvSpPr>
          <p:cNvPr id="4" name="矩形 3"/>
          <p:cNvSpPr/>
          <p:nvPr/>
        </p:nvSpPr>
        <p:spPr>
          <a:xfrm>
            <a:off x="5034338" y="2501020"/>
            <a:ext cx="3431568" cy="1615827"/>
          </a:xfrm>
          <a:prstGeom prst="rect">
            <a:avLst/>
          </a:prstGeom>
        </p:spPr>
        <p:txBody>
          <a:bodyPr wrap="square">
            <a:spAutoFit/>
          </a:bodyPr>
          <a:lstStyle/>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国内娱乐行业一站式</a:t>
            </a:r>
            <a:r>
              <a:rPr lang="en-US" altLang="zh-CN" sz="1100" dirty="0" smtClean="0">
                <a:latin typeface="微软雅黑" pitchFamily="34" charset="-122"/>
                <a:ea typeface="微软雅黑" pitchFamily="34" charset="-122"/>
              </a:rPr>
              <a:t>O2O</a:t>
            </a:r>
            <a:r>
              <a:rPr lang="zh-CN" altLang="en-US" sz="1100" dirty="0" smtClean="0">
                <a:latin typeface="微软雅黑" pitchFamily="34" charset="-122"/>
                <a:ea typeface="微软雅黑" pitchFamily="34" charset="-122"/>
              </a:rPr>
              <a:t>服务还不多见；</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演唱会和各种选秀活动风靡，追星一族常常会为了参加自己钟爱明星的演唱会而不惜旅途劳顿</a:t>
            </a:r>
            <a:r>
              <a:rPr lang="en-US" altLang="zh-CN" sz="1100" dirty="0" smtClean="0">
                <a:latin typeface="微软雅黑" pitchFamily="34" charset="-122"/>
                <a:ea typeface="微软雅黑" pitchFamily="34" charset="-122"/>
              </a:rPr>
              <a:t>,</a:t>
            </a:r>
            <a:r>
              <a:rPr lang="zh-CN" altLang="en-US" sz="1100" dirty="0" smtClean="0">
                <a:latin typeface="微软雅黑" pitchFamily="34" charset="-122"/>
                <a:ea typeface="微软雅黑" pitchFamily="34" charset="-122"/>
              </a:rPr>
              <a:t>从外地的学生追星族跟随而来，非常狂热，由此可见中国粉丝经济的金山一角，商机巨大；</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b="1" dirty="0" smtClean="0">
                <a:solidFill>
                  <a:srgbClr val="FF0000"/>
                </a:solidFill>
                <a:latin typeface="微软雅黑" pitchFamily="34" charset="-122"/>
                <a:ea typeface="微软雅黑" pitchFamily="34" charset="-122"/>
              </a:rPr>
              <a:t>票务</a:t>
            </a:r>
            <a:r>
              <a:rPr lang="en-US" altLang="zh-CN" sz="1100" b="1" dirty="0" smtClean="0">
                <a:solidFill>
                  <a:srgbClr val="FF0000"/>
                </a:solidFill>
                <a:latin typeface="微软雅黑" pitchFamily="34" charset="-122"/>
                <a:ea typeface="微软雅黑" pitchFamily="34" charset="-122"/>
              </a:rPr>
              <a:t>O2O</a:t>
            </a:r>
            <a:r>
              <a:rPr lang="zh-CN" altLang="en-US" sz="1100" b="1" dirty="0" smtClean="0">
                <a:solidFill>
                  <a:srgbClr val="FF0000"/>
                </a:solidFill>
                <a:latin typeface="微软雅黑" pitchFamily="34" charset="-122"/>
                <a:ea typeface="微软雅黑" pitchFamily="34" charset="-122"/>
              </a:rPr>
              <a:t>模式可以借鉴英国</a:t>
            </a:r>
            <a:r>
              <a:rPr lang="en-US" altLang="zh-CN" sz="1100" b="1" dirty="0" err="1" smtClean="0">
                <a:solidFill>
                  <a:srgbClr val="FF0000"/>
                </a:solidFill>
                <a:latin typeface="微软雅黑" pitchFamily="34" charset="-122"/>
                <a:ea typeface="微软雅黑" pitchFamily="34" charset="-122"/>
              </a:rPr>
              <a:t>Festicket</a:t>
            </a:r>
            <a:r>
              <a:rPr lang="zh-CN" altLang="en-US" sz="1100" b="1" dirty="0" smtClean="0">
                <a:solidFill>
                  <a:srgbClr val="FF0000"/>
                </a:solidFill>
                <a:latin typeface="微软雅黑" pitchFamily="34" charset="-122"/>
                <a:ea typeface="微软雅黑" pitchFamily="34" charset="-122"/>
              </a:rPr>
              <a:t>的模式</a:t>
            </a:r>
            <a:r>
              <a:rPr lang="zh-CN" altLang="en-US" sz="1100" dirty="0" smtClean="0">
                <a:latin typeface="微软雅黑" pitchFamily="34" charset="-122"/>
                <a:ea typeface="微软雅黑" pitchFamily="34" charset="-122"/>
              </a:rPr>
              <a:t>。</a:t>
            </a:r>
            <a:endParaRPr lang="zh-CN" altLang="en-US" sz="1100" dirty="0">
              <a:latin typeface="微软雅黑" pitchFamily="34" charset="-122"/>
              <a:ea typeface="微软雅黑" pitchFamily="34" charset="-122"/>
            </a:endParaRPr>
          </a:p>
        </p:txBody>
      </p:sp>
      <p:sp>
        <p:nvSpPr>
          <p:cNvPr id="5" name="矩形 4"/>
          <p:cNvSpPr/>
          <p:nvPr/>
        </p:nvSpPr>
        <p:spPr>
          <a:xfrm>
            <a:off x="662685" y="2404155"/>
            <a:ext cx="3621640" cy="2123658"/>
          </a:xfrm>
          <a:prstGeom prst="rect">
            <a:avLst/>
          </a:prstGeom>
        </p:spPr>
        <p:txBody>
          <a:bodyPr wrap="square">
            <a:spAutoFit/>
          </a:bodyPr>
          <a:lstStyle/>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参加音乐节并非买一张门票那么简单，旅途安排、餐饮、住宿，或者趁机游玩一下，都需要做好计划。</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相比常见的门票预订、车票预订、餐饮、住宿等分离的服务，</a:t>
            </a:r>
            <a:r>
              <a:rPr lang="en-US" altLang="zh-CN" sz="1100" dirty="0" err="1" smtClean="0">
                <a:latin typeface="微软雅黑" pitchFamily="34" charset="-122"/>
                <a:ea typeface="微软雅黑" pitchFamily="34" charset="-122"/>
              </a:rPr>
              <a:t>Festicket</a:t>
            </a:r>
            <a:r>
              <a:rPr lang="zh-CN" altLang="en-US" sz="1100" dirty="0" smtClean="0">
                <a:latin typeface="微软雅黑" pitchFamily="34" charset="-122"/>
                <a:ea typeface="微软雅黑" pitchFamily="34" charset="-122"/>
              </a:rPr>
              <a:t>则开发了与众不同的经营模式，覆盖了门票、交通和食宿等各个环节。他的特别之处还在于，它并不是简单的捆绑销售，而是以多样化套餐的形式供用户选择，用户可以结合自身需求进行灵活选择。</a:t>
            </a:r>
            <a:endParaRPr lang="zh-CN" altLang="en-US" sz="1100" dirty="0">
              <a:latin typeface="微软雅黑" pitchFamily="34" charset="-122"/>
              <a:ea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693504" y="1908916"/>
            <a:ext cx="4320285" cy="2472117"/>
          </a:xfrm>
          <a:prstGeom prst="roundRect">
            <a:avLst>
              <a:gd name="adj" fmla="val 13758"/>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100"/>
          </a:p>
        </p:txBody>
      </p:sp>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六、</a:t>
            </a:r>
            <a:r>
              <a:rPr lang="en-US" altLang="en-US" sz="2400" b="1" dirty="0" err="1" smtClean="0">
                <a:latin typeface="微软雅黑" pitchFamily="34" charset="-122"/>
                <a:ea typeface="微软雅黑" pitchFamily="34" charset="-122"/>
              </a:rPr>
              <a:t>Zaarly</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移动版的</a:t>
            </a:r>
            <a:r>
              <a:rPr lang="en-US" altLang="zh-CN" sz="2400" b="1" dirty="0" smtClean="0">
                <a:latin typeface="微软雅黑" pitchFamily="34" charset="-122"/>
                <a:ea typeface="微软雅黑" pitchFamily="34" charset="-122"/>
              </a:rPr>
              <a:t>O2O</a:t>
            </a:r>
            <a:r>
              <a:rPr lang="zh-CN" altLang="en-US" sz="2400" b="1" dirty="0" smtClean="0">
                <a:latin typeface="微软雅黑" pitchFamily="34" charset="-122"/>
                <a:ea typeface="微软雅黑" pitchFamily="34" charset="-122"/>
              </a:rPr>
              <a:t>平台消费</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717550" y="706438"/>
            <a:ext cx="8426450" cy="722312"/>
          </a:xfrm>
        </p:spPr>
        <p:txBody>
          <a:bodyPr/>
          <a:lstStyle/>
          <a:p>
            <a:pPr>
              <a:lnSpc>
                <a:spcPct val="150000"/>
              </a:lnSpc>
            </a:pPr>
            <a:r>
              <a:rPr lang="en-US" sz="1200" dirty="0" err="1" smtClean="0"/>
              <a:t>Zaarly</a:t>
            </a:r>
            <a:r>
              <a:rPr lang="zh-CN" altLang="en-US" sz="1200" dirty="0" smtClean="0"/>
              <a:t>平台开发于</a:t>
            </a:r>
            <a:r>
              <a:rPr lang="en-US" altLang="zh-CN" sz="1200" dirty="0" smtClean="0"/>
              <a:t>2011</a:t>
            </a:r>
            <a:r>
              <a:rPr lang="zh-CN" altLang="en-US" sz="1200" dirty="0" smtClean="0"/>
              <a:t>年</a:t>
            </a:r>
            <a:r>
              <a:rPr lang="en-US" altLang="zh-CN" sz="1200" dirty="0" smtClean="0"/>
              <a:t>2</a:t>
            </a:r>
            <a:r>
              <a:rPr lang="zh-CN" altLang="en-US" sz="1200" dirty="0" smtClean="0"/>
              <a:t>月，是一款移动版的赶集、</a:t>
            </a:r>
            <a:r>
              <a:rPr lang="en-US" altLang="zh-CN" sz="1200" dirty="0" smtClean="0"/>
              <a:t>58</a:t>
            </a:r>
            <a:r>
              <a:rPr lang="zh-CN" altLang="en-US" sz="1200" dirty="0" smtClean="0"/>
              <a:t>同城；</a:t>
            </a:r>
            <a:endParaRPr lang="en-US" altLang="zh-CN" sz="1200" dirty="0" smtClean="0"/>
          </a:p>
          <a:p>
            <a:pPr>
              <a:lnSpc>
                <a:spcPct val="150000"/>
              </a:lnSpc>
            </a:pPr>
            <a:r>
              <a:rPr lang="zh-CN" altLang="en-US" sz="1200" dirty="0" smtClean="0"/>
              <a:t> </a:t>
            </a:r>
            <a:r>
              <a:rPr lang="en-US" sz="1200" dirty="0" err="1" smtClean="0"/>
              <a:t>Zaarly</a:t>
            </a:r>
            <a:r>
              <a:rPr lang="zh-CN" altLang="en-US" sz="1200" dirty="0" smtClean="0"/>
              <a:t>通过信息化技术，把供需双方更好的结合在了一起，这种</a:t>
            </a:r>
            <a:r>
              <a:rPr lang="en-US" altLang="zh-CN" sz="1200" dirty="0" smtClean="0"/>
              <a:t>O2O</a:t>
            </a:r>
            <a:r>
              <a:rPr lang="zh-CN" altLang="en-US" sz="1200" dirty="0" smtClean="0"/>
              <a:t>模式的移动电商</a:t>
            </a:r>
            <a:endParaRPr lang="zh-CN" altLang="en-US" sz="1200" dirty="0"/>
          </a:p>
        </p:txBody>
      </p:sp>
      <p:sp>
        <p:nvSpPr>
          <p:cNvPr id="4" name="矩形 3"/>
          <p:cNvSpPr/>
          <p:nvPr/>
        </p:nvSpPr>
        <p:spPr>
          <a:xfrm>
            <a:off x="888714" y="1972637"/>
            <a:ext cx="3991512" cy="2377574"/>
          </a:xfrm>
          <a:prstGeom prst="rect">
            <a:avLst/>
          </a:prstGeom>
        </p:spPr>
        <p:txBody>
          <a:bodyPr wrap="square">
            <a:spAutoFit/>
          </a:bodyPr>
          <a:lstStyle/>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如果你了解国内的</a:t>
            </a:r>
            <a:r>
              <a:rPr lang="en-US" altLang="zh-CN" sz="1100" dirty="0" smtClean="0">
                <a:latin typeface="微软雅黑" pitchFamily="34" charset="-122"/>
                <a:ea typeface="微软雅黑" pitchFamily="34" charset="-122"/>
              </a:rPr>
              <a:t>58</a:t>
            </a:r>
            <a:r>
              <a:rPr lang="zh-CN" altLang="en-US" sz="1100" dirty="0" smtClean="0">
                <a:latin typeface="微软雅黑" pitchFamily="34" charset="-122"/>
                <a:ea typeface="微软雅黑" pitchFamily="34" charset="-122"/>
              </a:rPr>
              <a:t>同城或者赶集网，那么你就不难理解</a:t>
            </a:r>
            <a:r>
              <a:rPr lang="en-US" altLang="zh-CN" sz="1100" dirty="0" err="1" smtClean="0">
                <a:latin typeface="微软雅黑" pitchFamily="34" charset="-122"/>
                <a:ea typeface="微软雅黑" pitchFamily="34" charset="-122"/>
              </a:rPr>
              <a:t>Zaarly</a:t>
            </a:r>
            <a:r>
              <a:rPr lang="zh-CN" altLang="en-US" sz="1100" dirty="0" smtClean="0">
                <a:latin typeface="微软雅黑" pitchFamily="34" charset="-122"/>
                <a:ea typeface="微软雅黑" pitchFamily="34" charset="-122"/>
              </a:rPr>
              <a:t>的经营方式，例如消费者想要买一台</a:t>
            </a:r>
            <a:r>
              <a:rPr lang="en-US" altLang="zh-CN" sz="1100" dirty="0" smtClean="0">
                <a:latin typeface="微软雅黑" pitchFamily="34" charset="-122"/>
                <a:ea typeface="微软雅黑" pitchFamily="34" charset="-122"/>
              </a:rPr>
              <a:t>Mac</a:t>
            </a:r>
            <a:r>
              <a:rPr lang="zh-CN" altLang="en-US" sz="1100" dirty="0" smtClean="0">
                <a:latin typeface="微软雅黑" pitchFamily="34" charset="-122"/>
                <a:ea typeface="微软雅黑" pitchFamily="34" charset="-122"/>
              </a:rPr>
              <a:t>电脑，那么消费者就将电脑的要购买的时间，价格，地点等信息发布在</a:t>
            </a:r>
            <a:r>
              <a:rPr lang="en-US" altLang="zh-CN" sz="1100" dirty="0" err="1" smtClean="0">
                <a:latin typeface="微软雅黑" pitchFamily="34" charset="-122"/>
                <a:ea typeface="微软雅黑" pitchFamily="34" charset="-122"/>
              </a:rPr>
              <a:t>Zaarly</a:t>
            </a:r>
            <a:r>
              <a:rPr lang="zh-CN" altLang="en-US" sz="1100" dirty="0" smtClean="0">
                <a:latin typeface="微软雅黑" pitchFamily="34" charset="-122"/>
                <a:ea typeface="微软雅黑" pitchFamily="34" charset="-122"/>
              </a:rPr>
              <a:t>网站；</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如果有人想把自己的</a:t>
            </a:r>
            <a:r>
              <a:rPr lang="en-US" altLang="zh-CN" sz="1100" dirty="0" smtClean="0">
                <a:latin typeface="微软雅黑" pitchFamily="34" charset="-122"/>
                <a:ea typeface="微软雅黑" pitchFamily="34" charset="-122"/>
              </a:rPr>
              <a:t>Mac</a:t>
            </a:r>
            <a:r>
              <a:rPr lang="zh-CN" altLang="en-US" sz="1100" dirty="0" smtClean="0">
                <a:latin typeface="微软雅黑" pitchFamily="34" charset="-122"/>
                <a:ea typeface="微软雅黑" pitchFamily="34" charset="-122"/>
              </a:rPr>
              <a:t>卖掉，他们一般会选择匿名的将价格发布出来。消费者一般会从这些供应商中进行选择，一般会选择一个最优的然后通过平台进行交流，再到线下交流或者继续在平台上支付完成交易；</a:t>
            </a:r>
            <a:endParaRPr lang="en-US" altLang="zh-CN" sz="1100" dirty="0" smtClean="0">
              <a:latin typeface="微软雅黑" pitchFamily="34" charset="-122"/>
              <a:ea typeface="微软雅黑" pitchFamily="34" charset="-122"/>
            </a:endParaRPr>
          </a:p>
          <a:p>
            <a:pPr marL="228600" indent="-228600">
              <a:lnSpc>
                <a:spcPct val="150000"/>
              </a:lnSpc>
              <a:buFont typeface="+mj-lt"/>
              <a:buAutoNum type="arabicPeriod"/>
            </a:pPr>
            <a:r>
              <a:rPr lang="zh-CN" altLang="en-US" sz="1100" dirty="0" smtClean="0">
                <a:latin typeface="微软雅黑" pitchFamily="34" charset="-122"/>
                <a:ea typeface="微软雅黑" pitchFamily="34" charset="-122"/>
              </a:rPr>
              <a:t>未来可以社区为单位建立社区内互动平台。</a:t>
            </a:r>
            <a:endParaRPr lang="zh-CN" altLang="en-US" sz="1100" dirty="0">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srcRect/>
          <a:stretch>
            <a:fillRect/>
          </a:stretch>
        </p:blipFill>
        <p:spPr bwMode="auto">
          <a:xfrm>
            <a:off x="5720887" y="1989447"/>
            <a:ext cx="2965913" cy="2109942"/>
          </a:xfrm>
          <a:prstGeom prst="rect">
            <a:avLst/>
          </a:prstGeom>
          <a:noFill/>
          <a:ln w="9525">
            <a:noFill/>
            <a:miter lim="800000"/>
            <a:headEnd/>
            <a:tailEnd/>
          </a:ln>
          <a:effectLst/>
        </p:spPr>
      </p:pic>
      <p:sp>
        <p:nvSpPr>
          <p:cNvPr id="7" name="圆角矩形 6"/>
          <p:cNvSpPr/>
          <p:nvPr/>
        </p:nvSpPr>
        <p:spPr>
          <a:xfrm>
            <a:off x="2349352" y="1621607"/>
            <a:ext cx="1109609" cy="28767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运营模式</a:t>
            </a:r>
            <a:endParaRPr lang="zh-CN" altLang="en-US" sz="1600" b="1" dirty="0">
              <a:solidFill>
                <a:srgbClr val="C00000"/>
              </a:solidFill>
              <a:latin typeface="微软雅黑" pitchFamily="34" charset="-122"/>
              <a:ea typeface="微软雅黑"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七、</a:t>
            </a:r>
            <a:r>
              <a:rPr lang="en-US" altLang="zh-CN" sz="2400" b="1" dirty="0" err="1" smtClean="0">
                <a:latin typeface="微软雅黑" pitchFamily="34" charset="-122"/>
                <a:ea typeface="微软雅黑" pitchFamily="34" charset="-122"/>
              </a:rPr>
              <a:t>TaskRabbit</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代办、代买服务公司</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0" y="869950"/>
            <a:ext cx="8235950" cy="2828925"/>
          </a:xfrm>
        </p:spPr>
        <p:txBody>
          <a:bodyPr>
            <a:normAutofit lnSpcReduction="10000"/>
          </a:bodyPr>
          <a:lstStyle/>
          <a:p>
            <a:pPr>
              <a:lnSpc>
                <a:spcPct val="200000"/>
              </a:lnSpc>
              <a:spcBef>
                <a:spcPts val="1800"/>
              </a:spcBef>
            </a:pPr>
            <a:r>
              <a:rPr lang="en-US" altLang="zh-CN" sz="1200" dirty="0" err="1" smtClean="0"/>
              <a:t>TaskRabbit</a:t>
            </a:r>
            <a:r>
              <a:rPr lang="zh-CN" altLang="en-US" sz="1200" dirty="0" smtClean="0"/>
              <a:t>公司成立于</a:t>
            </a:r>
            <a:r>
              <a:rPr lang="en-US" altLang="zh-CN" sz="1200" dirty="0" smtClean="0"/>
              <a:t>2008</a:t>
            </a:r>
            <a:r>
              <a:rPr lang="zh-CN" altLang="en-US" sz="1200" dirty="0" smtClean="0"/>
              <a:t>年，总部位于美国旧金山，是一家提供代办代买服务的公司</a:t>
            </a:r>
            <a:endParaRPr lang="en-US" altLang="zh-CN" sz="1200" dirty="0" smtClean="0"/>
          </a:p>
          <a:p>
            <a:pPr>
              <a:lnSpc>
                <a:spcPct val="200000"/>
              </a:lnSpc>
              <a:spcBef>
                <a:spcPts val="1800"/>
              </a:spcBef>
            </a:pPr>
            <a:r>
              <a:rPr lang="zh-CN" altLang="en-US" sz="1200" dirty="0" smtClean="0"/>
              <a:t>服务品类覆盖保洁、维修、搬家、协助等；</a:t>
            </a:r>
            <a:endParaRPr lang="en-US" altLang="zh-CN" sz="1200" dirty="0" smtClean="0"/>
          </a:p>
          <a:p>
            <a:pPr>
              <a:lnSpc>
                <a:spcPct val="200000"/>
              </a:lnSpc>
              <a:spcBef>
                <a:spcPts val="1800"/>
              </a:spcBef>
            </a:pPr>
            <a:r>
              <a:rPr lang="en-US" altLang="zh-CN" sz="1200" dirty="0" err="1" smtClean="0"/>
              <a:t>TaskRabbit</a:t>
            </a:r>
            <a:r>
              <a:rPr lang="zh-CN" altLang="en-US" sz="1200" dirty="0" smtClean="0"/>
              <a:t>的服务提供者大部分是</a:t>
            </a:r>
            <a:r>
              <a:rPr lang="zh-CN" altLang="en-US" sz="1200" b="1" dirty="0" smtClean="0">
                <a:solidFill>
                  <a:srgbClr val="FF0000"/>
                </a:solidFill>
              </a:rPr>
              <a:t>有空闲时间和技能的退休者、全职爸爸妈妈、失业的服务员以及艺术家</a:t>
            </a:r>
            <a:r>
              <a:rPr lang="zh-CN" altLang="en-US" sz="1200" dirty="0" smtClean="0"/>
              <a:t>等；</a:t>
            </a:r>
            <a:endParaRPr lang="en-US" altLang="zh-CN" sz="1200" dirty="0" smtClean="0"/>
          </a:p>
          <a:p>
            <a:pPr>
              <a:lnSpc>
                <a:spcPct val="200000"/>
              </a:lnSpc>
              <a:spcBef>
                <a:spcPts val="1800"/>
              </a:spcBef>
            </a:pPr>
            <a:r>
              <a:rPr lang="zh-CN" altLang="en-US" sz="1200" dirty="0" smtClean="0"/>
              <a:t>在盈利模式上，</a:t>
            </a:r>
            <a:r>
              <a:rPr lang="en-US" altLang="zh-CN" sz="1200" dirty="0" err="1" smtClean="0"/>
              <a:t>TaskRabbit</a:t>
            </a:r>
            <a:r>
              <a:rPr lang="zh-CN" altLang="en-US" sz="1200" dirty="0" smtClean="0"/>
              <a:t>通过从完成的每份工作所需费用中</a:t>
            </a:r>
            <a:r>
              <a:rPr lang="zh-CN" altLang="en-US" sz="1200" b="1" dirty="0" smtClean="0">
                <a:solidFill>
                  <a:srgbClr val="FF0000"/>
                </a:solidFill>
              </a:rPr>
              <a:t>提取</a:t>
            </a:r>
            <a:r>
              <a:rPr lang="en-US" altLang="zh-CN" sz="1200" b="1" dirty="0" smtClean="0">
                <a:solidFill>
                  <a:srgbClr val="FF0000"/>
                </a:solidFill>
              </a:rPr>
              <a:t>13%</a:t>
            </a:r>
            <a:r>
              <a:rPr lang="zh-CN" altLang="en-US" sz="1200" b="1" dirty="0" smtClean="0">
                <a:solidFill>
                  <a:srgbClr val="FF0000"/>
                </a:solidFill>
              </a:rPr>
              <a:t>到</a:t>
            </a:r>
            <a:r>
              <a:rPr lang="en-US" altLang="zh-CN" sz="1200" b="1" dirty="0" smtClean="0">
                <a:solidFill>
                  <a:srgbClr val="FF0000"/>
                </a:solidFill>
              </a:rPr>
              <a:t>30%</a:t>
            </a:r>
            <a:r>
              <a:rPr lang="zh-CN" altLang="en-US" sz="1200" b="1" dirty="0" smtClean="0">
                <a:solidFill>
                  <a:srgbClr val="FF0000"/>
                </a:solidFill>
              </a:rPr>
              <a:t>来获得收益</a:t>
            </a:r>
            <a:r>
              <a:rPr lang="zh-CN" altLang="en-US" sz="1200" dirty="0" smtClean="0"/>
              <a:t>；</a:t>
            </a:r>
            <a:endParaRPr lang="en-US" altLang="zh-CN" sz="1200" dirty="0" smtClean="0"/>
          </a:p>
          <a:p>
            <a:pPr>
              <a:lnSpc>
                <a:spcPct val="200000"/>
              </a:lnSpc>
              <a:spcBef>
                <a:spcPts val="1800"/>
              </a:spcBef>
            </a:pPr>
            <a:r>
              <a:rPr lang="en-US" altLang="zh-CN" sz="1200" dirty="0" err="1" smtClean="0"/>
              <a:t>TaskRabbit</a:t>
            </a:r>
            <a:r>
              <a:rPr lang="zh-CN" altLang="en-US" sz="1200" dirty="0" smtClean="0"/>
              <a:t>的服务范围覆盖波士顿、芝加哥、旧金山、洛杉矶等地。</a:t>
            </a:r>
            <a:endParaRPr lang="zh-CN" alt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6868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八、</a:t>
            </a:r>
            <a:r>
              <a:rPr lang="en-US" altLang="zh-CN" sz="2400" b="1" dirty="0" smtClean="0">
                <a:latin typeface="微软雅黑" pitchFamily="34" charset="-122"/>
                <a:ea typeface="微软雅黑" pitchFamily="34" charset="-122"/>
              </a:rPr>
              <a:t>Handy——</a:t>
            </a:r>
            <a:r>
              <a:rPr lang="zh-CN" altLang="en-US" sz="2400" b="1" dirty="0" smtClean="0">
                <a:latin typeface="微软雅黑" pitchFamily="34" charset="-122"/>
                <a:ea typeface="微软雅黑" pitchFamily="34" charset="-122"/>
              </a:rPr>
              <a:t>保洁和维修按需服务公司</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0" y="869950"/>
            <a:ext cx="8235950" cy="3065463"/>
          </a:xfrm>
        </p:spPr>
        <p:txBody>
          <a:bodyPr>
            <a:normAutofit fontScale="47500" lnSpcReduction="20000"/>
          </a:bodyPr>
          <a:lstStyle/>
          <a:p>
            <a:pPr>
              <a:spcBef>
                <a:spcPts val="1800"/>
              </a:spcBef>
            </a:pPr>
            <a:r>
              <a:rPr lang="en-US" altLang="zh-CN" dirty="0" smtClean="0"/>
              <a:t>Handy</a:t>
            </a:r>
            <a:r>
              <a:rPr lang="zh-CN" altLang="en-US" dirty="0" smtClean="0"/>
              <a:t>（曾用名</a:t>
            </a:r>
            <a:r>
              <a:rPr lang="en-US" altLang="zh-CN" dirty="0" err="1" smtClean="0"/>
              <a:t>Handybook</a:t>
            </a:r>
            <a:r>
              <a:rPr lang="zh-CN" altLang="en-US" dirty="0" smtClean="0"/>
              <a:t>）成立于</a:t>
            </a:r>
            <a:r>
              <a:rPr lang="en-US" altLang="zh-CN" dirty="0" smtClean="0"/>
              <a:t>2011</a:t>
            </a:r>
            <a:r>
              <a:rPr lang="zh-CN" altLang="en-US" dirty="0" smtClean="0"/>
              <a:t>年，是一家提供保洁和维修按需服务的公司；</a:t>
            </a:r>
            <a:endParaRPr lang="en-US" altLang="zh-CN" dirty="0" smtClean="0"/>
          </a:p>
          <a:p>
            <a:pPr>
              <a:spcBef>
                <a:spcPts val="1800"/>
              </a:spcBef>
            </a:pPr>
            <a:r>
              <a:rPr lang="zh-CN" altLang="en-US" dirty="0" smtClean="0"/>
              <a:t>在</a:t>
            </a:r>
            <a:r>
              <a:rPr lang="en-US" altLang="zh-CN" dirty="0" smtClean="0"/>
              <a:t>29</a:t>
            </a:r>
            <a:r>
              <a:rPr lang="zh-CN" altLang="en-US" dirty="0" smtClean="0"/>
              <a:t>个美国最主要的大城市提供服务，此外在加拿大的多伦多、温哥华以及英国的</a:t>
            </a:r>
            <a:r>
              <a:rPr lang="en-US" altLang="zh-CN" dirty="0" smtClean="0"/>
              <a:t>6</a:t>
            </a:r>
            <a:r>
              <a:rPr lang="zh-CN" altLang="en-US" dirty="0" smtClean="0"/>
              <a:t>个城市也有业务。</a:t>
            </a:r>
            <a:endParaRPr lang="en-US" altLang="zh-CN" dirty="0" smtClean="0"/>
          </a:p>
          <a:p>
            <a:pPr>
              <a:spcBef>
                <a:spcPts val="1800"/>
              </a:spcBef>
            </a:pPr>
            <a:r>
              <a:rPr lang="en-US" altLang="zh-CN" dirty="0" smtClean="0"/>
              <a:t>Handy</a:t>
            </a:r>
            <a:r>
              <a:rPr lang="zh-CN" altLang="en-US" dirty="0" smtClean="0"/>
              <a:t>平台上目前有</a:t>
            </a:r>
            <a:r>
              <a:rPr lang="en-US" altLang="zh-CN" dirty="0" smtClean="0"/>
              <a:t>5000</a:t>
            </a:r>
            <a:r>
              <a:rPr lang="zh-CN" altLang="en-US" dirty="0" smtClean="0"/>
              <a:t>名服务人员，据</a:t>
            </a:r>
            <a:r>
              <a:rPr lang="en-US" altLang="zh-CN" dirty="0" smtClean="0"/>
              <a:t>Handy</a:t>
            </a:r>
            <a:r>
              <a:rPr lang="zh-CN" altLang="en-US" dirty="0" smtClean="0"/>
              <a:t>介绍，大部分服务人员每周提供</a:t>
            </a:r>
            <a:r>
              <a:rPr lang="en-US" altLang="zh-CN" dirty="0" smtClean="0"/>
              <a:t>5</a:t>
            </a:r>
            <a:r>
              <a:rPr lang="zh-CN" altLang="en-US" dirty="0" smtClean="0"/>
              <a:t>到</a:t>
            </a:r>
            <a:r>
              <a:rPr lang="en-US" altLang="zh-CN" dirty="0" smtClean="0"/>
              <a:t>35</a:t>
            </a:r>
            <a:r>
              <a:rPr lang="zh-CN" altLang="en-US" dirty="0" smtClean="0"/>
              <a:t>个小时的劳动，有</a:t>
            </a:r>
            <a:r>
              <a:rPr lang="en-US" altLang="zh-CN" dirty="0" smtClean="0"/>
              <a:t>20%</a:t>
            </a:r>
            <a:r>
              <a:rPr lang="zh-CN" altLang="en-US" dirty="0" smtClean="0"/>
              <a:t>以上的服务人员每月从</a:t>
            </a:r>
            <a:r>
              <a:rPr lang="en-US" altLang="zh-CN" dirty="0" smtClean="0"/>
              <a:t>Handy</a:t>
            </a:r>
            <a:r>
              <a:rPr lang="zh-CN" altLang="en-US" dirty="0" smtClean="0"/>
              <a:t>获得</a:t>
            </a:r>
            <a:r>
              <a:rPr lang="en-US" altLang="zh-CN" dirty="0" smtClean="0"/>
              <a:t>2500</a:t>
            </a:r>
            <a:r>
              <a:rPr lang="zh-CN" altLang="en-US" dirty="0" smtClean="0"/>
              <a:t>美元以上的收入；</a:t>
            </a:r>
            <a:endParaRPr lang="en-US" altLang="zh-CN" dirty="0" smtClean="0"/>
          </a:p>
          <a:p>
            <a:pPr>
              <a:spcBef>
                <a:spcPts val="1800"/>
              </a:spcBef>
            </a:pPr>
            <a:r>
              <a:rPr lang="zh-CN" altLang="en-US" dirty="0" smtClean="0"/>
              <a:t>目前有</a:t>
            </a:r>
            <a:r>
              <a:rPr lang="en-US" altLang="zh-CN" dirty="0" smtClean="0"/>
              <a:t>200</a:t>
            </a:r>
            <a:r>
              <a:rPr lang="zh-CN" altLang="en-US" dirty="0" smtClean="0"/>
              <a:t>名全职员工。 </a:t>
            </a:r>
            <a:endParaRPr lang="en-US" altLang="zh-CN" dirty="0" smtClean="0"/>
          </a:p>
          <a:p>
            <a:pPr>
              <a:spcBef>
                <a:spcPts val="1800"/>
              </a:spcBef>
            </a:pPr>
            <a:r>
              <a:rPr lang="en-US" altLang="zh-CN" dirty="0" smtClean="0"/>
              <a:t>Handy</a:t>
            </a:r>
            <a:r>
              <a:rPr lang="zh-CN" altLang="en-US" dirty="0" smtClean="0"/>
              <a:t>提供家政清洁、水管维修、家具和电器装配、房屋粉刷以及货物搬运等服务。</a:t>
            </a:r>
            <a:endParaRPr lang="en-US" altLang="zh-CN" dirty="0" smtClean="0"/>
          </a:p>
          <a:p>
            <a:pPr>
              <a:spcBef>
                <a:spcPts val="1800"/>
              </a:spcBef>
            </a:pPr>
            <a:r>
              <a:rPr lang="zh-CN" altLang="en-US" b="1" dirty="0" smtClean="0">
                <a:solidFill>
                  <a:srgbClr val="FF0000"/>
                </a:solidFill>
              </a:rPr>
              <a:t>国内相似的公司包括</a:t>
            </a:r>
            <a:r>
              <a:rPr lang="en-US" altLang="zh-CN" b="1" dirty="0" smtClean="0">
                <a:solidFill>
                  <a:srgbClr val="FF0000"/>
                </a:solidFill>
              </a:rPr>
              <a:t>e</a:t>
            </a:r>
            <a:r>
              <a:rPr lang="zh-CN" altLang="en-US" b="1" dirty="0" smtClean="0">
                <a:solidFill>
                  <a:srgbClr val="FF0000"/>
                </a:solidFill>
              </a:rPr>
              <a:t>家洁、云家政、阿姨帮等</a:t>
            </a:r>
            <a:r>
              <a:rPr lang="zh-CN" altLang="en-US" dirty="0" smtClean="0"/>
              <a:t>。</a:t>
            </a:r>
          </a:p>
          <a:p>
            <a:pPr>
              <a:spcBef>
                <a:spcPts val="1800"/>
              </a:spcBef>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algn="l"/>
            <a:r>
              <a:rPr lang="zh-CN" altLang="en-US" sz="2400" b="1" dirty="0" smtClean="0">
                <a:latin typeface="微软雅黑" pitchFamily="34" charset="-122"/>
                <a:ea typeface="微软雅黑" pitchFamily="34" charset="-122"/>
              </a:rPr>
              <a:t>九、</a:t>
            </a:r>
            <a:r>
              <a:rPr lang="en-US" altLang="zh-CN" sz="2400" b="1" dirty="0" err="1" smtClean="0">
                <a:latin typeface="微软雅黑" pitchFamily="34" charset="-122"/>
                <a:ea typeface="微软雅黑" pitchFamily="34" charset="-122"/>
              </a:rPr>
              <a:t>SpoonRocket</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重模式的餐饮预订按需服务</a:t>
            </a:r>
            <a:endParaRPr lang="zh-CN" altLang="en-US" sz="2400" b="1" dirty="0">
              <a:latin typeface="微软雅黑" pitchFamily="34" charset="-122"/>
              <a:ea typeface="微软雅黑" pitchFamily="34" charset="-122"/>
            </a:endParaRPr>
          </a:p>
        </p:txBody>
      </p:sp>
      <p:sp>
        <p:nvSpPr>
          <p:cNvPr id="3" name="文本占位符 2"/>
          <p:cNvSpPr>
            <a:spLocks noGrp="1"/>
          </p:cNvSpPr>
          <p:nvPr>
            <p:ph type="body" sz="quarter" idx="4294967295"/>
          </p:nvPr>
        </p:nvSpPr>
        <p:spPr>
          <a:xfrm>
            <a:off x="0" y="869950"/>
            <a:ext cx="8235950" cy="3074988"/>
          </a:xfrm>
        </p:spPr>
        <p:txBody>
          <a:bodyPr>
            <a:normAutofit fontScale="47500" lnSpcReduction="20000"/>
          </a:bodyPr>
          <a:lstStyle/>
          <a:p>
            <a:pPr>
              <a:lnSpc>
                <a:spcPct val="150000"/>
              </a:lnSpc>
              <a:spcBef>
                <a:spcPts val="4200"/>
              </a:spcBef>
            </a:pPr>
            <a:r>
              <a:rPr lang="en-US" altLang="zh-CN" dirty="0" err="1" smtClean="0"/>
              <a:t>SpoonRocket</a:t>
            </a:r>
            <a:r>
              <a:rPr lang="zh-CN" altLang="en-US" dirty="0" smtClean="0"/>
              <a:t>成立于</a:t>
            </a:r>
            <a:r>
              <a:rPr lang="en-US" altLang="zh-CN" dirty="0" smtClean="0"/>
              <a:t>2013</a:t>
            </a:r>
            <a:r>
              <a:rPr lang="zh-CN" altLang="en-US" dirty="0" smtClean="0"/>
              <a:t>年，总部位于美国加州伯克利，是一家提供订餐预订</a:t>
            </a:r>
            <a:r>
              <a:rPr lang="en-US" altLang="zh-CN" dirty="0" smtClean="0"/>
              <a:t>O2O</a:t>
            </a:r>
            <a:r>
              <a:rPr lang="zh-CN" altLang="en-US" dirty="0" smtClean="0"/>
              <a:t>服务的公司。</a:t>
            </a:r>
            <a:endParaRPr lang="en-US" altLang="zh-CN" dirty="0" smtClean="0"/>
          </a:p>
          <a:p>
            <a:pPr>
              <a:lnSpc>
                <a:spcPct val="150000"/>
              </a:lnSpc>
              <a:spcBef>
                <a:spcPts val="4200"/>
              </a:spcBef>
            </a:pPr>
            <a:r>
              <a:rPr lang="en-US" altLang="zh-CN" dirty="0" err="1" smtClean="0"/>
              <a:t>SpoonRocket</a:t>
            </a:r>
            <a:r>
              <a:rPr lang="zh-CN" altLang="en-US" dirty="0" smtClean="0"/>
              <a:t>以送餐快著称，</a:t>
            </a:r>
            <a:r>
              <a:rPr lang="zh-CN" altLang="en-US" b="1" dirty="0" smtClean="0">
                <a:solidFill>
                  <a:srgbClr val="FF0000"/>
                </a:solidFill>
              </a:rPr>
              <a:t>平均</a:t>
            </a:r>
            <a:r>
              <a:rPr lang="en-US" altLang="zh-CN" b="1" dirty="0" smtClean="0">
                <a:solidFill>
                  <a:srgbClr val="FF0000"/>
                </a:solidFill>
              </a:rPr>
              <a:t>15</a:t>
            </a:r>
            <a:r>
              <a:rPr lang="zh-CN" altLang="en-US" b="1" dirty="0" smtClean="0">
                <a:solidFill>
                  <a:srgbClr val="FF0000"/>
                </a:solidFill>
              </a:rPr>
              <a:t>分钟内能将餐送达</a:t>
            </a:r>
            <a:r>
              <a:rPr lang="zh-CN" altLang="en-US" dirty="0" smtClean="0"/>
              <a:t>；</a:t>
            </a:r>
            <a:endParaRPr lang="en-US" altLang="zh-CN" dirty="0" smtClean="0"/>
          </a:p>
          <a:p>
            <a:pPr>
              <a:lnSpc>
                <a:spcPct val="150000"/>
              </a:lnSpc>
              <a:spcBef>
                <a:spcPts val="4200"/>
              </a:spcBef>
            </a:pPr>
            <a:r>
              <a:rPr lang="zh-CN" altLang="en-US" dirty="0" smtClean="0"/>
              <a:t>同时其保证从菜的原料到最终送到用户手里整个流程的</a:t>
            </a:r>
            <a:r>
              <a:rPr lang="zh-CN" altLang="en-US" b="1" dirty="0" smtClean="0">
                <a:solidFill>
                  <a:srgbClr val="FF0000"/>
                </a:solidFill>
              </a:rPr>
              <a:t>质量</a:t>
            </a:r>
            <a:r>
              <a:rPr lang="zh-CN" altLang="en-US" dirty="0" smtClean="0"/>
              <a:t>，是典型的外卖</a:t>
            </a:r>
            <a:r>
              <a:rPr lang="en-US" altLang="zh-CN" dirty="0" smtClean="0"/>
              <a:t>O2O</a:t>
            </a:r>
            <a:r>
              <a:rPr lang="zh-CN" altLang="en-US" dirty="0" smtClean="0"/>
              <a:t>重模式。 </a:t>
            </a:r>
            <a:endParaRPr lang="en-US" altLang="zh-CN" dirty="0" smtClean="0"/>
          </a:p>
          <a:p>
            <a:pPr>
              <a:lnSpc>
                <a:spcPct val="150000"/>
              </a:lnSpc>
              <a:spcBef>
                <a:spcPts val="4200"/>
              </a:spcBef>
            </a:pPr>
            <a:r>
              <a:rPr lang="en-US" altLang="zh-CN" dirty="0" err="1" smtClean="0"/>
              <a:t>SpoonRocket</a:t>
            </a:r>
            <a:r>
              <a:rPr lang="zh-CN" altLang="en-US" b="1" dirty="0" smtClean="0">
                <a:solidFill>
                  <a:srgbClr val="FF0000"/>
                </a:solidFill>
              </a:rPr>
              <a:t>每天只准备几款菜，以少取胜，打造精品为主</a:t>
            </a:r>
            <a:r>
              <a:rPr lang="zh-CN" altLang="en-US" dirty="0" smtClean="0"/>
              <a:t>。</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400" b="1" dirty="0" smtClean="0">
                <a:latin typeface="微软雅黑" pitchFamily="34" charset="-122"/>
                <a:ea typeface="微软雅黑" pitchFamily="34" charset="-122"/>
              </a:rPr>
              <a:t>二、经典运营案例分享</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情人节全城示爱，</a:t>
            </a:r>
            <a:r>
              <a:rPr lang="en-US" altLang="zh-CN" sz="2400" b="1" dirty="0" smtClean="0">
                <a:latin typeface="微软雅黑" pitchFamily="34" charset="-122"/>
                <a:ea typeface="微软雅黑" pitchFamily="34" charset="-122"/>
              </a:rPr>
              <a:t>O2O</a:t>
            </a:r>
            <a:r>
              <a:rPr lang="zh-CN" altLang="en-US" sz="2400" b="1" dirty="0" smtClean="0">
                <a:latin typeface="微软雅黑" pitchFamily="34" charset="-122"/>
                <a:ea typeface="微软雅黑" pitchFamily="34" charset="-122"/>
              </a:rPr>
              <a:t>的新玩法</a:t>
            </a:r>
          </a:p>
        </p:txBody>
      </p:sp>
      <p:pic>
        <p:nvPicPr>
          <p:cNvPr id="75778" name="Picture 2"/>
          <p:cNvPicPr>
            <a:picLocks noChangeAspect="1" noChangeArrowheads="1"/>
          </p:cNvPicPr>
          <p:nvPr/>
        </p:nvPicPr>
        <p:blipFill>
          <a:blip r:embed="rId2"/>
          <a:srcRect/>
          <a:stretch>
            <a:fillRect/>
          </a:stretch>
        </p:blipFill>
        <p:spPr bwMode="auto">
          <a:xfrm>
            <a:off x="5158044" y="858695"/>
            <a:ext cx="3338685" cy="2901647"/>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457200" y="712788"/>
            <a:ext cx="4515492" cy="3420616"/>
          </a:xfrm>
          <a:prstGeom prst="rect">
            <a:avLst/>
          </a:prstGeom>
        </p:spPr>
        <p:txBody>
          <a:bodyPr vert="horz" wrap="square">
            <a:spAutoFit/>
          </a:bodyPr>
          <a:lstStyle/>
          <a:p>
            <a:pPr marL="177800" indent="-177800">
              <a:lnSpc>
                <a:spcPct val="150000"/>
              </a:lnSpc>
              <a:spcBef>
                <a:spcPct val="20000"/>
              </a:spcBef>
              <a:buFont typeface="Arial"/>
              <a:buChar char="•"/>
            </a:pPr>
            <a:r>
              <a:rPr lang="zh-CN" altLang="en-US" sz="1200" dirty="0" smtClean="0">
                <a:latin typeface="微软雅黑" pitchFamily="34" charset="-122"/>
                <a:ea typeface="微软雅黑" pitchFamily="34" charset="-122"/>
                <a:cs typeface="微软雅黑"/>
              </a:rPr>
              <a:t>案例：在</a:t>
            </a:r>
            <a:r>
              <a:rPr lang="en-US" altLang="zh-CN" sz="1200" dirty="0" smtClean="0">
                <a:latin typeface="微软雅黑" pitchFamily="34" charset="-122"/>
                <a:ea typeface="微软雅黑" pitchFamily="34" charset="-122"/>
                <a:cs typeface="微软雅黑"/>
              </a:rPr>
              <a:t>2</a:t>
            </a:r>
            <a:r>
              <a:rPr lang="zh-CN" altLang="en-US" sz="1200" dirty="0" smtClean="0">
                <a:latin typeface="微软雅黑" pitchFamily="34" charset="-122"/>
                <a:ea typeface="微软雅黑" pitchFamily="34" charset="-122"/>
                <a:cs typeface="微软雅黑"/>
              </a:rPr>
              <a:t>月</a:t>
            </a:r>
            <a:r>
              <a:rPr lang="en-US" altLang="zh-CN" sz="1200" dirty="0" smtClean="0">
                <a:latin typeface="微软雅黑" pitchFamily="34" charset="-122"/>
                <a:ea typeface="微软雅黑" pitchFamily="34" charset="-122"/>
                <a:cs typeface="微软雅黑"/>
              </a:rPr>
              <a:t>13</a:t>
            </a:r>
            <a:r>
              <a:rPr lang="zh-CN" altLang="en-US" sz="1200" dirty="0" smtClean="0">
                <a:latin typeface="微软雅黑" pitchFamily="34" charset="-122"/>
                <a:ea typeface="微软雅黑" pitchFamily="34" charset="-122"/>
                <a:cs typeface="微软雅黑"/>
              </a:rPr>
              <a:t>日、</a:t>
            </a:r>
            <a:r>
              <a:rPr lang="en-US" altLang="zh-CN" sz="1200" dirty="0" smtClean="0">
                <a:latin typeface="微软雅黑" pitchFamily="34" charset="-122"/>
                <a:ea typeface="微软雅黑" pitchFamily="34" charset="-122"/>
                <a:cs typeface="微软雅黑"/>
              </a:rPr>
              <a:t>14</a:t>
            </a:r>
            <a:r>
              <a:rPr lang="zh-CN" altLang="en-US" sz="1200" dirty="0" smtClean="0">
                <a:latin typeface="微软雅黑" pitchFamily="34" charset="-122"/>
                <a:ea typeface="微软雅黑" pitchFamily="34" charset="-122"/>
                <a:cs typeface="微软雅黑"/>
              </a:rPr>
              <a:t>日，分众传媒将推出“全城示爱”活动，在“全城示爱”活动期间，用户关注活动官方微信“全城示爱”</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微信号：</a:t>
            </a:r>
            <a:r>
              <a:rPr lang="en-US" altLang="zh-CN" sz="1200" dirty="0" err="1" smtClean="0">
                <a:latin typeface="微软雅黑" pitchFamily="34" charset="-122"/>
                <a:ea typeface="微软雅黑" pitchFamily="34" charset="-122"/>
                <a:cs typeface="微软雅黑"/>
              </a:rPr>
              <a:t>qcshiai</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后，提交表白内容可参与实时抽奖，而所填表白内容会根据用户提供的对方</a:t>
            </a:r>
            <a:r>
              <a:rPr lang="en-US" altLang="zh-CN" sz="1200" dirty="0" smtClean="0">
                <a:latin typeface="微软雅黑" pitchFamily="34" charset="-122"/>
                <a:ea typeface="微软雅黑" pitchFamily="34" charset="-122"/>
                <a:cs typeface="微软雅黑"/>
              </a:rPr>
              <a:t>LBS</a:t>
            </a:r>
            <a:r>
              <a:rPr lang="zh-CN" altLang="en-US" sz="1200" dirty="0" smtClean="0">
                <a:latin typeface="微软雅黑" pitchFamily="34" charset="-122"/>
                <a:ea typeface="微软雅黑" pitchFamily="34" charset="-122"/>
                <a:cs typeface="微软雅黑"/>
              </a:rPr>
              <a:t>信息，在情人节期间以弹幕形式呈现对应位置的分众屏上，也就是说，只需要填写女友</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男友所在城市的楼宇，表白内容就会在对应楼宇屏内弹幕显示，如小区楼下、办公大楼、购物中心届时都可能成为表白发布中心。</a:t>
            </a:r>
            <a:endParaRPr lang="en-US" altLang="zh-CN" sz="1200" dirty="0" smtClean="0">
              <a:latin typeface="微软雅黑" pitchFamily="34" charset="-122"/>
              <a:ea typeface="微软雅黑" pitchFamily="34" charset="-122"/>
              <a:cs typeface="微软雅黑"/>
            </a:endParaRPr>
          </a:p>
          <a:p>
            <a:pPr marL="177800" indent="-177800">
              <a:lnSpc>
                <a:spcPct val="150000"/>
              </a:lnSpc>
              <a:spcBef>
                <a:spcPct val="20000"/>
              </a:spcBef>
              <a:buFont typeface="Arial"/>
              <a:buChar char="•"/>
            </a:pPr>
            <a:r>
              <a:rPr lang="zh-CN" altLang="en-US" sz="1200" dirty="0" smtClean="0">
                <a:latin typeface="微软雅黑" pitchFamily="34" charset="-122"/>
                <a:ea typeface="微软雅黑" pitchFamily="34" charset="-122"/>
              </a:rPr>
              <a:t> 点评：全城示爱无疑开创了一个新的互动模式，也说明分众凭借自身的媒体资源在</a:t>
            </a:r>
            <a:r>
              <a:rPr lang="en-US" altLang="zh-CN" sz="1200" dirty="0" smtClean="0">
                <a:latin typeface="微软雅黑" pitchFamily="34" charset="-122"/>
                <a:ea typeface="微软雅黑" pitchFamily="34" charset="-122"/>
              </a:rPr>
              <a:t>LBS</a:t>
            </a:r>
            <a:r>
              <a:rPr lang="zh-CN" altLang="en-US" sz="1200" dirty="0" smtClean="0">
                <a:latin typeface="微软雅黑" pitchFamily="34" charset="-122"/>
                <a:ea typeface="微软雅黑" pitchFamily="34" charset="-122"/>
              </a:rPr>
              <a:t>、</a:t>
            </a:r>
            <a:r>
              <a:rPr lang="en-US" altLang="zh-CN" sz="1200" dirty="0" smtClean="0">
                <a:latin typeface="微软雅黑" pitchFamily="34" charset="-122"/>
                <a:ea typeface="微软雅黑" pitchFamily="34" charset="-122"/>
              </a:rPr>
              <a:t>O2O</a:t>
            </a:r>
            <a:r>
              <a:rPr lang="zh-CN" altLang="en-US" sz="1200" dirty="0" smtClean="0">
                <a:latin typeface="微软雅黑" pitchFamily="34" charset="-122"/>
                <a:ea typeface="微软雅黑" pitchFamily="34" charset="-122"/>
              </a:rPr>
              <a:t>、大数据等互联网新鲜领域进行尝试，实现了媒体的转型升级，推动户外媒体进入一个线下即线上，线上即线下，媒体即渠道，渠道即媒体时代。</a:t>
            </a:r>
            <a:endParaRPr lang="zh-CN" altLang="en-US" sz="1200" dirty="0" smtClean="0">
              <a:latin typeface="微软雅黑" pitchFamily="34" charset="-122"/>
              <a:ea typeface="微软雅黑" pitchFamily="34" charset="-122"/>
              <a:cs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直接箭头连接符 57"/>
          <p:cNvCxnSpPr/>
          <p:nvPr/>
        </p:nvCxnSpPr>
        <p:spPr>
          <a:xfrm rot="10800000">
            <a:off x="3605127" y="2940310"/>
            <a:ext cx="1913806" cy="964724"/>
          </a:xfrm>
          <a:prstGeom prst="straightConnector1">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9" name="组合 8"/>
          <p:cNvGrpSpPr/>
          <p:nvPr/>
        </p:nvGrpSpPr>
        <p:grpSpPr>
          <a:xfrm>
            <a:off x="1425243" y="974480"/>
            <a:ext cx="3763219" cy="3648890"/>
            <a:chOff x="1425243" y="974480"/>
            <a:chExt cx="3763219" cy="3648890"/>
          </a:xfrm>
        </p:grpSpPr>
        <p:sp>
          <p:nvSpPr>
            <p:cNvPr id="8" name="椭圆 7"/>
            <p:cNvSpPr/>
            <p:nvPr/>
          </p:nvSpPr>
          <p:spPr>
            <a:xfrm>
              <a:off x="1425243" y="974480"/>
              <a:ext cx="3763219" cy="3648890"/>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p>
          </p:txBody>
        </p:sp>
        <p:sp>
          <p:nvSpPr>
            <p:cNvPr id="7" name="椭圆 6"/>
            <p:cNvSpPr/>
            <p:nvPr/>
          </p:nvSpPr>
          <p:spPr>
            <a:xfrm>
              <a:off x="1916959" y="1432148"/>
              <a:ext cx="2737247" cy="2636417"/>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p>
          </p:txBody>
        </p:sp>
        <p:sp>
          <p:nvSpPr>
            <p:cNvPr id="6" name="椭圆 5"/>
            <p:cNvSpPr/>
            <p:nvPr/>
          </p:nvSpPr>
          <p:spPr>
            <a:xfrm>
              <a:off x="2448329" y="1924688"/>
              <a:ext cx="1733267" cy="1618339"/>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p>
          </p:txBody>
        </p:sp>
        <p:sp>
          <p:nvSpPr>
            <p:cNvPr id="5" name="椭圆 4"/>
            <p:cNvSpPr/>
            <p:nvPr/>
          </p:nvSpPr>
          <p:spPr>
            <a:xfrm>
              <a:off x="2937703" y="2313236"/>
              <a:ext cx="757863" cy="758736"/>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p>
          </p:txBody>
        </p:sp>
      </p:grpSp>
      <p:sp>
        <p:nvSpPr>
          <p:cNvPr id="12" name="椭圆 11"/>
          <p:cNvSpPr/>
          <p:nvPr/>
        </p:nvSpPr>
        <p:spPr>
          <a:xfrm>
            <a:off x="2880183" y="1811672"/>
            <a:ext cx="877028" cy="226031"/>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zh-CN" altLang="en-US" sz="1000" dirty="0" smtClean="0">
                <a:solidFill>
                  <a:schemeClr val="tx1"/>
                </a:solidFill>
                <a:latin typeface="微软雅黑" pitchFamily="34" charset="-122"/>
                <a:ea typeface="微软雅黑" pitchFamily="34" charset="-122"/>
              </a:rPr>
              <a:t>物业</a:t>
            </a:r>
            <a:endParaRPr lang="zh-CN" altLang="en-US" sz="1000" dirty="0">
              <a:solidFill>
                <a:schemeClr val="tx1"/>
              </a:solidFill>
              <a:latin typeface="微软雅黑" pitchFamily="34" charset="-122"/>
              <a:ea typeface="微软雅黑" pitchFamily="34" charset="-122"/>
            </a:endParaRPr>
          </a:p>
        </p:txBody>
      </p:sp>
      <p:sp>
        <p:nvSpPr>
          <p:cNvPr id="13" name="椭圆 12"/>
          <p:cNvSpPr/>
          <p:nvPr/>
        </p:nvSpPr>
        <p:spPr>
          <a:xfrm>
            <a:off x="2899021" y="2210648"/>
            <a:ext cx="877028" cy="226031"/>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000" dirty="0" smtClean="0">
                <a:solidFill>
                  <a:schemeClr val="tx1"/>
                </a:solidFill>
                <a:latin typeface="微软雅黑" pitchFamily="34" charset="-122"/>
                <a:ea typeface="微软雅黑" pitchFamily="34" charset="-122"/>
              </a:rPr>
              <a:t>家居</a:t>
            </a:r>
            <a:endParaRPr lang="zh-CN" altLang="en-US" sz="1000" dirty="0">
              <a:solidFill>
                <a:schemeClr val="tx1"/>
              </a:solidFill>
              <a:latin typeface="微软雅黑" pitchFamily="34" charset="-122"/>
              <a:ea typeface="微软雅黑" pitchFamily="34" charset="-122"/>
            </a:endParaRPr>
          </a:p>
        </p:txBody>
      </p:sp>
      <p:sp>
        <p:nvSpPr>
          <p:cNvPr id="14" name="椭圆 13"/>
          <p:cNvSpPr/>
          <p:nvPr/>
        </p:nvSpPr>
        <p:spPr>
          <a:xfrm>
            <a:off x="2888747" y="1357906"/>
            <a:ext cx="877028" cy="226031"/>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000" dirty="0" smtClean="0">
                <a:solidFill>
                  <a:schemeClr val="tx1"/>
                </a:solidFill>
                <a:latin typeface="微软雅黑" pitchFamily="34" charset="-122"/>
                <a:ea typeface="微软雅黑" pitchFamily="34" charset="-122"/>
              </a:rPr>
              <a:t>商业</a:t>
            </a:r>
            <a:endParaRPr lang="zh-CN" altLang="en-US" sz="1000" dirty="0">
              <a:solidFill>
                <a:schemeClr val="tx1"/>
              </a:solidFill>
              <a:latin typeface="微软雅黑" pitchFamily="34" charset="-122"/>
              <a:ea typeface="微软雅黑" pitchFamily="34" charset="-122"/>
            </a:endParaRPr>
          </a:p>
        </p:txBody>
      </p:sp>
      <p:sp>
        <p:nvSpPr>
          <p:cNvPr id="15" name="椭圆 14"/>
          <p:cNvSpPr/>
          <p:nvPr/>
        </p:nvSpPr>
        <p:spPr>
          <a:xfrm>
            <a:off x="2876763" y="893866"/>
            <a:ext cx="877028" cy="226031"/>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zh-CN" altLang="en-US" sz="1000" dirty="0" smtClean="0">
                <a:solidFill>
                  <a:schemeClr val="tx1"/>
                </a:solidFill>
                <a:latin typeface="微软雅黑" pitchFamily="34" charset="-122"/>
                <a:ea typeface="微软雅黑" pitchFamily="34" charset="-122"/>
              </a:rPr>
              <a:t>生活</a:t>
            </a:r>
            <a:endParaRPr lang="zh-CN" altLang="en-US" sz="1000" dirty="0">
              <a:solidFill>
                <a:schemeClr val="tx1"/>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096082" y="2446953"/>
            <a:ext cx="465922" cy="508616"/>
          </a:xfrm>
          <a:prstGeom prst="rect">
            <a:avLst/>
          </a:prstGeom>
          <a:noFill/>
          <a:ln w="9525">
            <a:noFill/>
            <a:miter lim="800000"/>
            <a:headEnd/>
            <a:tailEnd/>
          </a:ln>
          <a:effectLst/>
        </p:spPr>
      </p:pic>
      <p:sp>
        <p:nvSpPr>
          <p:cNvPr id="17" name="椭圆 16"/>
          <p:cNvSpPr/>
          <p:nvPr/>
        </p:nvSpPr>
        <p:spPr>
          <a:xfrm>
            <a:off x="2342508" y="2116899"/>
            <a:ext cx="472611" cy="46404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电子缴费</a:t>
            </a:r>
            <a:endParaRPr lang="zh-CN" altLang="en-US" sz="900" dirty="0">
              <a:solidFill>
                <a:schemeClr val="tx1"/>
              </a:solidFill>
              <a:latin typeface="微软雅黑" pitchFamily="34" charset="-122"/>
              <a:ea typeface="微软雅黑" pitchFamily="34" charset="-122"/>
            </a:endParaRPr>
          </a:p>
        </p:txBody>
      </p:sp>
      <p:sp>
        <p:nvSpPr>
          <p:cNvPr id="18" name="椭圆 17"/>
          <p:cNvSpPr/>
          <p:nvPr/>
        </p:nvSpPr>
        <p:spPr>
          <a:xfrm>
            <a:off x="2342508" y="2852652"/>
            <a:ext cx="472611" cy="46404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上门维修</a:t>
            </a:r>
            <a:endParaRPr lang="zh-CN" altLang="en-US" sz="900" dirty="0">
              <a:solidFill>
                <a:schemeClr val="tx1"/>
              </a:solidFill>
              <a:latin typeface="微软雅黑" pitchFamily="34" charset="-122"/>
              <a:ea typeface="微软雅黑" pitchFamily="34" charset="-122"/>
            </a:endParaRPr>
          </a:p>
        </p:txBody>
      </p:sp>
      <p:sp>
        <p:nvSpPr>
          <p:cNvPr id="19" name="椭圆 18"/>
          <p:cNvSpPr/>
          <p:nvPr/>
        </p:nvSpPr>
        <p:spPr>
          <a:xfrm>
            <a:off x="2877493" y="3214409"/>
            <a:ext cx="472611" cy="46404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巡更巡检</a:t>
            </a:r>
            <a:endParaRPr lang="zh-CN" altLang="en-US" sz="900" dirty="0">
              <a:solidFill>
                <a:schemeClr val="tx1"/>
              </a:solidFill>
              <a:latin typeface="微软雅黑" pitchFamily="34" charset="-122"/>
              <a:ea typeface="微软雅黑" pitchFamily="34" charset="-122"/>
            </a:endParaRPr>
          </a:p>
        </p:txBody>
      </p:sp>
      <p:sp>
        <p:nvSpPr>
          <p:cNvPr id="20" name="椭圆 19"/>
          <p:cNvSpPr/>
          <p:nvPr/>
        </p:nvSpPr>
        <p:spPr>
          <a:xfrm>
            <a:off x="3540882" y="3119953"/>
            <a:ext cx="472611" cy="46404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巡更巡检</a:t>
            </a:r>
            <a:endParaRPr lang="zh-CN" altLang="en-US" sz="900" dirty="0">
              <a:solidFill>
                <a:schemeClr val="tx1"/>
              </a:solidFill>
              <a:latin typeface="微软雅黑" pitchFamily="34" charset="-122"/>
              <a:ea typeface="微软雅黑" pitchFamily="34" charset="-122"/>
            </a:endParaRPr>
          </a:p>
        </p:txBody>
      </p:sp>
      <p:sp>
        <p:nvSpPr>
          <p:cNvPr id="21" name="椭圆 20"/>
          <p:cNvSpPr/>
          <p:nvPr/>
        </p:nvSpPr>
        <p:spPr>
          <a:xfrm>
            <a:off x="3811845" y="2088656"/>
            <a:ext cx="472611" cy="464040"/>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智能门禁</a:t>
            </a:r>
            <a:endParaRPr lang="zh-CN" altLang="en-US" sz="900" dirty="0">
              <a:solidFill>
                <a:schemeClr val="tx1"/>
              </a:solidFill>
              <a:latin typeface="微软雅黑" pitchFamily="34" charset="-122"/>
              <a:ea typeface="微软雅黑" pitchFamily="34" charset="-122"/>
            </a:endParaRPr>
          </a:p>
        </p:txBody>
      </p:sp>
      <p:sp>
        <p:nvSpPr>
          <p:cNvPr id="22" name="椭圆 21"/>
          <p:cNvSpPr/>
          <p:nvPr/>
        </p:nvSpPr>
        <p:spPr>
          <a:xfrm>
            <a:off x="2173538" y="1481914"/>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餐饮企业</a:t>
            </a:r>
            <a:endParaRPr lang="zh-CN" altLang="en-US" sz="900" dirty="0">
              <a:solidFill>
                <a:schemeClr val="tx1"/>
              </a:solidFill>
              <a:latin typeface="微软雅黑" pitchFamily="34" charset="-122"/>
              <a:ea typeface="微软雅黑" pitchFamily="34" charset="-122"/>
            </a:endParaRPr>
          </a:p>
        </p:txBody>
      </p:sp>
      <p:sp>
        <p:nvSpPr>
          <p:cNvPr id="23" name="椭圆 22"/>
          <p:cNvSpPr/>
          <p:nvPr/>
        </p:nvSpPr>
        <p:spPr>
          <a:xfrm>
            <a:off x="1785991" y="1982913"/>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婚姻葬礼</a:t>
            </a:r>
            <a:endParaRPr lang="zh-CN" altLang="en-US" sz="900" dirty="0">
              <a:solidFill>
                <a:schemeClr val="tx1"/>
              </a:solidFill>
              <a:latin typeface="微软雅黑" pitchFamily="34" charset="-122"/>
              <a:ea typeface="微软雅黑" pitchFamily="34" charset="-122"/>
            </a:endParaRPr>
          </a:p>
        </p:txBody>
      </p:sp>
      <p:sp>
        <p:nvSpPr>
          <p:cNvPr id="24" name="椭圆 23"/>
          <p:cNvSpPr/>
          <p:nvPr/>
        </p:nvSpPr>
        <p:spPr>
          <a:xfrm>
            <a:off x="1701201" y="2630175"/>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事物咨询</a:t>
            </a:r>
            <a:endParaRPr lang="zh-CN" altLang="en-US" sz="900" dirty="0">
              <a:solidFill>
                <a:schemeClr val="tx1"/>
              </a:solidFill>
              <a:latin typeface="微软雅黑" pitchFamily="34" charset="-122"/>
              <a:ea typeface="微软雅黑" pitchFamily="34" charset="-122"/>
            </a:endParaRPr>
          </a:p>
        </p:txBody>
      </p:sp>
      <p:sp>
        <p:nvSpPr>
          <p:cNvPr id="26" name="椭圆 25"/>
          <p:cNvSpPr/>
          <p:nvPr/>
        </p:nvSpPr>
        <p:spPr>
          <a:xfrm>
            <a:off x="1893526" y="3221890"/>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家政亲子</a:t>
            </a:r>
            <a:endParaRPr lang="zh-CN" altLang="en-US" sz="900" dirty="0">
              <a:solidFill>
                <a:schemeClr val="tx1"/>
              </a:solidFill>
              <a:latin typeface="微软雅黑" pitchFamily="34" charset="-122"/>
              <a:ea typeface="微软雅黑" pitchFamily="34" charset="-122"/>
            </a:endParaRPr>
          </a:p>
        </p:txBody>
      </p:sp>
      <p:sp>
        <p:nvSpPr>
          <p:cNvPr id="27" name="椭圆 26"/>
          <p:cNvSpPr/>
          <p:nvPr/>
        </p:nvSpPr>
        <p:spPr>
          <a:xfrm>
            <a:off x="2405865" y="3616505"/>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运动健身</a:t>
            </a:r>
            <a:endParaRPr lang="zh-CN" altLang="en-US" sz="900" dirty="0">
              <a:solidFill>
                <a:schemeClr val="tx1"/>
              </a:solidFill>
              <a:latin typeface="微软雅黑" pitchFamily="34" charset="-122"/>
              <a:ea typeface="微软雅黑" pitchFamily="34" charset="-122"/>
            </a:endParaRPr>
          </a:p>
        </p:txBody>
      </p:sp>
      <p:sp>
        <p:nvSpPr>
          <p:cNvPr id="28" name="椭圆 27"/>
          <p:cNvSpPr/>
          <p:nvPr/>
        </p:nvSpPr>
        <p:spPr>
          <a:xfrm>
            <a:off x="2998956" y="3766333"/>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旅游出行</a:t>
            </a:r>
            <a:endParaRPr lang="zh-CN" altLang="en-US" sz="900" dirty="0">
              <a:solidFill>
                <a:schemeClr val="tx1"/>
              </a:solidFill>
              <a:latin typeface="微软雅黑" pitchFamily="34" charset="-122"/>
              <a:ea typeface="微软雅黑" pitchFamily="34" charset="-122"/>
            </a:endParaRPr>
          </a:p>
        </p:txBody>
      </p:sp>
      <p:sp>
        <p:nvSpPr>
          <p:cNvPr id="29" name="椭圆 28"/>
          <p:cNvSpPr/>
          <p:nvPr/>
        </p:nvSpPr>
        <p:spPr>
          <a:xfrm>
            <a:off x="3562007" y="3678149"/>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维修维护</a:t>
            </a:r>
            <a:endParaRPr lang="zh-CN" altLang="en-US" sz="900" dirty="0">
              <a:solidFill>
                <a:schemeClr val="tx1"/>
              </a:solidFill>
              <a:latin typeface="微软雅黑" pitchFamily="34" charset="-122"/>
              <a:ea typeface="微软雅黑" pitchFamily="34" charset="-122"/>
            </a:endParaRPr>
          </a:p>
        </p:txBody>
      </p:sp>
      <p:sp>
        <p:nvSpPr>
          <p:cNvPr id="30" name="椭圆 29"/>
          <p:cNvSpPr/>
          <p:nvPr/>
        </p:nvSpPr>
        <p:spPr>
          <a:xfrm>
            <a:off x="4058424" y="3374211"/>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美容美发</a:t>
            </a:r>
            <a:endParaRPr lang="zh-CN" altLang="en-US" sz="900" dirty="0">
              <a:solidFill>
                <a:schemeClr val="tx1"/>
              </a:solidFill>
              <a:latin typeface="微软雅黑" pitchFamily="34" charset="-122"/>
              <a:ea typeface="微软雅黑" pitchFamily="34" charset="-122"/>
            </a:endParaRPr>
          </a:p>
        </p:txBody>
      </p:sp>
      <p:sp>
        <p:nvSpPr>
          <p:cNvPr id="31" name="椭圆 30"/>
          <p:cNvSpPr/>
          <p:nvPr/>
        </p:nvSpPr>
        <p:spPr>
          <a:xfrm>
            <a:off x="4289759" y="1945954"/>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大型超市</a:t>
            </a:r>
            <a:endParaRPr lang="zh-CN" altLang="en-US" sz="900" dirty="0">
              <a:solidFill>
                <a:schemeClr val="tx1"/>
              </a:solidFill>
              <a:latin typeface="微软雅黑" pitchFamily="34" charset="-122"/>
              <a:ea typeface="微软雅黑" pitchFamily="34" charset="-122"/>
            </a:endParaRPr>
          </a:p>
        </p:txBody>
      </p:sp>
      <p:sp>
        <p:nvSpPr>
          <p:cNvPr id="32" name="椭圆 31"/>
          <p:cNvSpPr/>
          <p:nvPr/>
        </p:nvSpPr>
        <p:spPr>
          <a:xfrm>
            <a:off x="4401045" y="2757850"/>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便利商店</a:t>
            </a:r>
            <a:endParaRPr lang="zh-CN" altLang="en-US" sz="900" dirty="0">
              <a:solidFill>
                <a:schemeClr val="tx1"/>
              </a:solidFill>
              <a:latin typeface="微软雅黑" pitchFamily="34" charset="-122"/>
              <a:ea typeface="微软雅黑" pitchFamily="34" charset="-122"/>
            </a:endParaRPr>
          </a:p>
        </p:txBody>
      </p:sp>
      <p:sp>
        <p:nvSpPr>
          <p:cNvPr id="33" name="椭圆 32"/>
          <p:cNvSpPr/>
          <p:nvPr/>
        </p:nvSpPr>
        <p:spPr>
          <a:xfrm>
            <a:off x="3945289" y="1517212"/>
            <a:ext cx="472611" cy="464040"/>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附件菜场</a:t>
            </a:r>
            <a:endParaRPr lang="zh-CN" altLang="en-US" sz="900" dirty="0">
              <a:solidFill>
                <a:schemeClr val="tx1"/>
              </a:solidFill>
              <a:latin typeface="微软雅黑" pitchFamily="34" charset="-122"/>
              <a:ea typeface="微软雅黑" pitchFamily="34" charset="-122"/>
            </a:endParaRPr>
          </a:p>
        </p:txBody>
      </p:sp>
      <p:sp>
        <p:nvSpPr>
          <p:cNvPr id="34" name="椭圆 33"/>
          <p:cNvSpPr/>
          <p:nvPr/>
        </p:nvSpPr>
        <p:spPr>
          <a:xfrm>
            <a:off x="1980458" y="995575"/>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街道</a:t>
            </a:r>
            <a:endParaRPr lang="zh-CN" altLang="en-US" sz="900" dirty="0">
              <a:solidFill>
                <a:schemeClr val="tx1"/>
              </a:solidFill>
              <a:latin typeface="微软雅黑" pitchFamily="34" charset="-122"/>
              <a:ea typeface="微软雅黑" pitchFamily="34" charset="-122"/>
            </a:endParaRPr>
          </a:p>
        </p:txBody>
      </p:sp>
      <p:sp>
        <p:nvSpPr>
          <p:cNvPr id="35" name="椭圆 34"/>
          <p:cNvSpPr/>
          <p:nvPr/>
        </p:nvSpPr>
        <p:spPr>
          <a:xfrm>
            <a:off x="1561012" y="1311301"/>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居委会</a:t>
            </a:r>
            <a:endParaRPr lang="zh-CN" altLang="en-US" sz="900" dirty="0">
              <a:solidFill>
                <a:schemeClr val="tx1"/>
              </a:solidFill>
              <a:latin typeface="微软雅黑" pitchFamily="34" charset="-122"/>
              <a:ea typeface="微软雅黑" pitchFamily="34" charset="-122"/>
            </a:endParaRPr>
          </a:p>
        </p:txBody>
      </p:sp>
      <p:sp>
        <p:nvSpPr>
          <p:cNvPr id="36" name="椭圆 35"/>
          <p:cNvSpPr/>
          <p:nvPr/>
        </p:nvSpPr>
        <p:spPr>
          <a:xfrm>
            <a:off x="1271840" y="1975513"/>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供水公司</a:t>
            </a:r>
            <a:endParaRPr lang="zh-CN" altLang="en-US" sz="900" dirty="0">
              <a:solidFill>
                <a:schemeClr val="tx1"/>
              </a:solidFill>
              <a:latin typeface="微软雅黑" pitchFamily="34" charset="-122"/>
              <a:ea typeface="微软雅黑" pitchFamily="34" charset="-122"/>
            </a:endParaRPr>
          </a:p>
        </p:txBody>
      </p:sp>
      <p:sp>
        <p:nvSpPr>
          <p:cNvPr id="37" name="椭圆 36"/>
          <p:cNvSpPr/>
          <p:nvPr/>
        </p:nvSpPr>
        <p:spPr>
          <a:xfrm>
            <a:off x="1200947" y="2474668"/>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煤气公司</a:t>
            </a:r>
            <a:endParaRPr lang="zh-CN" altLang="en-US" sz="900" dirty="0">
              <a:solidFill>
                <a:schemeClr val="tx1"/>
              </a:solidFill>
              <a:latin typeface="微软雅黑" pitchFamily="34" charset="-122"/>
              <a:ea typeface="微软雅黑" pitchFamily="34" charset="-122"/>
            </a:endParaRPr>
          </a:p>
        </p:txBody>
      </p:sp>
      <p:sp>
        <p:nvSpPr>
          <p:cNvPr id="38" name="椭圆 37"/>
          <p:cNvSpPr/>
          <p:nvPr/>
        </p:nvSpPr>
        <p:spPr>
          <a:xfrm>
            <a:off x="1225751" y="2982389"/>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电力公司</a:t>
            </a:r>
            <a:endParaRPr lang="zh-CN" altLang="en-US" sz="900" dirty="0">
              <a:solidFill>
                <a:schemeClr val="tx1"/>
              </a:solidFill>
              <a:latin typeface="微软雅黑" pitchFamily="34" charset="-122"/>
              <a:ea typeface="微软雅黑" pitchFamily="34" charset="-122"/>
            </a:endParaRPr>
          </a:p>
        </p:txBody>
      </p:sp>
      <p:sp>
        <p:nvSpPr>
          <p:cNvPr id="39" name="椭圆 38"/>
          <p:cNvSpPr/>
          <p:nvPr/>
        </p:nvSpPr>
        <p:spPr>
          <a:xfrm>
            <a:off x="1558912" y="3708971"/>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医院</a:t>
            </a:r>
            <a:endParaRPr lang="zh-CN" altLang="en-US" sz="900" dirty="0">
              <a:solidFill>
                <a:schemeClr val="tx1"/>
              </a:solidFill>
              <a:latin typeface="微软雅黑" pitchFamily="34" charset="-122"/>
              <a:ea typeface="微软雅黑" pitchFamily="34" charset="-122"/>
            </a:endParaRPr>
          </a:p>
        </p:txBody>
      </p:sp>
      <p:sp>
        <p:nvSpPr>
          <p:cNvPr id="40" name="椭圆 39"/>
          <p:cNvSpPr/>
          <p:nvPr/>
        </p:nvSpPr>
        <p:spPr>
          <a:xfrm>
            <a:off x="1960649" y="4004789"/>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药房</a:t>
            </a:r>
            <a:endParaRPr lang="zh-CN" altLang="en-US" sz="900" dirty="0">
              <a:solidFill>
                <a:schemeClr val="tx1"/>
              </a:solidFill>
              <a:latin typeface="微软雅黑" pitchFamily="34" charset="-122"/>
              <a:ea typeface="微软雅黑" pitchFamily="34" charset="-122"/>
            </a:endParaRPr>
          </a:p>
        </p:txBody>
      </p:sp>
      <p:sp>
        <p:nvSpPr>
          <p:cNvPr id="41" name="椭圆 40"/>
          <p:cNvSpPr/>
          <p:nvPr/>
        </p:nvSpPr>
        <p:spPr>
          <a:xfrm>
            <a:off x="2701397" y="4300585"/>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学校</a:t>
            </a:r>
            <a:endParaRPr lang="zh-CN" altLang="en-US" sz="900" dirty="0">
              <a:solidFill>
                <a:schemeClr val="tx1"/>
              </a:solidFill>
              <a:latin typeface="微软雅黑" pitchFamily="34" charset="-122"/>
              <a:ea typeface="微软雅黑" pitchFamily="34" charset="-122"/>
            </a:endParaRPr>
          </a:p>
        </p:txBody>
      </p:sp>
      <p:sp>
        <p:nvSpPr>
          <p:cNvPr id="42" name="椭圆 41"/>
          <p:cNvSpPr/>
          <p:nvPr/>
        </p:nvSpPr>
        <p:spPr>
          <a:xfrm>
            <a:off x="3195274" y="4370084"/>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幼教</a:t>
            </a:r>
            <a:endParaRPr lang="zh-CN" altLang="en-US" sz="900" dirty="0">
              <a:solidFill>
                <a:schemeClr val="tx1"/>
              </a:solidFill>
              <a:latin typeface="微软雅黑" pitchFamily="34" charset="-122"/>
              <a:ea typeface="微软雅黑" pitchFamily="34" charset="-122"/>
            </a:endParaRPr>
          </a:p>
        </p:txBody>
      </p:sp>
      <p:sp>
        <p:nvSpPr>
          <p:cNvPr id="43" name="椭圆 42"/>
          <p:cNvSpPr/>
          <p:nvPr/>
        </p:nvSpPr>
        <p:spPr>
          <a:xfrm>
            <a:off x="3940436" y="4197845"/>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电影院</a:t>
            </a:r>
            <a:endParaRPr lang="zh-CN" altLang="en-US" sz="900" dirty="0">
              <a:solidFill>
                <a:schemeClr val="tx1"/>
              </a:solidFill>
              <a:latin typeface="微软雅黑" pitchFamily="34" charset="-122"/>
              <a:ea typeface="微软雅黑" pitchFamily="34" charset="-122"/>
            </a:endParaRPr>
          </a:p>
        </p:txBody>
      </p:sp>
      <p:sp>
        <p:nvSpPr>
          <p:cNvPr id="44" name="椭圆 43"/>
          <p:cNvSpPr/>
          <p:nvPr/>
        </p:nvSpPr>
        <p:spPr>
          <a:xfrm>
            <a:off x="4521358" y="3744079"/>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图书馆</a:t>
            </a:r>
            <a:endParaRPr lang="zh-CN" altLang="en-US" sz="900" dirty="0">
              <a:solidFill>
                <a:schemeClr val="tx1"/>
              </a:solidFill>
              <a:latin typeface="微软雅黑" pitchFamily="34" charset="-122"/>
              <a:ea typeface="微软雅黑" pitchFamily="34" charset="-122"/>
            </a:endParaRPr>
          </a:p>
        </p:txBody>
      </p:sp>
      <p:sp>
        <p:nvSpPr>
          <p:cNvPr id="45" name="椭圆 44"/>
          <p:cNvSpPr/>
          <p:nvPr/>
        </p:nvSpPr>
        <p:spPr>
          <a:xfrm>
            <a:off x="4880955" y="3150775"/>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消防</a:t>
            </a:r>
            <a:endParaRPr lang="zh-CN" altLang="en-US" sz="900" dirty="0">
              <a:solidFill>
                <a:schemeClr val="tx1"/>
              </a:solidFill>
              <a:latin typeface="微软雅黑" pitchFamily="34" charset="-122"/>
              <a:ea typeface="微软雅黑" pitchFamily="34" charset="-122"/>
            </a:endParaRPr>
          </a:p>
        </p:txBody>
      </p:sp>
      <p:sp>
        <p:nvSpPr>
          <p:cNvPr id="46" name="椭圆 45"/>
          <p:cNvSpPr/>
          <p:nvPr/>
        </p:nvSpPr>
        <p:spPr>
          <a:xfrm>
            <a:off x="4962789" y="2643126"/>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环卫</a:t>
            </a:r>
            <a:endParaRPr lang="zh-CN" altLang="en-US" sz="900" dirty="0">
              <a:solidFill>
                <a:schemeClr val="tx1"/>
              </a:solidFill>
              <a:latin typeface="微软雅黑" pitchFamily="34" charset="-122"/>
              <a:ea typeface="微软雅黑" pitchFamily="34" charset="-122"/>
            </a:endParaRPr>
          </a:p>
        </p:txBody>
      </p:sp>
      <p:sp>
        <p:nvSpPr>
          <p:cNvPr id="47" name="椭圆 46"/>
          <p:cNvSpPr/>
          <p:nvPr/>
        </p:nvSpPr>
        <p:spPr>
          <a:xfrm>
            <a:off x="4726483" y="1692668"/>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法律援助</a:t>
            </a:r>
            <a:endParaRPr lang="zh-CN" altLang="en-US" sz="900" dirty="0">
              <a:solidFill>
                <a:schemeClr val="tx1"/>
              </a:solidFill>
              <a:latin typeface="微软雅黑" pitchFamily="34" charset="-122"/>
              <a:ea typeface="微软雅黑" pitchFamily="34" charset="-122"/>
            </a:endParaRPr>
          </a:p>
        </p:txBody>
      </p:sp>
      <p:sp>
        <p:nvSpPr>
          <p:cNvPr id="48" name="椭圆 47"/>
          <p:cNvSpPr/>
          <p:nvPr/>
        </p:nvSpPr>
        <p:spPr>
          <a:xfrm>
            <a:off x="4181596" y="1006379"/>
            <a:ext cx="472611" cy="464040"/>
          </a:xfrm>
          <a:prstGeom prst="ellipse">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zh-CN" altLang="en-US" sz="900" dirty="0" smtClean="0">
                <a:solidFill>
                  <a:schemeClr val="tx1"/>
                </a:solidFill>
                <a:latin typeface="微软雅黑" pitchFamily="34" charset="-122"/>
                <a:ea typeface="微软雅黑" pitchFamily="34" charset="-122"/>
              </a:rPr>
              <a:t>养老院</a:t>
            </a:r>
            <a:endParaRPr lang="zh-CN" altLang="en-US" sz="900" dirty="0">
              <a:solidFill>
                <a:schemeClr val="tx1"/>
              </a:solidFill>
              <a:latin typeface="微软雅黑" pitchFamily="34" charset="-122"/>
              <a:ea typeface="微软雅黑" pitchFamily="34" charset="-122"/>
            </a:endParaRPr>
          </a:p>
        </p:txBody>
      </p:sp>
      <p:sp>
        <p:nvSpPr>
          <p:cNvPr id="49" name="矩形 48"/>
          <p:cNvSpPr/>
          <p:nvPr/>
        </p:nvSpPr>
        <p:spPr>
          <a:xfrm>
            <a:off x="5498385" y="3745785"/>
            <a:ext cx="1765158" cy="359594"/>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（家庭）</a:t>
            </a:r>
            <a:endParaRPr lang="zh-CN" altLang="en-US" sz="1400" b="1" dirty="0">
              <a:solidFill>
                <a:schemeClr val="tx1"/>
              </a:solidFill>
              <a:latin typeface="微软雅黑" pitchFamily="34" charset="-122"/>
              <a:ea typeface="微软雅黑" pitchFamily="34" charset="-122"/>
            </a:endParaRPr>
          </a:p>
        </p:txBody>
      </p:sp>
      <p:sp>
        <p:nvSpPr>
          <p:cNvPr id="50" name="矩形 49"/>
          <p:cNvSpPr/>
          <p:nvPr/>
        </p:nvSpPr>
        <p:spPr>
          <a:xfrm>
            <a:off x="6029216" y="2260781"/>
            <a:ext cx="1765158" cy="359594"/>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（社区内）</a:t>
            </a:r>
          </a:p>
        </p:txBody>
      </p:sp>
      <p:sp>
        <p:nvSpPr>
          <p:cNvPr id="51" name="矩形 50"/>
          <p:cNvSpPr/>
          <p:nvPr/>
        </p:nvSpPr>
        <p:spPr>
          <a:xfrm>
            <a:off x="5996684" y="1776193"/>
            <a:ext cx="1765158" cy="359594"/>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（半径</a:t>
            </a:r>
            <a:r>
              <a:rPr lang="en-US" altLang="zh-CN" sz="1400" b="1" dirty="0" smtClean="0">
                <a:solidFill>
                  <a:schemeClr val="tx1"/>
                </a:solidFill>
                <a:latin typeface="微软雅黑" pitchFamily="34" charset="-122"/>
                <a:ea typeface="微软雅黑" pitchFamily="34" charset="-122"/>
              </a:rPr>
              <a:t>1</a:t>
            </a:r>
            <a:r>
              <a:rPr lang="zh-CN" altLang="en-US" sz="1400" b="1" dirty="0" smtClean="0">
                <a:solidFill>
                  <a:schemeClr val="tx1"/>
                </a:solidFill>
                <a:latin typeface="微软雅黑" pitchFamily="34" charset="-122"/>
                <a:ea typeface="微软雅黑" pitchFamily="34" charset="-122"/>
              </a:rPr>
              <a:t>公里）</a:t>
            </a:r>
          </a:p>
        </p:txBody>
      </p:sp>
      <p:sp>
        <p:nvSpPr>
          <p:cNvPr id="52" name="矩形 51"/>
          <p:cNvSpPr/>
          <p:nvPr/>
        </p:nvSpPr>
        <p:spPr>
          <a:xfrm>
            <a:off x="5594289" y="870371"/>
            <a:ext cx="1716550" cy="359594"/>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（半径</a:t>
            </a:r>
            <a:r>
              <a:rPr lang="en-US" altLang="zh-CN" sz="1400" b="1" dirty="0" smtClean="0">
                <a:solidFill>
                  <a:schemeClr val="tx1"/>
                </a:solidFill>
                <a:latin typeface="微软雅黑" pitchFamily="34" charset="-122"/>
                <a:ea typeface="微软雅黑" pitchFamily="34" charset="-122"/>
              </a:rPr>
              <a:t>3</a:t>
            </a:r>
            <a:r>
              <a:rPr lang="zh-CN" altLang="en-US" sz="1400" b="1" dirty="0" smtClean="0">
                <a:solidFill>
                  <a:schemeClr val="tx1"/>
                </a:solidFill>
                <a:latin typeface="微软雅黑" pitchFamily="34" charset="-122"/>
                <a:ea typeface="微软雅黑" pitchFamily="34" charset="-122"/>
              </a:rPr>
              <a:t>公里）</a:t>
            </a:r>
            <a:endParaRPr lang="zh-CN" altLang="en-US" sz="1400" b="1" dirty="0">
              <a:solidFill>
                <a:schemeClr val="tx1"/>
              </a:solidFill>
              <a:latin typeface="微软雅黑" pitchFamily="34" charset="-122"/>
              <a:ea typeface="微软雅黑" pitchFamily="34" charset="-122"/>
            </a:endParaRPr>
          </a:p>
        </p:txBody>
      </p:sp>
      <p:cxnSp>
        <p:nvCxnSpPr>
          <p:cNvPr id="61" name="直接箭头连接符 60"/>
          <p:cNvCxnSpPr>
            <a:stCxn id="50" idx="1"/>
            <a:endCxn id="6" idx="6"/>
          </p:cNvCxnSpPr>
          <p:nvPr/>
        </p:nvCxnSpPr>
        <p:spPr>
          <a:xfrm rot="10800000" flipV="1">
            <a:off x="4181596" y="2440578"/>
            <a:ext cx="1847620" cy="293280"/>
          </a:xfrm>
          <a:prstGeom prst="straightConnector1">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a:stCxn id="51" idx="1"/>
          </p:cNvCxnSpPr>
          <p:nvPr/>
        </p:nvCxnSpPr>
        <p:spPr>
          <a:xfrm rot="10800000" flipV="1">
            <a:off x="4637352" y="1955990"/>
            <a:ext cx="1359333" cy="584006"/>
          </a:xfrm>
          <a:prstGeom prst="straightConnector1">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9" name="直接箭头连接符 68"/>
          <p:cNvCxnSpPr>
            <a:stCxn id="52" idx="1"/>
            <a:endCxn id="8" idx="7"/>
          </p:cNvCxnSpPr>
          <p:nvPr/>
        </p:nvCxnSpPr>
        <p:spPr>
          <a:xfrm rot="10800000" flipV="1">
            <a:off x="4637351" y="1050167"/>
            <a:ext cx="956938" cy="458679"/>
          </a:xfrm>
          <a:prstGeom prst="straightConnector1">
            <a:avLst/>
          </a:prstGeom>
          <a:ln w="1905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76"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fontAlgn="auto">
              <a:lnSpc>
                <a:spcPct val="150000"/>
              </a:lnSpc>
              <a:spcAft>
                <a:spcPts val="0"/>
              </a:spcAft>
              <a:defRPr/>
            </a:pPr>
            <a:r>
              <a:rPr lang="zh-CN" altLang="en-US" sz="2000" b="1" dirty="0" smtClean="0">
                <a:latin typeface="微软雅黑" pitchFamily="34" charset="-122"/>
                <a:ea typeface="微软雅黑" pitchFamily="34" charset="-122"/>
              </a:rPr>
              <a:t>二、智慧社区的组成元素</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400" b="1" dirty="0" smtClean="0">
                <a:latin typeface="微软雅黑" pitchFamily="34" charset="-122"/>
                <a:ea typeface="微软雅黑" pitchFamily="34" charset="-122"/>
              </a:rPr>
              <a:t>“边看边买” </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观剧新风尚</a:t>
            </a:r>
          </a:p>
        </p:txBody>
      </p:sp>
      <p:pic>
        <p:nvPicPr>
          <p:cNvPr id="76802" name="Picture 2"/>
          <p:cNvPicPr>
            <a:picLocks noChangeAspect="1" noChangeArrowheads="1"/>
          </p:cNvPicPr>
          <p:nvPr/>
        </p:nvPicPr>
        <p:blipFill>
          <a:blip r:embed="rId2"/>
          <a:srcRect/>
          <a:stretch>
            <a:fillRect/>
          </a:stretch>
        </p:blipFill>
        <p:spPr bwMode="auto">
          <a:xfrm>
            <a:off x="5330422" y="1139789"/>
            <a:ext cx="3505603" cy="2556573"/>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465138" y="712788"/>
            <a:ext cx="4632877" cy="2983574"/>
          </a:xfrm>
          <a:prstGeom prst="rect">
            <a:avLst/>
          </a:prstGeom>
        </p:spPr>
        <p:txBody>
          <a:bodyPr vert="horz" wrap="square">
            <a:spAutoFit/>
          </a:bodyPr>
          <a:lstStyle/>
          <a:p>
            <a:pPr marL="177800" indent="-177800">
              <a:lnSpc>
                <a:spcPct val="150000"/>
              </a:lnSpc>
              <a:spcBef>
                <a:spcPts val="1200"/>
              </a:spcBef>
              <a:buFont typeface="Arial"/>
              <a:buChar char="•"/>
            </a:pPr>
            <a:r>
              <a:rPr lang="zh-CN" altLang="en-US" sz="1200" dirty="0" smtClean="0">
                <a:latin typeface="微软雅黑" pitchFamily="34" charset="-122"/>
                <a:ea typeface="微软雅黑" pitchFamily="34" charset="-122"/>
                <a:cs typeface="微软雅黑"/>
              </a:rPr>
              <a:t>案例：</a:t>
            </a:r>
            <a:r>
              <a:rPr lang="en-US" altLang="zh-CN" sz="1200" dirty="0" smtClean="0">
                <a:latin typeface="微软雅黑" pitchFamily="34" charset="-122"/>
                <a:ea typeface="微软雅黑" pitchFamily="34" charset="-122"/>
                <a:cs typeface="微软雅黑"/>
              </a:rPr>
              <a:t>2015</a:t>
            </a:r>
            <a:r>
              <a:rPr lang="zh-CN" altLang="en-US" sz="1200" dirty="0" smtClean="0">
                <a:latin typeface="微软雅黑" pitchFamily="34" charset="-122"/>
                <a:ea typeface="微软雅黑" pitchFamily="34" charset="-122"/>
                <a:cs typeface="微软雅黑"/>
              </a:rPr>
              <a:t>年</a:t>
            </a:r>
            <a:r>
              <a:rPr lang="en-US" altLang="zh-CN" sz="1200" dirty="0" smtClean="0">
                <a:latin typeface="微软雅黑" pitchFamily="34" charset="-122"/>
                <a:ea typeface="微软雅黑" pitchFamily="34" charset="-122"/>
                <a:cs typeface="微软雅黑"/>
              </a:rPr>
              <a:t>1</a:t>
            </a:r>
            <a:r>
              <a:rPr lang="zh-CN" altLang="en-US" sz="1200" dirty="0" smtClean="0">
                <a:latin typeface="微软雅黑" pitchFamily="34" charset="-122"/>
                <a:ea typeface="微软雅黑" pitchFamily="34" charset="-122"/>
                <a:cs typeface="微软雅黑"/>
              </a:rPr>
              <a:t>月，在东方卫视开年大戏</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何以笙箫默</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中，电视机旁的观众不仅能看到明星的精彩演出，还可以掏出手机，在天猫上买到明星身上的华丽服饰，实现“边看边买”。而优酷也宣布和阿里巴巴合作推出了一个产品叫“边看边买”，在视频内容中直观地呈现出购物通道，用户观看视频时候把出现的商品放到购物车里，等到整个视频内容看完以后，网站会提醒已将</a:t>
            </a:r>
            <a:r>
              <a:rPr lang="en-US" altLang="zh-CN" sz="1200" dirty="0" smtClean="0">
                <a:latin typeface="微软雅黑" pitchFamily="34" charset="-122"/>
                <a:ea typeface="微软雅黑" pitchFamily="34" charset="-122"/>
                <a:cs typeface="微软雅黑"/>
              </a:rPr>
              <a:t>××</a:t>
            </a:r>
            <a:r>
              <a:rPr lang="zh-CN" altLang="en-US" sz="1200" dirty="0" smtClean="0">
                <a:latin typeface="微软雅黑" pitchFamily="34" charset="-122"/>
                <a:ea typeface="微软雅黑" pitchFamily="34" charset="-122"/>
                <a:cs typeface="微软雅黑"/>
              </a:rPr>
              <a:t>件商品放入购物车</a:t>
            </a:r>
          </a:p>
          <a:p>
            <a:pPr marL="177800" indent="-177800">
              <a:lnSpc>
                <a:spcPct val="150000"/>
              </a:lnSpc>
              <a:spcBef>
                <a:spcPts val="1200"/>
              </a:spcBef>
              <a:buFont typeface="Arial"/>
              <a:buChar char="•"/>
            </a:pPr>
            <a:r>
              <a:rPr lang="zh-CN" altLang="en-US" sz="1200" dirty="0" smtClean="0">
                <a:latin typeface="微软雅黑" pitchFamily="34" charset="-122"/>
                <a:ea typeface="微软雅黑" pitchFamily="34" charset="-122"/>
                <a:cs typeface="微软雅黑"/>
              </a:rPr>
              <a:t>点评：边看边买的模式也被业内人士成为</a:t>
            </a:r>
            <a:r>
              <a:rPr lang="en-US" altLang="zh-CN" sz="1200" dirty="0" smtClean="0">
                <a:latin typeface="微软雅黑" pitchFamily="34" charset="-122"/>
                <a:ea typeface="微软雅黑" pitchFamily="34" charset="-122"/>
                <a:cs typeface="微软雅黑"/>
              </a:rPr>
              <a:t>F2O</a:t>
            </a:r>
            <a:r>
              <a:rPr lang="zh-CN" altLang="en-US" sz="1200" dirty="0" smtClean="0">
                <a:latin typeface="微软雅黑" pitchFamily="34" charset="-122"/>
                <a:ea typeface="微软雅黑" pitchFamily="34" charset="-122"/>
                <a:cs typeface="微软雅黑"/>
              </a:rPr>
              <a:t>，依托时下剧集热点，借助视频的影响力，电商迅速推出剧中同款，能够有效地满足剧集大热而带来的瞬间激增消费需求，</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986670" y="1952446"/>
            <a:ext cx="3157871" cy="2456121"/>
          </a:xfrm>
          <a:prstGeom prst="roundRect">
            <a:avLst>
              <a:gd name="adj" fmla="val 1277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圆角矩形 6"/>
          <p:cNvSpPr/>
          <p:nvPr/>
        </p:nvSpPr>
        <p:spPr>
          <a:xfrm>
            <a:off x="988827" y="1973712"/>
            <a:ext cx="3157871" cy="2456121"/>
          </a:xfrm>
          <a:prstGeom prst="roundRect">
            <a:avLst>
              <a:gd name="adj" fmla="val 127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400" b="1" dirty="0" smtClean="0">
                <a:latin typeface="微软雅黑" pitchFamily="34" charset="-122"/>
                <a:ea typeface="微软雅黑" pitchFamily="34" charset="-122"/>
              </a:rPr>
              <a:t>阿姨帮</a:t>
            </a:r>
            <a:r>
              <a:rPr lang="en-US" altLang="zh-CN" sz="2400" b="1" dirty="0" smtClean="0">
                <a:latin typeface="微软雅黑" pitchFamily="34" charset="-122"/>
                <a:ea typeface="微软雅黑" pitchFamily="34" charset="-122"/>
              </a:rPr>
              <a:t>-</a:t>
            </a:r>
            <a:r>
              <a:rPr lang="zh-CN" altLang="en-US" sz="2400" b="1" dirty="0" smtClean="0">
                <a:latin typeface="微软雅黑" pitchFamily="34" charset="-122"/>
                <a:ea typeface="微软雅黑" pitchFamily="34" charset="-122"/>
              </a:rPr>
              <a:t>一个男人带领一帮阿姨“自我颠覆”</a:t>
            </a:r>
          </a:p>
        </p:txBody>
      </p:sp>
      <p:sp>
        <p:nvSpPr>
          <p:cNvPr id="5" name="矩形 4"/>
          <p:cNvSpPr/>
          <p:nvPr/>
        </p:nvSpPr>
        <p:spPr>
          <a:xfrm>
            <a:off x="465137" y="712788"/>
            <a:ext cx="8370887" cy="613694"/>
          </a:xfrm>
          <a:prstGeom prst="rect">
            <a:avLst/>
          </a:prstGeom>
        </p:spPr>
        <p:txBody>
          <a:bodyPr vert="horz" wrap="square">
            <a:spAutoFit/>
          </a:bodyPr>
          <a:lstStyle/>
          <a:p>
            <a:pPr marL="177800" indent="-177800">
              <a:lnSpc>
                <a:spcPct val="150000"/>
              </a:lnSpc>
              <a:buFont typeface="Arial"/>
              <a:buChar char="•"/>
            </a:pPr>
            <a:r>
              <a:rPr lang="zh-CN" altLang="en-US" sz="1200" dirty="0" smtClean="0">
                <a:latin typeface="微软雅黑" pitchFamily="34" charset="-122"/>
                <a:ea typeface="微软雅黑" pitchFamily="34" charset="-122"/>
                <a:cs typeface="微软雅黑"/>
              </a:rPr>
              <a:t>阿姨帮是一款基于</a:t>
            </a:r>
            <a:r>
              <a:rPr lang="en-US" altLang="en-US" sz="1200" dirty="0" smtClean="0">
                <a:latin typeface="微软雅黑" pitchFamily="34" charset="-122"/>
                <a:ea typeface="微软雅黑" pitchFamily="34" charset="-122"/>
                <a:cs typeface="微软雅黑"/>
              </a:rPr>
              <a:t>LBS</a:t>
            </a:r>
            <a:r>
              <a:rPr lang="zh-CN" altLang="en-US" sz="1200" dirty="0" smtClean="0">
                <a:latin typeface="微软雅黑" pitchFamily="34" charset="-122"/>
                <a:ea typeface="微软雅黑" pitchFamily="34" charset="-122"/>
                <a:cs typeface="微软雅黑"/>
              </a:rPr>
              <a:t>的家政</a:t>
            </a:r>
            <a:r>
              <a:rPr lang="en-US" altLang="en-US" sz="1200" dirty="0" smtClean="0">
                <a:latin typeface="微软雅黑" pitchFamily="34" charset="-122"/>
                <a:ea typeface="微软雅黑" pitchFamily="34" charset="-122"/>
                <a:cs typeface="微软雅黑"/>
              </a:rPr>
              <a:t>O2O</a:t>
            </a:r>
            <a:r>
              <a:rPr lang="zh-CN" altLang="en-US" sz="1200" dirty="0" smtClean="0">
                <a:latin typeface="微软雅黑" pitchFamily="34" charset="-122"/>
                <a:ea typeface="微软雅黑" pitchFamily="34" charset="-122"/>
                <a:cs typeface="微软雅黑"/>
              </a:rPr>
              <a:t>应用，力图作为制定服务标准的渠道，连接起海量的阿姨和消费者；</a:t>
            </a:r>
            <a:endParaRPr lang="en-US" altLang="zh-CN" sz="1200" dirty="0" smtClean="0">
              <a:latin typeface="微软雅黑" pitchFamily="34" charset="-122"/>
              <a:ea typeface="微软雅黑" pitchFamily="34" charset="-122"/>
              <a:cs typeface="微软雅黑"/>
            </a:endParaRPr>
          </a:p>
          <a:p>
            <a:pPr marL="177800" indent="-177800">
              <a:lnSpc>
                <a:spcPct val="150000"/>
              </a:lnSpc>
              <a:buFont typeface="Arial"/>
              <a:buChar char="•"/>
            </a:pPr>
            <a:r>
              <a:rPr lang="zh-CN" altLang="en-US" sz="1200" dirty="0" smtClean="0">
                <a:latin typeface="微软雅黑" pitchFamily="34" charset="-122"/>
                <a:ea typeface="微软雅黑" pitchFamily="34" charset="-122"/>
                <a:cs typeface="微软雅黑"/>
              </a:rPr>
              <a:t>业务涉及日常保洁、大扫除、新居开荒、衣物干洗、鞋具洗护等，用户可以通过</a:t>
            </a:r>
            <a:r>
              <a:rPr lang="en-US" altLang="en-US" sz="1200" dirty="0" smtClean="0">
                <a:latin typeface="微软雅黑" pitchFamily="34" charset="-122"/>
                <a:ea typeface="微软雅黑" pitchFamily="34" charset="-122"/>
                <a:cs typeface="微软雅黑"/>
              </a:rPr>
              <a:t>APP</a:t>
            </a:r>
            <a:r>
              <a:rPr lang="zh-CN" altLang="en-US" sz="1200" dirty="0" smtClean="0">
                <a:latin typeface="微软雅黑" pitchFamily="34" charset="-122"/>
                <a:ea typeface="微软雅黑" pitchFamily="34" charset="-122"/>
                <a:cs typeface="微软雅黑"/>
              </a:rPr>
              <a:t>或网站进行预约。</a:t>
            </a:r>
          </a:p>
        </p:txBody>
      </p:sp>
      <p:sp>
        <p:nvSpPr>
          <p:cNvPr id="4097" name="Rectangle 1"/>
          <p:cNvSpPr>
            <a:spLocks noChangeArrowheads="1"/>
          </p:cNvSpPr>
          <p:nvPr/>
        </p:nvSpPr>
        <p:spPr bwMode="auto">
          <a:xfrm>
            <a:off x="1031359" y="2133202"/>
            <a:ext cx="2966485" cy="20313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与国内其他家政服务</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O2O</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公司的普遍做法不同，阿姨帮对小时工采取统一聘任和管理的制度，区别于“中介”的角色，对阿姨进行培训、服务评价的系统管理。这一“重模式”保障服务质量之余，无疑增添其运作成本和难度，为实现盈利预留更多不稳定因素。</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4098" name="Rectangle 2"/>
          <p:cNvSpPr>
            <a:spLocks noChangeArrowheads="1"/>
          </p:cNvSpPr>
          <p:nvPr/>
        </p:nvSpPr>
        <p:spPr bwMode="auto">
          <a:xfrm>
            <a:off x="4986670" y="2228891"/>
            <a:ext cx="3253561"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家政</a:t>
            </a:r>
            <a:r>
              <a:rPr kumimoji="0" lang="en-US" altLang="zh-CN"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O2O</a:t>
            </a:r>
            <a:r>
              <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行业市场竞争激烈，阿姨帮的服务内容更加接地气，更加精细。</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9" name="圆角矩形 8"/>
          <p:cNvSpPr/>
          <p:nvPr/>
        </p:nvSpPr>
        <p:spPr>
          <a:xfrm>
            <a:off x="1808248" y="1633589"/>
            <a:ext cx="1592495" cy="31885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业务运营</a:t>
            </a:r>
            <a:endParaRPr lang="zh-CN" altLang="en-US" sz="1600" b="1" dirty="0">
              <a:solidFill>
                <a:srgbClr val="C00000"/>
              </a:solidFill>
              <a:latin typeface="微软雅黑" pitchFamily="34" charset="-122"/>
              <a:ea typeface="微软雅黑" pitchFamily="34" charset="-122"/>
            </a:endParaRPr>
          </a:p>
        </p:txBody>
      </p:sp>
      <p:sp>
        <p:nvSpPr>
          <p:cNvPr id="10" name="圆角矩形 9"/>
          <p:cNvSpPr/>
          <p:nvPr/>
        </p:nvSpPr>
        <p:spPr>
          <a:xfrm>
            <a:off x="5782581" y="1662701"/>
            <a:ext cx="1294544" cy="31885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优劣势分析</a:t>
            </a:r>
            <a:endParaRPr lang="zh-CN" altLang="en-US" sz="1600" b="1" dirty="0">
              <a:solidFill>
                <a:srgbClr val="C00000"/>
              </a:solidFill>
              <a:latin typeface="微软雅黑" pitchFamily="34" charset="-122"/>
              <a:ea typeface="微软雅黑"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4986670" y="1952446"/>
            <a:ext cx="3157871" cy="2456121"/>
          </a:xfrm>
          <a:prstGeom prst="roundRect">
            <a:avLst>
              <a:gd name="adj" fmla="val 12771"/>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 name="圆角矩形 6"/>
          <p:cNvSpPr/>
          <p:nvPr/>
        </p:nvSpPr>
        <p:spPr>
          <a:xfrm>
            <a:off x="988827" y="1973712"/>
            <a:ext cx="3157871" cy="2456121"/>
          </a:xfrm>
          <a:prstGeom prst="roundRect">
            <a:avLst>
              <a:gd name="adj" fmla="val 127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400" b="1" dirty="0" smtClean="0">
                <a:latin typeface="微软雅黑" pitchFamily="34" charset="-122"/>
                <a:ea typeface="微软雅黑" pitchFamily="34" charset="-122"/>
              </a:rPr>
              <a:t>找到身边的好牙医</a:t>
            </a:r>
          </a:p>
        </p:txBody>
      </p:sp>
      <p:sp>
        <p:nvSpPr>
          <p:cNvPr id="5" name="矩形 4"/>
          <p:cNvSpPr/>
          <p:nvPr/>
        </p:nvSpPr>
        <p:spPr>
          <a:xfrm>
            <a:off x="465137" y="712788"/>
            <a:ext cx="8370887" cy="646331"/>
          </a:xfrm>
          <a:prstGeom prst="rect">
            <a:avLst/>
          </a:prstGeom>
        </p:spPr>
        <p:txBody>
          <a:bodyPr vert="horz" wrap="square">
            <a:spAutoFit/>
          </a:bodyPr>
          <a:lstStyle/>
          <a:p>
            <a:pPr marL="177800" indent="-177800">
              <a:lnSpc>
                <a:spcPct val="150000"/>
              </a:lnSpc>
              <a:buFont typeface="Arial"/>
              <a:buChar char="•"/>
            </a:pPr>
            <a:r>
              <a:rPr lang="zh-CN" altLang="en-US" sz="1200" dirty="0" smtClean="0">
                <a:latin typeface="微软雅黑" pitchFamily="34" charset="-122"/>
                <a:ea typeface="微软雅黑" pitchFamily="34" charset="-122"/>
              </a:rPr>
              <a:t>大牙网是一家专注于牙科诊所、口腔医生的在线搜索、牙医预约服务</a:t>
            </a:r>
            <a:r>
              <a:rPr lang="en-US" sz="1200" dirty="0" smtClean="0">
                <a:latin typeface="微软雅黑" pitchFamily="34" charset="-122"/>
                <a:ea typeface="微软雅黑" pitchFamily="34" charset="-122"/>
              </a:rPr>
              <a:t>O2O</a:t>
            </a:r>
            <a:r>
              <a:rPr lang="zh-CN" altLang="en-US" sz="1200" dirty="0" smtClean="0">
                <a:latin typeface="微软雅黑" pitchFamily="34" charset="-122"/>
                <a:ea typeface="微软雅黑" pitchFamily="34" charset="-122"/>
              </a:rPr>
              <a:t>平台；</a:t>
            </a:r>
            <a:endParaRPr lang="en-US" altLang="zh-CN" sz="1200" dirty="0" smtClean="0">
              <a:latin typeface="微软雅黑" pitchFamily="34" charset="-122"/>
              <a:ea typeface="微软雅黑" pitchFamily="34" charset="-122"/>
            </a:endParaRPr>
          </a:p>
          <a:p>
            <a:pPr marL="177800" indent="-177800">
              <a:lnSpc>
                <a:spcPct val="150000"/>
              </a:lnSpc>
              <a:buFont typeface="Arial"/>
              <a:buChar char="•"/>
            </a:pPr>
            <a:r>
              <a:rPr lang="zh-CN" altLang="en-US" sz="1200" dirty="0" smtClean="0">
                <a:latin typeface="微软雅黑" pitchFamily="34" charset="-122"/>
                <a:ea typeface="微软雅黑" pitchFamily="34" charset="-122"/>
              </a:rPr>
              <a:t>通过网站及</a:t>
            </a:r>
            <a:r>
              <a:rPr lang="en-US" altLang="zh-CN" sz="1200" dirty="0" smtClean="0">
                <a:latin typeface="微软雅黑" pitchFamily="34" charset="-122"/>
                <a:ea typeface="微软雅黑" pitchFamily="34" charset="-122"/>
              </a:rPr>
              <a:t>APP</a:t>
            </a:r>
            <a:r>
              <a:rPr lang="zh-CN" altLang="en-US" sz="1200" dirty="0" smtClean="0">
                <a:latin typeface="微软雅黑" pitchFamily="34" charset="-122"/>
                <a:ea typeface="微软雅黑" pitchFamily="34" charset="-122"/>
              </a:rPr>
              <a:t>，为牙病患者提供口腔医院</a:t>
            </a:r>
            <a:r>
              <a:rPr lang="en-US"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口腔诊所位置、服务项目、服务价格、医生介绍、优惠信息、预约服务等。</a:t>
            </a:r>
            <a:endParaRPr lang="zh-CN" altLang="en-US" sz="1200" dirty="0" smtClean="0">
              <a:latin typeface="微软雅黑" pitchFamily="34" charset="-122"/>
              <a:ea typeface="微软雅黑" pitchFamily="34" charset="-122"/>
              <a:cs typeface="微软雅黑"/>
            </a:endParaRPr>
          </a:p>
        </p:txBody>
      </p:sp>
      <p:sp>
        <p:nvSpPr>
          <p:cNvPr id="4097" name="Rectangle 1"/>
          <p:cNvSpPr>
            <a:spLocks noChangeArrowheads="1"/>
          </p:cNvSpPr>
          <p:nvPr/>
        </p:nvSpPr>
        <p:spPr bwMode="auto">
          <a:xfrm>
            <a:off x="1031359" y="2102380"/>
            <a:ext cx="2966485" cy="23083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nSpc>
                <a:spcPct val="150000"/>
              </a:lnSpc>
            </a:pPr>
            <a:r>
              <a:rPr lang="zh-CN" altLang="en-US" sz="1200" dirty="0" smtClean="0">
                <a:latin typeface="微软雅黑" pitchFamily="34" charset="-122"/>
                <a:ea typeface="微软雅黑" pitchFamily="34" charset="-122"/>
              </a:rPr>
              <a:t>    集诊所搜索、咨询医师、预约挂号服务为一体，并提供团购、商城服务。其通过网站、</a:t>
            </a:r>
            <a:r>
              <a:rPr lang="en-US" sz="1200" dirty="0" smtClean="0">
                <a:latin typeface="微软雅黑" pitchFamily="34" charset="-122"/>
                <a:ea typeface="微软雅黑" pitchFamily="34" charset="-122"/>
              </a:rPr>
              <a:t>APP</a:t>
            </a:r>
            <a:r>
              <a:rPr lang="zh-CN" altLang="en-US" sz="1200" dirty="0" smtClean="0">
                <a:latin typeface="微软雅黑" pitchFamily="34" charset="-122"/>
                <a:ea typeface="微软雅黑" pitchFamily="34" charset="-122"/>
              </a:rPr>
              <a:t>、微信公众平台随时随地为患者提供口腔医院、口腔诊所的位置</a:t>
            </a:r>
            <a:r>
              <a:rPr lang="en-US"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服务项目</a:t>
            </a:r>
            <a:r>
              <a:rPr lang="en-US"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服务价格</a:t>
            </a:r>
            <a:r>
              <a:rPr lang="en-US"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医生介绍</a:t>
            </a:r>
            <a:r>
              <a:rPr lang="en-US"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诊所介绍等信息，帮助患者更快速地找到适合的就医诊所。另一方面也为诊所提高了知名度，解决患者不足等问题。</a:t>
            </a:r>
            <a:endParaRPr lang="zh-CN" altLang="en-US" sz="1200" dirty="0">
              <a:latin typeface="微软雅黑" pitchFamily="34" charset="-122"/>
              <a:ea typeface="微软雅黑" pitchFamily="34" charset="-122"/>
            </a:endParaRPr>
          </a:p>
        </p:txBody>
      </p:sp>
      <p:sp>
        <p:nvSpPr>
          <p:cNvPr id="4098" name="Rectangle 2"/>
          <p:cNvSpPr>
            <a:spLocks noChangeArrowheads="1"/>
          </p:cNvSpPr>
          <p:nvPr/>
        </p:nvSpPr>
        <p:spPr bwMode="auto">
          <a:xfrm>
            <a:off x="5058589" y="2187795"/>
            <a:ext cx="2883334"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fontAlgn="base">
              <a:lnSpc>
                <a:spcPct val="150000"/>
              </a:lnSpc>
              <a:spcBef>
                <a:spcPct val="0"/>
              </a:spcBef>
              <a:spcAft>
                <a:spcPct val="0"/>
              </a:spcAft>
            </a:pPr>
            <a:r>
              <a:rPr lang="zh-CN" altLang="en-US" sz="1200" dirty="0" smtClean="0">
                <a:latin typeface="微软雅黑" pitchFamily="34" charset="-122"/>
                <a:ea typeface="微软雅黑" pitchFamily="34" charset="-122"/>
              </a:rPr>
              <a:t>    基于</a:t>
            </a:r>
            <a:r>
              <a:rPr lang="en-US" sz="1200" dirty="0" smtClean="0">
                <a:latin typeface="微软雅黑" pitchFamily="34" charset="-122"/>
                <a:ea typeface="微软雅黑" pitchFamily="34" charset="-122"/>
              </a:rPr>
              <a:t>O2O</a:t>
            </a:r>
            <a:r>
              <a:rPr lang="zh-CN" altLang="en-US" sz="1200" dirty="0" smtClean="0">
                <a:latin typeface="微软雅黑" pitchFamily="34" charset="-122"/>
                <a:ea typeface="微软雅黑" pitchFamily="34" charset="-122"/>
              </a:rPr>
              <a:t>模式的口腔诊所咨询预约平台，当算第三代医疗互联网的代表。真正实现了线上咨询预约线下就诊的</a:t>
            </a:r>
            <a:r>
              <a:rPr lang="en-US" sz="1200" dirty="0" smtClean="0">
                <a:latin typeface="微软雅黑" pitchFamily="34" charset="-122"/>
                <a:ea typeface="微软雅黑" pitchFamily="34" charset="-122"/>
              </a:rPr>
              <a:t>O2O</a:t>
            </a:r>
            <a:r>
              <a:rPr lang="zh-CN" altLang="en-US" sz="1200" dirty="0" smtClean="0">
                <a:latin typeface="微软雅黑" pitchFamily="34" charset="-122"/>
                <a:ea typeface="微软雅黑" pitchFamily="34" charset="-122"/>
              </a:rPr>
              <a:t>闭环。</a:t>
            </a:r>
            <a:endPar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
        <p:nvSpPr>
          <p:cNvPr id="9" name="圆角矩形 8"/>
          <p:cNvSpPr/>
          <p:nvPr/>
        </p:nvSpPr>
        <p:spPr>
          <a:xfrm>
            <a:off x="1808248" y="1633589"/>
            <a:ext cx="1592495" cy="31885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业务运营</a:t>
            </a:r>
            <a:endParaRPr lang="zh-CN" altLang="en-US" sz="1600" b="1" dirty="0">
              <a:solidFill>
                <a:srgbClr val="C00000"/>
              </a:solidFill>
              <a:latin typeface="微软雅黑" pitchFamily="34" charset="-122"/>
              <a:ea typeface="微软雅黑" pitchFamily="34" charset="-122"/>
            </a:endParaRPr>
          </a:p>
        </p:txBody>
      </p:sp>
      <p:sp>
        <p:nvSpPr>
          <p:cNvPr id="10" name="圆角矩形 9"/>
          <p:cNvSpPr/>
          <p:nvPr/>
        </p:nvSpPr>
        <p:spPr>
          <a:xfrm>
            <a:off x="5782581" y="1662701"/>
            <a:ext cx="1294544" cy="31885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b="1" dirty="0" smtClean="0">
                <a:solidFill>
                  <a:srgbClr val="C00000"/>
                </a:solidFill>
                <a:latin typeface="微软雅黑" pitchFamily="34" charset="-122"/>
                <a:ea typeface="微软雅黑" pitchFamily="34" charset="-122"/>
              </a:rPr>
              <a:t>优劣势分析</a:t>
            </a:r>
            <a:endParaRPr lang="zh-CN" altLang="en-US" sz="1600" b="1" dirty="0">
              <a:solidFill>
                <a:srgbClr val="C00000"/>
              </a:solidFill>
              <a:latin typeface="微软雅黑" pitchFamily="34" charset="-122"/>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6"/>
          <p:cNvSpPr>
            <a:spLocks noChangeArrowheads="1"/>
          </p:cNvSpPr>
          <p:nvPr/>
        </p:nvSpPr>
        <p:spPr bwMode="auto">
          <a:xfrm>
            <a:off x="698644" y="890588"/>
            <a:ext cx="7515023" cy="468551"/>
          </a:xfrm>
          <a:prstGeom prst="rect">
            <a:avLst/>
          </a:prstGeom>
          <a:solidFill>
            <a:schemeClr val="accent2">
              <a:lumMod val="20000"/>
              <a:lumOff val="80000"/>
            </a:schemeClr>
          </a:solidFill>
          <a:ln>
            <a:noFill/>
          </a:ln>
          <a:extLst>
            <a:ext uri="{91240B29-F687-4F45-9708-019B960494DF}">
              <a14:hiddenLine xmlns="" xmlns:a14="http://schemas.microsoft.com/office/drawing/2010/main" w="3175" algn="ctr">
                <a:solidFill>
                  <a:srgbClr val="000000"/>
                </a:solidFill>
                <a:prstDash val="dash"/>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solidFill>
                <a:srgbClr val="FFFFFF"/>
              </a:solidFill>
              <a:latin typeface="微软雅黑" panose="020B0503020204020204" pitchFamily="34" charset="-122"/>
              <a:ea typeface="微软雅黑" panose="020B0503020204020204" pitchFamily="34" charset="-122"/>
              <a:cs typeface="楷体_GB2312" pitchFamily="49" charset="-122"/>
            </a:endParaRPr>
          </a:p>
        </p:txBody>
      </p:sp>
      <p:sp>
        <p:nvSpPr>
          <p:cNvPr id="6" name="矩形 26"/>
          <p:cNvSpPr>
            <a:spLocks noChangeArrowheads="1"/>
          </p:cNvSpPr>
          <p:nvPr/>
        </p:nvSpPr>
        <p:spPr bwMode="auto">
          <a:xfrm>
            <a:off x="698529" y="1443304"/>
            <a:ext cx="7515138" cy="745091"/>
          </a:xfrm>
          <a:prstGeom prst="rect">
            <a:avLst/>
          </a:prstGeom>
          <a:solidFill>
            <a:schemeClr val="accent3">
              <a:lumMod val="40000"/>
              <a:lumOff val="60000"/>
            </a:schemeClr>
          </a:solidFill>
          <a:ln>
            <a:noFill/>
          </a:ln>
          <a:extLst>
            <a:ext uri="{91240B29-F687-4F45-9708-019B960494DF}">
              <a14:hiddenLine xmlns="" xmlns:a14="http://schemas.microsoft.com/office/drawing/2010/main" w="3175" algn="ctr">
                <a:solidFill>
                  <a:srgbClr val="000000"/>
                </a:solidFill>
                <a:prstDash val="dash"/>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solidFill>
                <a:srgbClr val="FFFFFF"/>
              </a:solidFill>
              <a:latin typeface="微软雅黑" panose="020B0503020204020204" pitchFamily="34" charset="-122"/>
              <a:ea typeface="微软雅黑" panose="020B0503020204020204" pitchFamily="34" charset="-122"/>
              <a:cs typeface="楷体_GB2312" pitchFamily="49" charset="-122"/>
            </a:endParaRPr>
          </a:p>
        </p:txBody>
      </p:sp>
      <p:sp>
        <p:nvSpPr>
          <p:cNvPr id="7" name="矩形 26"/>
          <p:cNvSpPr>
            <a:spLocks noChangeArrowheads="1"/>
          </p:cNvSpPr>
          <p:nvPr/>
        </p:nvSpPr>
        <p:spPr bwMode="auto">
          <a:xfrm>
            <a:off x="685944" y="3894316"/>
            <a:ext cx="7510408" cy="669774"/>
          </a:xfrm>
          <a:prstGeom prst="rect">
            <a:avLst/>
          </a:prstGeom>
          <a:solidFill>
            <a:schemeClr val="accent6">
              <a:lumMod val="40000"/>
              <a:lumOff val="60000"/>
            </a:schemeClr>
          </a:solidFill>
          <a:ln>
            <a:noFill/>
          </a:ln>
          <a:extLst>
            <a:ext uri="{91240B29-F687-4F45-9708-019B960494DF}">
              <a14:hiddenLine xmlns="" xmlns:a14="http://schemas.microsoft.com/office/drawing/2010/main" w="3175" algn="ctr">
                <a:solidFill>
                  <a:srgbClr val="000000"/>
                </a:solidFill>
                <a:prstDash val="dash"/>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solidFill>
                <a:srgbClr val="FFFFFF"/>
              </a:solidFill>
              <a:latin typeface="微软雅黑" panose="020B0503020204020204" pitchFamily="34" charset="-122"/>
              <a:ea typeface="微软雅黑" panose="020B0503020204020204" pitchFamily="34" charset="-122"/>
              <a:cs typeface="楷体_GB2312" pitchFamily="49" charset="-122"/>
            </a:endParaRPr>
          </a:p>
        </p:txBody>
      </p:sp>
      <p:sp>
        <p:nvSpPr>
          <p:cNvPr id="8" name="TextBox 79"/>
          <p:cNvSpPr txBox="1">
            <a:spLocks noChangeArrowheads="1"/>
          </p:cNvSpPr>
          <p:nvPr/>
        </p:nvSpPr>
        <p:spPr bwMode="auto">
          <a:xfrm>
            <a:off x="982253" y="4051625"/>
            <a:ext cx="67690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solidFill>
                  <a:srgbClr val="000000"/>
                </a:solidFill>
                <a:latin typeface="微软雅黑" panose="020B0503020204020204" pitchFamily="34" charset="-122"/>
                <a:ea typeface="微软雅黑" panose="020B0503020204020204" pitchFamily="34" charset="-122"/>
                <a:cs typeface="楷体_GB2312" pitchFamily="49" charset="-122"/>
              </a:rPr>
              <a:t>基础</a:t>
            </a:r>
            <a:endParaRPr lang="en-US" altLang="zh-CN" sz="1200" b="1" dirty="0">
              <a:solidFill>
                <a:srgbClr val="000000"/>
              </a:solidFill>
              <a:latin typeface="微软雅黑" panose="020B0503020204020204" pitchFamily="34" charset="-122"/>
              <a:ea typeface="微软雅黑" panose="020B0503020204020204" pitchFamily="34" charset="-122"/>
              <a:cs typeface="楷体_GB2312" pitchFamily="49" charset="-122"/>
            </a:endParaRPr>
          </a:p>
          <a:p>
            <a:pPr eaLnBrk="1" hangingPunct="1"/>
            <a:r>
              <a:rPr lang="zh-CN" altLang="en-US" sz="1200" b="1" dirty="0">
                <a:solidFill>
                  <a:srgbClr val="000000"/>
                </a:solidFill>
                <a:latin typeface="微软雅黑" panose="020B0503020204020204" pitchFamily="34" charset="-122"/>
                <a:ea typeface="微软雅黑" panose="020B0503020204020204" pitchFamily="34" charset="-122"/>
                <a:cs typeface="楷体_GB2312" pitchFamily="49" charset="-122"/>
              </a:rPr>
              <a:t>资源</a:t>
            </a:r>
          </a:p>
        </p:txBody>
      </p:sp>
      <p:sp>
        <p:nvSpPr>
          <p:cNvPr id="9" name="AutoShape 56"/>
          <p:cNvSpPr>
            <a:spLocks noChangeArrowheads="1"/>
          </p:cNvSpPr>
          <p:nvPr/>
        </p:nvSpPr>
        <p:spPr bwMode="auto">
          <a:xfrm>
            <a:off x="1564716" y="4107912"/>
            <a:ext cx="1124550" cy="310792"/>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dirty="0">
                <a:solidFill>
                  <a:schemeClr val="tx1"/>
                </a:solidFill>
                <a:latin typeface="微软雅黑" pitchFamily="34" charset="-122"/>
                <a:ea typeface="微软雅黑" pitchFamily="34" charset="-122"/>
              </a:rPr>
              <a:t>云基础资源</a:t>
            </a:r>
            <a:endParaRPr lang="zh-CN" altLang="en-US" sz="800" b="1" spc="200" dirty="0">
              <a:solidFill>
                <a:schemeClr val="tx1"/>
              </a:solidFill>
              <a:latin typeface="微软雅黑" pitchFamily="34" charset="-122"/>
              <a:ea typeface="微软雅黑" pitchFamily="34" charset="-122"/>
            </a:endParaRPr>
          </a:p>
        </p:txBody>
      </p:sp>
      <p:sp>
        <p:nvSpPr>
          <p:cNvPr id="10" name="AutoShape 56"/>
          <p:cNvSpPr>
            <a:spLocks noChangeArrowheads="1"/>
          </p:cNvSpPr>
          <p:nvPr/>
        </p:nvSpPr>
        <p:spPr bwMode="auto">
          <a:xfrm>
            <a:off x="3780615" y="4111188"/>
            <a:ext cx="856253" cy="307516"/>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a:solidFill>
                  <a:schemeClr val="tx1"/>
                </a:solidFill>
                <a:latin typeface="微软雅黑" pitchFamily="34" charset="-122"/>
                <a:ea typeface="微软雅黑" pitchFamily="34" charset="-122"/>
              </a:rPr>
              <a:t>地图</a:t>
            </a:r>
            <a:r>
              <a:rPr lang="zh-CN" altLang="en-US" sz="1000" b="1" spc="200" dirty="0">
                <a:solidFill>
                  <a:schemeClr val="tx1"/>
                </a:solidFill>
                <a:latin typeface="微软雅黑" pitchFamily="34" charset="-122"/>
                <a:ea typeface="微软雅黑" pitchFamily="34" charset="-122"/>
              </a:rPr>
              <a:t>引擎</a:t>
            </a:r>
          </a:p>
        </p:txBody>
      </p:sp>
      <p:sp>
        <p:nvSpPr>
          <p:cNvPr id="11" name="矩形 26"/>
          <p:cNvSpPr>
            <a:spLocks noChangeArrowheads="1"/>
          </p:cNvSpPr>
          <p:nvPr/>
        </p:nvSpPr>
        <p:spPr bwMode="auto">
          <a:xfrm>
            <a:off x="698644" y="2291140"/>
            <a:ext cx="7510408" cy="1473082"/>
          </a:xfrm>
          <a:prstGeom prst="rect">
            <a:avLst/>
          </a:prstGeom>
          <a:solidFill>
            <a:schemeClr val="bg1">
              <a:lumMod val="95000"/>
            </a:schemeClr>
          </a:solidFill>
          <a:ln>
            <a:solidFill>
              <a:schemeClr val="bg2"/>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solidFill>
                <a:srgbClr val="FFFFFF"/>
              </a:solidFill>
              <a:latin typeface="微软雅黑" panose="020B0503020204020204" pitchFamily="34" charset="-122"/>
              <a:ea typeface="微软雅黑" panose="020B0503020204020204" pitchFamily="34" charset="-122"/>
              <a:cs typeface="楷体_GB2312" pitchFamily="49" charset="-122"/>
            </a:endParaRPr>
          </a:p>
        </p:txBody>
      </p:sp>
      <p:sp>
        <p:nvSpPr>
          <p:cNvPr id="12" name="TextBox 89"/>
          <p:cNvSpPr txBox="1">
            <a:spLocks noChangeArrowheads="1"/>
          </p:cNvSpPr>
          <p:nvPr/>
        </p:nvSpPr>
        <p:spPr bwMode="auto">
          <a:xfrm>
            <a:off x="982253" y="2786978"/>
            <a:ext cx="63830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rgbClr val="000000"/>
                </a:solidFill>
                <a:latin typeface="微软雅黑" panose="020B0503020204020204" pitchFamily="34" charset="-122"/>
                <a:ea typeface="微软雅黑" panose="020B0503020204020204" pitchFamily="34" charset="-122"/>
                <a:cs typeface="楷体_GB2312" pitchFamily="49" charset="-122"/>
              </a:rPr>
              <a:t>应用</a:t>
            </a:r>
            <a:endParaRPr lang="en-US" altLang="zh-CN" sz="1200" b="1">
              <a:solidFill>
                <a:srgbClr val="000000"/>
              </a:solidFill>
              <a:latin typeface="微软雅黑" panose="020B0503020204020204" pitchFamily="34" charset="-122"/>
              <a:ea typeface="微软雅黑" panose="020B0503020204020204" pitchFamily="34" charset="-122"/>
              <a:cs typeface="楷体_GB2312" pitchFamily="49" charset="-122"/>
            </a:endParaRPr>
          </a:p>
          <a:p>
            <a:pPr eaLnBrk="1" hangingPunct="1"/>
            <a:r>
              <a:rPr lang="zh-CN" altLang="en-US" sz="1200" b="1">
                <a:solidFill>
                  <a:srgbClr val="000000"/>
                </a:solidFill>
                <a:latin typeface="微软雅黑" panose="020B0503020204020204" pitchFamily="34" charset="-122"/>
                <a:ea typeface="微软雅黑" panose="020B0503020204020204" pitchFamily="34" charset="-122"/>
                <a:cs typeface="楷体_GB2312" pitchFamily="49" charset="-122"/>
              </a:rPr>
              <a:t>服务</a:t>
            </a:r>
          </a:p>
        </p:txBody>
      </p:sp>
      <p:sp>
        <p:nvSpPr>
          <p:cNvPr id="13" name="AutoShape 56"/>
          <p:cNvSpPr>
            <a:spLocks noChangeArrowheads="1"/>
          </p:cNvSpPr>
          <p:nvPr/>
        </p:nvSpPr>
        <p:spPr bwMode="auto">
          <a:xfrm>
            <a:off x="4695246" y="4107912"/>
            <a:ext cx="767888" cy="310792"/>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a:solidFill>
                  <a:schemeClr val="tx1"/>
                </a:solidFill>
                <a:latin typeface="微软雅黑" pitchFamily="34" charset="-122"/>
                <a:ea typeface="微软雅黑" pitchFamily="34" charset="-122"/>
              </a:rPr>
              <a:t>消息</a:t>
            </a:r>
            <a:r>
              <a:rPr lang="zh-CN" altLang="en-US" sz="1000" b="1" spc="200" dirty="0">
                <a:solidFill>
                  <a:schemeClr val="tx1"/>
                </a:solidFill>
                <a:latin typeface="微软雅黑" pitchFamily="34" charset="-122"/>
                <a:ea typeface="微软雅黑" pitchFamily="34" charset="-122"/>
              </a:rPr>
              <a:t>引擎</a:t>
            </a:r>
          </a:p>
        </p:txBody>
      </p:sp>
      <p:sp>
        <p:nvSpPr>
          <p:cNvPr id="14" name="AutoShape 56"/>
          <p:cNvSpPr>
            <a:spLocks noChangeArrowheads="1"/>
          </p:cNvSpPr>
          <p:nvPr/>
        </p:nvSpPr>
        <p:spPr bwMode="auto">
          <a:xfrm>
            <a:off x="5527740" y="4107912"/>
            <a:ext cx="824120" cy="310792"/>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a:solidFill>
                  <a:schemeClr val="tx1"/>
                </a:solidFill>
                <a:latin typeface="微软雅黑" pitchFamily="34" charset="-122"/>
                <a:ea typeface="微软雅黑" pitchFamily="34" charset="-122"/>
              </a:rPr>
              <a:t>支付</a:t>
            </a:r>
            <a:r>
              <a:rPr lang="zh-CN" altLang="en-US" sz="1000" b="1" spc="200" dirty="0">
                <a:solidFill>
                  <a:schemeClr val="tx1"/>
                </a:solidFill>
                <a:latin typeface="微软雅黑" pitchFamily="34" charset="-122"/>
                <a:ea typeface="微软雅黑" pitchFamily="34" charset="-122"/>
              </a:rPr>
              <a:t>平台</a:t>
            </a:r>
          </a:p>
        </p:txBody>
      </p:sp>
      <p:sp>
        <p:nvSpPr>
          <p:cNvPr id="15" name="AutoShape 56"/>
          <p:cNvSpPr>
            <a:spLocks noChangeArrowheads="1"/>
          </p:cNvSpPr>
          <p:nvPr/>
        </p:nvSpPr>
        <p:spPr bwMode="auto">
          <a:xfrm>
            <a:off x="2742583" y="4107912"/>
            <a:ext cx="976999" cy="310792"/>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dirty="0">
                <a:solidFill>
                  <a:schemeClr val="tx1"/>
                </a:solidFill>
                <a:latin typeface="微软雅黑" pitchFamily="34" charset="-122"/>
                <a:ea typeface="微软雅黑" pitchFamily="34" charset="-122"/>
              </a:rPr>
              <a:t>基础数据库</a:t>
            </a:r>
          </a:p>
        </p:txBody>
      </p:sp>
      <p:sp>
        <p:nvSpPr>
          <p:cNvPr id="16" name="AutoShape 56"/>
          <p:cNvSpPr>
            <a:spLocks noChangeArrowheads="1"/>
          </p:cNvSpPr>
          <p:nvPr/>
        </p:nvSpPr>
        <p:spPr bwMode="auto">
          <a:xfrm>
            <a:off x="6459927" y="4107912"/>
            <a:ext cx="1346664" cy="310792"/>
          </a:xfrm>
          <a:prstGeom prst="roundRect">
            <a:avLst>
              <a:gd name="adj" fmla="val 6218"/>
            </a:avLst>
          </a:prstGeom>
          <a:solidFill>
            <a:schemeClr val="accent5">
              <a:lumMod val="20000"/>
              <a:lumOff val="80000"/>
            </a:schemeClr>
          </a:solidFill>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algn="ctr">
              <a:defRPr/>
            </a:pPr>
            <a:r>
              <a:rPr lang="zh-CN" altLang="en-US" sz="1000" b="1" spc="200" dirty="0">
                <a:solidFill>
                  <a:schemeClr val="tx1"/>
                </a:solidFill>
                <a:latin typeface="微软雅黑" pitchFamily="34" charset="-122"/>
                <a:ea typeface="微软雅黑" pitchFamily="34" charset="-122"/>
              </a:rPr>
              <a:t>数据挖掘引擎</a:t>
            </a:r>
          </a:p>
        </p:txBody>
      </p:sp>
      <p:sp>
        <p:nvSpPr>
          <p:cNvPr id="17" name="云形 16"/>
          <p:cNvSpPr/>
          <p:nvPr/>
        </p:nvSpPr>
        <p:spPr bwMode="auto">
          <a:xfrm>
            <a:off x="2016908" y="3644439"/>
            <a:ext cx="5318745" cy="343115"/>
          </a:xfrm>
          <a:prstGeom prst="cloud">
            <a:avLst/>
          </a:prstGeom>
          <a:solidFill>
            <a:srgbClr val="FFC000"/>
          </a:solidFill>
          <a:ln>
            <a:solidFill>
              <a:schemeClr val="bg2"/>
            </a:solidFill>
          </a:ln>
        </p:spPr>
        <p:style>
          <a:lnRef idx="1">
            <a:schemeClr val="accent6"/>
          </a:lnRef>
          <a:fillRef idx="3">
            <a:schemeClr val="accent6"/>
          </a:fillRef>
          <a:effectRef idx="2">
            <a:schemeClr val="accent6"/>
          </a:effectRef>
          <a:fontRef idx="minor">
            <a:schemeClr val="lt1"/>
          </a:fontRef>
        </p:style>
        <p:txBody>
          <a:bodyPr anchor="ctr"/>
          <a:lstStyle/>
          <a:p>
            <a:pPr algn="ctr">
              <a:defRPr/>
            </a:pPr>
            <a:r>
              <a:rPr lang="zh-CN" altLang="en-US" sz="1100" b="1" dirty="0">
                <a:solidFill>
                  <a:schemeClr val="tx1"/>
                </a:solidFill>
                <a:latin typeface="微软雅黑" pitchFamily="34" charset="-122"/>
                <a:ea typeface="微软雅黑" pitchFamily="34" charset="-122"/>
              </a:rPr>
              <a:t>城市光网</a:t>
            </a:r>
            <a:r>
              <a:rPr lang="en-US" altLang="zh-CN" sz="1100" b="1" dirty="0">
                <a:solidFill>
                  <a:schemeClr val="tx1"/>
                </a:solidFill>
                <a:latin typeface="微软雅黑" pitchFamily="34" charset="-122"/>
                <a:ea typeface="微软雅黑" pitchFamily="34" charset="-122"/>
              </a:rPr>
              <a:t>	</a:t>
            </a:r>
            <a:r>
              <a:rPr lang="zh-CN" altLang="en-US" sz="1100" b="1" dirty="0">
                <a:solidFill>
                  <a:schemeClr val="tx1"/>
                </a:solidFill>
                <a:latin typeface="微软雅黑" pitchFamily="34" charset="-122"/>
                <a:ea typeface="微软雅黑" pitchFamily="34" charset="-122"/>
              </a:rPr>
              <a:t>无线宽带</a:t>
            </a:r>
            <a:r>
              <a:rPr lang="en-US" altLang="zh-CN" sz="1100" b="1" dirty="0">
                <a:solidFill>
                  <a:schemeClr val="tx1"/>
                </a:solidFill>
                <a:latin typeface="微软雅黑" pitchFamily="34" charset="-122"/>
                <a:ea typeface="微软雅黑" pitchFamily="34" charset="-122"/>
              </a:rPr>
              <a:t>	</a:t>
            </a:r>
            <a:r>
              <a:rPr lang="en-US" altLang="zh-CN" sz="1100" b="1" dirty="0" smtClean="0">
                <a:solidFill>
                  <a:schemeClr val="tx1"/>
                </a:solidFill>
                <a:latin typeface="微软雅黑" pitchFamily="34" charset="-122"/>
                <a:ea typeface="微软雅黑" pitchFamily="34" charset="-122"/>
              </a:rPr>
              <a:t>4G</a:t>
            </a:r>
            <a:r>
              <a:rPr lang="zh-CN" altLang="en-US" sz="1100" b="1" dirty="0">
                <a:solidFill>
                  <a:schemeClr val="tx1"/>
                </a:solidFill>
                <a:latin typeface="微软雅黑" pitchFamily="34" charset="-122"/>
                <a:ea typeface="微软雅黑" pitchFamily="34" charset="-122"/>
              </a:rPr>
              <a:t>网络</a:t>
            </a:r>
          </a:p>
        </p:txBody>
      </p:sp>
      <p:sp>
        <p:nvSpPr>
          <p:cNvPr id="18" name="AutoShape 56"/>
          <p:cNvSpPr>
            <a:spLocks noChangeArrowheads="1"/>
          </p:cNvSpPr>
          <p:nvPr/>
        </p:nvSpPr>
        <p:spPr bwMode="auto">
          <a:xfrm>
            <a:off x="4819459" y="2430964"/>
            <a:ext cx="1709057" cy="284096"/>
          </a:xfrm>
          <a:prstGeom prst="roundRect">
            <a:avLst>
              <a:gd name="adj" fmla="val 6218"/>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zh-CN" altLang="en-US" sz="1100" b="1" spc="200" dirty="0" smtClean="0">
                <a:solidFill>
                  <a:schemeClr val="tx1"/>
                </a:solidFill>
                <a:latin typeface="微软雅黑" pitchFamily="34" charset="-122"/>
                <a:ea typeface="微软雅黑" pitchFamily="34" charset="-122"/>
              </a:rPr>
              <a:t>智慧商业（</a:t>
            </a:r>
            <a:r>
              <a:rPr lang="en-US" altLang="zh-CN" sz="1100" b="1" spc="200" dirty="0" smtClean="0">
                <a:solidFill>
                  <a:schemeClr val="tx1"/>
                </a:solidFill>
                <a:latin typeface="微软雅黑" pitchFamily="34" charset="-122"/>
                <a:ea typeface="微软雅黑" pitchFamily="34" charset="-122"/>
              </a:rPr>
              <a:t>O2O</a:t>
            </a:r>
            <a:r>
              <a:rPr lang="zh-CN" altLang="en-US" sz="1100" b="1" spc="200" dirty="0" smtClean="0">
                <a:solidFill>
                  <a:schemeClr val="tx1"/>
                </a:solidFill>
                <a:latin typeface="微软雅黑" pitchFamily="34" charset="-122"/>
                <a:ea typeface="微软雅黑" pitchFamily="34" charset="-122"/>
              </a:rPr>
              <a:t>）</a:t>
            </a:r>
            <a:endParaRPr lang="zh-CN" altLang="en-US" sz="1100" b="1" spc="200" dirty="0">
              <a:solidFill>
                <a:schemeClr val="tx1"/>
              </a:solidFill>
              <a:latin typeface="微软雅黑" pitchFamily="34" charset="-122"/>
              <a:ea typeface="微软雅黑" pitchFamily="34" charset="-122"/>
            </a:endParaRPr>
          </a:p>
        </p:txBody>
      </p:sp>
      <p:sp>
        <p:nvSpPr>
          <p:cNvPr id="19" name="AutoShape 56"/>
          <p:cNvSpPr>
            <a:spLocks noChangeArrowheads="1"/>
          </p:cNvSpPr>
          <p:nvPr/>
        </p:nvSpPr>
        <p:spPr bwMode="auto">
          <a:xfrm>
            <a:off x="6782732" y="2430964"/>
            <a:ext cx="1155819" cy="284096"/>
          </a:xfrm>
          <a:prstGeom prst="roundRect">
            <a:avLst>
              <a:gd name="adj" fmla="val 6218"/>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defRPr/>
            </a:pPr>
            <a:r>
              <a:rPr lang="zh-CN" altLang="en-US" sz="1100" b="1" spc="200" dirty="0" smtClean="0">
                <a:solidFill>
                  <a:schemeClr val="tx1"/>
                </a:solidFill>
                <a:latin typeface="微软雅黑" pitchFamily="34" charset="-122"/>
                <a:ea typeface="微软雅黑" pitchFamily="34" charset="-122"/>
              </a:rPr>
              <a:t>智慧生活</a:t>
            </a:r>
            <a:endParaRPr lang="zh-CN" altLang="en-US" sz="1100" b="1" spc="200" dirty="0">
              <a:solidFill>
                <a:schemeClr val="tx1"/>
              </a:solidFill>
              <a:latin typeface="微软雅黑" pitchFamily="34" charset="-122"/>
              <a:ea typeface="微软雅黑" pitchFamily="34" charset="-122"/>
            </a:endParaRPr>
          </a:p>
        </p:txBody>
      </p:sp>
      <p:sp>
        <p:nvSpPr>
          <p:cNvPr id="20" name="AutoShape 56"/>
          <p:cNvSpPr>
            <a:spLocks noChangeArrowheads="1"/>
          </p:cNvSpPr>
          <p:nvPr/>
        </p:nvSpPr>
        <p:spPr bwMode="auto">
          <a:xfrm>
            <a:off x="3411742" y="2451512"/>
            <a:ext cx="1157550" cy="229338"/>
          </a:xfrm>
          <a:prstGeom prst="roundRect">
            <a:avLst>
              <a:gd name="adj" fmla="val 6218"/>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defRPr/>
            </a:pPr>
            <a:r>
              <a:rPr lang="zh-CN" altLang="en-US" sz="1100" b="1" spc="200" dirty="0">
                <a:solidFill>
                  <a:schemeClr val="tx1"/>
                </a:solidFill>
                <a:latin typeface="微软雅黑" pitchFamily="34" charset="-122"/>
                <a:ea typeface="微软雅黑" pitchFamily="34" charset="-122"/>
              </a:rPr>
              <a:t>智慧物业</a:t>
            </a:r>
          </a:p>
        </p:txBody>
      </p:sp>
      <p:sp>
        <p:nvSpPr>
          <p:cNvPr id="21" name="圆角矩形 63"/>
          <p:cNvSpPr>
            <a:spLocks noChangeArrowheads="1"/>
          </p:cNvSpPr>
          <p:nvPr/>
        </p:nvSpPr>
        <p:spPr bwMode="auto">
          <a:xfrm>
            <a:off x="3411739" y="3139281"/>
            <a:ext cx="595773" cy="263706"/>
          </a:xfrm>
          <a:prstGeom prst="roundRect">
            <a:avLst>
              <a:gd name="adj" fmla="val 9102"/>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物业端</a:t>
            </a:r>
            <a:endParaRPr lang="en-US" altLang="zh-CN" sz="900" b="1" dirty="0">
              <a:solidFill>
                <a:srgbClr val="000000"/>
              </a:solidFill>
              <a:latin typeface="微软雅黑" pitchFamily="34" charset="-122"/>
              <a:ea typeface="微软雅黑" pitchFamily="34" charset="-122"/>
            </a:endParaRPr>
          </a:p>
        </p:txBody>
      </p:sp>
      <p:sp>
        <p:nvSpPr>
          <p:cNvPr id="22" name="圆角矩形 63"/>
          <p:cNvSpPr>
            <a:spLocks noChangeArrowheads="1"/>
          </p:cNvSpPr>
          <p:nvPr/>
        </p:nvSpPr>
        <p:spPr bwMode="auto">
          <a:xfrm>
            <a:off x="3422015" y="2804847"/>
            <a:ext cx="1167448" cy="255367"/>
          </a:xfrm>
          <a:prstGeom prst="roundRect">
            <a:avLst>
              <a:gd name="adj" fmla="val 9102"/>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手机办公平台</a:t>
            </a:r>
            <a:endParaRPr lang="zh-CN" altLang="en-US" sz="900" b="1" dirty="0">
              <a:solidFill>
                <a:srgbClr val="000000"/>
              </a:solidFill>
              <a:latin typeface="微软雅黑" pitchFamily="34" charset="-122"/>
              <a:ea typeface="微软雅黑" pitchFamily="34" charset="-122"/>
            </a:endParaRPr>
          </a:p>
        </p:txBody>
      </p:sp>
      <p:sp>
        <p:nvSpPr>
          <p:cNvPr id="23" name="圆角矩形 63"/>
          <p:cNvSpPr>
            <a:spLocks noChangeArrowheads="1"/>
          </p:cNvSpPr>
          <p:nvPr/>
        </p:nvSpPr>
        <p:spPr bwMode="auto">
          <a:xfrm>
            <a:off x="4058883" y="3129007"/>
            <a:ext cx="541230" cy="263706"/>
          </a:xfrm>
          <a:prstGeom prst="roundRect">
            <a:avLst>
              <a:gd name="adj" fmla="val 9102"/>
            </a:avLst>
          </a:prstGeom>
          <a:ln>
            <a:headEnd/>
            <a:tailEnd/>
          </a:ln>
        </p:spPr>
        <p:style>
          <a:lnRef idx="1">
            <a:schemeClr val="accent3"/>
          </a:lnRef>
          <a:fillRef idx="3">
            <a:schemeClr val="accent3"/>
          </a:fillRef>
          <a:effectRef idx="2">
            <a:schemeClr val="accent3"/>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业主端</a:t>
            </a:r>
            <a:endParaRPr lang="en-US" altLang="zh-CN" sz="900" b="1" dirty="0" smtClean="0">
              <a:solidFill>
                <a:srgbClr val="000000"/>
              </a:solidFill>
              <a:latin typeface="微软雅黑" pitchFamily="34" charset="-122"/>
              <a:ea typeface="微软雅黑" pitchFamily="34" charset="-122"/>
            </a:endParaRPr>
          </a:p>
        </p:txBody>
      </p:sp>
      <p:sp>
        <p:nvSpPr>
          <p:cNvPr id="29" name="AutoShape 56"/>
          <p:cNvSpPr>
            <a:spLocks noChangeArrowheads="1"/>
          </p:cNvSpPr>
          <p:nvPr/>
        </p:nvSpPr>
        <p:spPr bwMode="auto">
          <a:xfrm>
            <a:off x="1556868" y="2430964"/>
            <a:ext cx="1628906" cy="284096"/>
          </a:xfrm>
          <a:prstGeom prst="roundRect">
            <a:avLst>
              <a:gd name="adj" fmla="val 6218"/>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zh-CN" altLang="en-US" sz="1100" b="1" spc="200" dirty="0" smtClean="0">
                <a:solidFill>
                  <a:schemeClr val="tx1"/>
                </a:solidFill>
                <a:latin typeface="微软雅黑" pitchFamily="34" charset="-122"/>
                <a:ea typeface="微软雅黑" pitchFamily="34" charset="-122"/>
              </a:rPr>
              <a:t>智慧家居</a:t>
            </a:r>
            <a:endParaRPr lang="zh-CN" altLang="en-US" sz="1100" b="1" spc="200" dirty="0">
              <a:solidFill>
                <a:schemeClr val="tx1"/>
              </a:solidFill>
              <a:latin typeface="微软雅黑" pitchFamily="34" charset="-122"/>
              <a:ea typeface="微软雅黑" pitchFamily="34" charset="-122"/>
            </a:endParaRPr>
          </a:p>
        </p:txBody>
      </p:sp>
      <p:sp>
        <p:nvSpPr>
          <p:cNvPr id="30" name="圆角矩形 63"/>
          <p:cNvSpPr>
            <a:spLocks noChangeArrowheads="1"/>
          </p:cNvSpPr>
          <p:nvPr/>
        </p:nvSpPr>
        <p:spPr bwMode="auto">
          <a:xfrm>
            <a:off x="2409811" y="3158792"/>
            <a:ext cx="786237" cy="259536"/>
          </a:xfrm>
          <a:prstGeom prst="roundRect">
            <a:avLst>
              <a:gd name="adj" fmla="val 9102"/>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产品智能</a:t>
            </a:r>
            <a:endParaRPr lang="en-US" altLang="zh-CN" sz="900" b="1" dirty="0">
              <a:solidFill>
                <a:srgbClr val="000000"/>
              </a:solidFill>
              <a:latin typeface="微软雅黑" pitchFamily="34" charset="-122"/>
              <a:ea typeface="微软雅黑" pitchFamily="34" charset="-122"/>
            </a:endParaRPr>
          </a:p>
        </p:txBody>
      </p:sp>
      <p:sp>
        <p:nvSpPr>
          <p:cNvPr id="31" name="圆角矩形 63"/>
          <p:cNvSpPr>
            <a:spLocks noChangeArrowheads="1"/>
          </p:cNvSpPr>
          <p:nvPr/>
        </p:nvSpPr>
        <p:spPr bwMode="auto">
          <a:xfrm>
            <a:off x="1578338" y="2815121"/>
            <a:ext cx="749819" cy="259536"/>
          </a:xfrm>
          <a:prstGeom prst="roundRect">
            <a:avLst>
              <a:gd name="adj" fmla="val 9102"/>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节能环保</a:t>
            </a:r>
            <a:endParaRPr lang="en-US" altLang="zh-CN" sz="900" b="1" dirty="0">
              <a:solidFill>
                <a:srgbClr val="000000"/>
              </a:solidFill>
              <a:latin typeface="微软雅黑" pitchFamily="34" charset="-122"/>
              <a:ea typeface="微软雅黑" pitchFamily="34" charset="-122"/>
            </a:endParaRPr>
          </a:p>
        </p:txBody>
      </p:sp>
      <p:sp>
        <p:nvSpPr>
          <p:cNvPr id="32" name="圆角矩形 63"/>
          <p:cNvSpPr>
            <a:spLocks noChangeArrowheads="1"/>
          </p:cNvSpPr>
          <p:nvPr/>
        </p:nvSpPr>
        <p:spPr bwMode="auto">
          <a:xfrm>
            <a:off x="2416842" y="2827840"/>
            <a:ext cx="779206" cy="259536"/>
          </a:xfrm>
          <a:prstGeom prst="roundRect">
            <a:avLst>
              <a:gd name="adj" fmla="val 9102"/>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智能监控</a:t>
            </a:r>
            <a:endParaRPr lang="zh-CN" altLang="en-US" sz="900" b="1" dirty="0">
              <a:solidFill>
                <a:srgbClr val="000000"/>
              </a:solidFill>
              <a:latin typeface="微软雅黑" pitchFamily="34" charset="-122"/>
              <a:ea typeface="微软雅黑" pitchFamily="34" charset="-122"/>
            </a:endParaRPr>
          </a:p>
        </p:txBody>
      </p:sp>
      <p:sp>
        <p:nvSpPr>
          <p:cNvPr id="33" name="圆角矩形 63"/>
          <p:cNvSpPr>
            <a:spLocks noChangeArrowheads="1"/>
          </p:cNvSpPr>
          <p:nvPr/>
        </p:nvSpPr>
        <p:spPr bwMode="auto">
          <a:xfrm>
            <a:off x="1578338" y="3143450"/>
            <a:ext cx="749819" cy="259537"/>
          </a:xfrm>
          <a:prstGeom prst="roundRect">
            <a:avLst>
              <a:gd name="adj" fmla="val 9102"/>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信息互动</a:t>
            </a:r>
            <a:endParaRPr lang="en-US" altLang="zh-CN" sz="900" b="1" dirty="0">
              <a:solidFill>
                <a:srgbClr val="000000"/>
              </a:solidFill>
              <a:latin typeface="微软雅黑" pitchFamily="34" charset="-122"/>
              <a:ea typeface="微软雅黑" pitchFamily="34" charset="-122"/>
            </a:endParaRPr>
          </a:p>
        </p:txBody>
      </p:sp>
      <p:pic>
        <p:nvPicPr>
          <p:cNvPr id="39" name="Picture 243" descr="标签-06-终端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77878" y="1537707"/>
            <a:ext cx="537367" cy="378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244" descr="标签-06-终端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40420" y="1450425"/>
            <a:ext cx="670966" cy="469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 name="Rectangle 84"/>
          <p:cNvSpPr>
            <a:spLocks noChangeArrowheads="1"/>
          </p:cNvSpPr>
          <p:nvPr/>
        </p:nvSpPr>
        <p:spPr bwMode="auto">
          <a:xfrm>
            <a:off x="2029608" y="1918046"/>
            <a:ext cx="1077218"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dirty="0">
                <a:solidFill>
                  <a:srgbClr val="000000"/>
                </a:solidFill>
                <a:latin typeface="微软雅黑" pitchFamily="34" charset="-122"/>
                <a:ea typeface="微软雅黑" pitchFamily="34" charset="-122"/>
              </a:rPr>
              <a:t>智慧社区管理平台</a:t>
            </a:r>
          </a:p>
        </p:txBody>
      </p:sp>
      <p:sp>
        <p:nvSpPr>
          <p:cNvPr id="42" name="Rectangle 84"/>
          <p:cNvSpPr>
            <a:spLocks noChangeArrowheads="1"/>
          </p:cNvSpPr>
          <p:nvPr/>
        </p:nvSpPr>
        <p:spPr bwMode="auto">
          <a:xfrm>
            <a:off x="3607567" y="1913213"/>
            <a:ext cx="538609"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dirty="0">
                <a:solidFill>
                  <a:srgbClr val="000000"/>
                </a:solidFill>
                <a:latin typeface="微软雅黑" pitchFamily="34" charset="-122"/>
                <a:ea typeface="微软雅黑" pitchFamily="34" charset="-122"/>
              </a:rPr>
              <a:t>移动终端</a:t>
            </a:r>
          </a:p>
        </p:txBody>
      </p:sp>
      <p:sp>
        <p:nvSpPr>
          <p:cNvPr id="43" name="Rectangle 84"/>
          <p:cNvSpPr>
            <a:spLocks noChangeArrowheads="1"/>
          </p:cNvSpPr>
          <p:nvPr/>
        </p:nvSpPr>
        <p:spPr bwMode="auto">
          <a:xfrm>
            <a:off x="5008958" y="1912704"/>
            <a:ext cx="538609"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dirty="0">
                <a:solidFill>
                  <a:srgbClr val="000000"/>
                </a:solidFill>
                <a:latin typeface="微软雅黑" pitchFamily="34" charset="-122"/>
                <a:ea typeface="微软雅黑" pitchFamily="34" charset="-122"/>
              </a:rPr>
              <a:t>无线固话</a:t>
            </a:r>
          </a:p>
        </p:txBody>
      </p:sp>
      <p:sp>
        <p:nvSpPr>
          <p:cNvPr id="44" name="Rectangle 84"/>
          <p:cNvSpPr>
            <a:spLocks noChangeArrowheads="1"/>
          </p:cNvSpPr>
          <p:nvPr/>
        </p:nvSpPr>
        <p:spPr bwMode="auto">
          <a:xfrm>
            <a:off x="6372055" y="1915850"/>
            <a:ext cx="538609" cy="161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50" dirty="0">
                <a:solidFill>
                  <a:srgbClr val="000000"/>
                </a:solidFill>
                <a:latin typeface="微软雅黑" pitchFamily="34" charset="-122"/>
                <a:ea typeface="微软雅黑" pitchFamily="34" charset="-122"/>
              </a:rPr>
              <a:t>智能终端</a:t>
            </a:r>
          </a:p>
        </p:txBody>
      </p:sp>
      <p:sp>
        <p:nvSpPr>
          <p:cNvPr id="45" name="TextBox 89"/>
          <p:cNvSpPr txBox="1">
            <a:spLocks noChangeArrowheads="1"/>
          </p:cNvSpPr>
          <p:nvPr/>
        </p:nvSpPr>
        <p:spPr bwMode="auto">
          <a:xfrm>
            <a:off x="982253" y="1696414"/>
            <a:ext cx="638309"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solidFill>
                  <a:srgbClr val="000000"/>
                </a:solidFill>
                <a:latin typeface="微软雅黑" panose="020B0503020204020204" pitchFamily="34" charset="-122"/>
                <a:ea typeface="微软雅黑" panose="020B0503020204020204" pitchFamily="34" charset="-122"/>
                <a:cs typeface="楷体_GB2312" pitchFamily="49" charset="-122"/>
              </a:rPr>
              <a:t>终端</a:t>
            </a:r>
          </a:p>
        </p:txBody>
      </p:sp>
      <p:sp>
        <p:nvSpPr>
          <p:cNvPr id="46" name="TextBox 89"/>
          <p:cNvSpPr txBox="1">
            <a:spLocks noChangeArrowheads="1"/>
          </p:cNvSpPr>
          <p:nvPr/>
        </p:nvSpPr>
        <p:spPr bwMode="auto">
          <a:xfrm>
            <a:off x="982253" y="1057172"/>
            <a:ext cx="638309"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dirty="0">
                <a:solidFill>
                  <a:srgbClr val="000000"/>
                </a:solidFill>
                <a:latin typeface="微软雅黑" panose="020B0503020204020204" pitchFamily="34" charset="-122"/>
                <a:ea typeface="微软雅黑" panose="020B0503020204020204" pitchFamily="34" charset="-122"/>
                <a:cs typeface="楷体_GB2312" pitchFamily="49" charset="-122"/>
              </a:rPr>
              <a:t>用户</a:t>
            </a:r>
          </a:p>
        </p:txBody>
      </p:sp>
      <p:grpSp>
        <p:nvGrpSpPr>
          <p:cNvPr id="47" name="Group 88"/>
          <p:cNvGrpSpPr>
            <a:grpSpLocks/>
          </p:cNvGrpSpPr>
          <p:nvPr/>
        </p:nvGrpSpPr>
        <p:grpSpPr bwMode="auto">
          <a:xfrm>
            <a:off x="4175119" y="935967"/>
            <a:ext cx="898266" cy="405737"/>
            <a:chOff x="3172" y="64"/>
            <a:chExt cx="801" cy="561"/>
          </a:xfrm>
        </p:grpSpPr>
        <p:pic>
          <p:nvPicPr>
            <p:cNvPr id="48" name="Picture 7" descr="user1"/>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flipH="1">
              <a:off x="3172" y="64"/>
              <a:ext cx="392" cy="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Text Box 87"/>
            <p:cNvSpPr txBox="1">
              <a:spLocks noChangeArrowheads="1"/>
            </p:cNvSpPr>
            <p:nvPr/>
          </p:nvSpPr>
          <p:spPr bwMode="auto">
            <a:xfrm>
              <a:off x="3517" y="242"/>
              <a:ext cx="456" cy="383"/>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0" fontAlgn="auto" hangingPunct="0">
                <a:spcBef>
                  <a:spcPct val="50000"/>
                </a:spcBef>
                <a:spcAft>
                  <a:spcPts val="0"/>
                </a:spcAft>
                <a:defRPr/>
              </a:pPr>
              <a:r>
                <a:rPr lang="zh-CN" altLang="en-US" sz="1200" dirty="0">
                  <a:solidFill>
                    <a:srgbClr val="000000"/>
                  </a:solidFill>
                  <a:latin typeface="微软雅黑" pitchFamily="34" charset="-122"/>
                  <a:ea typeface="微软雅黑" pitchFamily="34" charset="-122"/>
                </a:rPr>
                <a:t>居民</a:t>
              </a:r>
              <a:endParaRPr lang="en-US" altLang="zh-CN" sz="1200" dirty="0">
                <a:solidFill>
                  <a:srgbClr val="000000"/>
                </a:solidFill>
                <a:latin typeface="微软雅黑" pitchFamily="34" charset="-122"/>
                <a:ea typeface="微软雅黑" pitchFamily="34" charset="-122"/>
              </a:endParaRPr>
            </a:p>
          </p:txBody>
        </p:sp>
      </p:grpSp>
      <p:grpSp>
        <p:nvGrpSpPr>
          <p:cNvPr id="50" name="Group 3"/>
          <p:cNvGrpSpPr>
            <a:grpSpLocks/>
          </p:cNvGrpSpPr>
          <p:nvPr/>
        </p:nvGrpSpPr>
        <p:grpSpPr bwMode="auto">
          <a:xfrm>
            <a:off x="2554465" y="935967"/>
            <a:ext cx="775737" cy="352106"/>
            <a:chOff x="1426" y="897"/>
            <a:chExt cx="666" cy="390"/>
          </a:xfrm>
        </p:grpSpPr>
        <p:sp>
          <p:nvSpPr>
            <p:cNvPr id="51" name="Text Box 61"/>
            <p:cNvSpPr txBox="1">
              <a:spLocks noChangeArrowheads="1"/>
            </p:cNvSpPr>
            <p:nvPr/>
          </p:nvSpPr>
          <p:spPr bwMode="gray">
            <a:xfrm>
              <a:off x="1732" y="1087"/>
              <a:ext cx="360"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hangingPunct="1">
                <a:lnSpc>
                  <a:spcPct val="90000"/>
                </a:lnSpc>
                <a:spcBef>
                  <a:spcPct val="30000"/>
                </a:spcBef>
                <a:buClr>
                  <a:srgbClr val="7EC84C"/>
                </a:buClr>
                <a:buSzPct val="95000"/>
                <a:buFont typeface="Wingdings" panose="05000000000000000000" pitchFamily="2" charset="2"/>
                <a:buNone/>
              </a:pPr>
              <a:r>
                <a:rPr lang="zh-CN" altLang="en-US" sz="1200">
                  <a:solidFill>
                    <a:srgbClr val="000000"/>
                  </a:solidFill>
                  <a:latin typeface="微软雅黑" panose="020B0503020204020204" pitchFamily="34" charset="-122"/>
                  <a:ea typeface="微软雅黑" panose="020B0503020204020204" pitchFamily="34" charset="-122"/>
                </a:rPr>
                <a:t>政府</a:t>
              </a:r>
            </a:p>
          </p:txBody>
        </p:sp>
        <p:pic>
          <p:nvPicPr>
            <p:cNvPr id="52" name="Picture 71"/>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gray">
            <a:xfrm>
              <a:off x="1426" y="897"/>
              <a:ext cx="283" cy="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3" name="组合 92"/>
          <p:cNvGrpSpPr>
            <a:grpSpLocks/>
          </p:cNvGrpSpPr>
          <p:nvPr/>
        </p:nvGrpSpPr>
        <p:grpSpPr bwMode="auto">
          <a:xfrm>
            <a:off x="6146458" y="961853"/>
            <a:ext cx="788848" cy="385403"/>
            <a:chOff x="5716180" y="1078692"/>
            <a:chExt cx="1133665" cy="845548"/>
          </a:xfrm>
        </p:grpSpPr>
        <p:pic>
          <p:nvPicPr>
            <p:cNvPr id="54" name="Picture 4" descr="小人.bmp"/>
            <p:cNvPicPr>
              <a:picLocks noChangeAspect="1"/>
            </p:cNvPicPr>
            <p:nvPr/>
          </p:nvPicPr>
          <p:blipFill>
            <a:blip r:embed="rId6">
              <a:clrChange>
                <a:clrFrom>
                  <a:srgbClr val="D3E6EA"/>
                </a:clrFrom>
                <a:clrTo>
                  <a:srgbClr val="D3E6EA">
                    <a:alpha val="0"/>
                  </a:srgbClr>
                </a:clrTo>
              </a:clrChange>
              <a:extLst>
                <a:ext uri="{28A0092B-C50C-407E-A947-70E740481C1C}">
                  <a14:useLocalDpi xmlns="" xmlns:a14="http://schemas.microsoft.com/office/drawing/2010/main" val="0"/>
                </a:ext>
              </a:extLst>
            </a:blip>
            <a:srcRect/>
            <a:stretch>
              <a:fillRect/>
            </a:stretch>
          </p:blipFill>
          <p:spPr bwMode="auto">
            <a:xfrm>
              <a:off x="5716180" y="1078692"/>
              <a:ext cx="428623" cy="667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 name="Text Box 87"/>
            <p:cNvSpPr txBox="1">
              <a:spLocks noChangeArrowheads="1"/>
            </p:cNvSpPr>
            <p:nvPr/>
          </p:nvSpPr>
          <p:spPr bwMode="auto">
            <a:xfrm>
              <a:off x="6131008" y="1316523"/>
              <a:ext cx="718837" cy="60771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eaLnBrk="0" fontAlgn="auto" hangingPunct="0">
                <a:spcBef>
                  <a:spcPct val="50000"/>
                </a:spcBef>
                <a:spcAft>
                  <a:spcPts val="0"/>
                </a:spcAft>
                <a:defRPr/>
              </a:pPr>
              <a:r>
                <a:rPr lang="zh-CN" altLang="en-US" sz="1200" dirty="0">
                  <a:solidFill>
                    <a:srgbClr val="000000"/>
                  </a:solidFill>
                  <a:latin typeface="微软雅黑" pitchFamily="34" charset="-122"/>
                  <a:ea typeface="微软雅黑" pitchFamily="34" charset="-122"/>
                </a:rPr>
                <a:t>企业</a:t>
              </a:r>
              <a:endParaRPr lang="en-US" altLang="zh-CN" sz="1200" dirty="0">
                <a:solidFill>
                  <a:srgbClr val="000000"/>
                </a:solidFill>
                <a:latin typeface="微软雅黑" pitchFamily="34" charset="-122"/>
                <a:ea typeface="微软雅黑" pitchFamily="34" charset="-122"/>
              </a:endParaRPr>
            </a:p>
          </p:txBody>
        </p:sp>
      </p:grpSp>
      <p:grpSp>
        <p:nvGrpSpPr>
          <p:cNvPr id="62" name="Group 14"/>
          <p:cNvGrpSpPr>
            <a:grpSpLocks/>
          </p:cNvGrpSpPr>
          <p:nvPr/>
        </p:nvGrpSpPr>
        <p:grpSpPr bwMode="auto">
          <a:xfrm>
            <a:off x="2253991" y="1478363"/>
            <a:ext cx="581996" cy="415326"/>
            <a:chOff x="440" y="2227"/>
            <a:chExt cx="1683" cy="1728"/>
          </a:xfrm>
        </p:grpSpPr>
        <p:sp>
          <p:nvSpPr>
            <p:cNvPr id="63" name="Freeform 15"/>
            <p:cNvSpPr>
              <a:spLocks/>
            </p:cNvSpPr>
            <p:nvPr/>
          </p:nvSpPr>
          <p:spPr bwMode="auto">
            <a:xfrm>
              <a:off x="440" y="2232"/>
              <a:ext cx="1328" cy="1660"/>
            </a:xfrm>
            <a:custGeom>
              <a:avLst/>
              <a:gdLst>
                <a:gd name="T0" fmla="*/ 1109 w 2657"/>
                <a:gd name="T1" fmla="*/ 393 h 3321"/>
                <a:gd name="T2" fmla="*/ 1102 w 2657"/>
                <a:gd name="T3" fmla="*/ 360 h 3321"/>
                <a:gd name="T4" fmla="*/ 1089 w 2657"/>
                <a:gd name="T5" fmla="*/ 307 h 3321"/>
                <a:gd name="T6" fmla="*/ 1080 w 2657"/>
                <a:gd name="T7" fmla="*/ 242 h 3321"/>
                <a:gd name="T8" fmla="*/ 1073 w 2657"/>
                <a:gd name="T9" fmla="*/ 173 h 3321"/>
                <a:gd name="T10" fmla="*/ 1071 w 2657"/>
                <a:gd name="T11" fmla="*/ 108 h 3321"/>
                <a:gd name="T12" fmla="*/ 1070 w 2657"/>
                <a:gd name="T13" fmla="*/ 58 h 3321"/>
                <a:gd name="T14" fmla="*/ 1071 w 2657"/>
                <a:gd name="T15" fmla="*/ 35 h 3321"/>
                <a:gd name="T16" fmla="*/ 988 w 2657"/>
                <a:gd name="T17" fmla="*/ 0 h 3321"/>
                <a:gd name="T18" fmla="*/ 961 w 2657"/>
                <a:gd name="T19" fmla="*/ 1 h 3321"/>
                <a:gd name="T20" fmla="*/ 906 w 2657"/>
                <a:gd name="T21" fmla="*/ 8 h 3321"/>
                <a:gd name="T22" fmla="*/ 834 w 2657"/>
                <a:gd name="T23" fmla="*/ 19 h 3321"/>
                <a:gd name="T24" fmla="*/ 754 w 2657"/>
                <a:gd name="T25" fmla="*/ 34 h 3321"/>
                <a:gd name="T26" fmla="*/ 673 w 2657"/>
                <a:gd name="T27" fmla="*/ 50 h 3321"/>
                <a:gd name="T28" fmla="*/ 596 w 2657"/>
                <a:gd name="T29" fmla="*/ 67 h 3321"/>
                <a:gd name="T30" fmla="*/ 522 w 2657"/>
                <a:gd name="T31" fmla="*/ 84 h 3321"/>
                <a:gd name="T32" fmla="*/ 452 w 2657"/>
                <a:gd name="T33" fmla="*/ 100 h 3321"/>
                <a:gd name="T34" fmla="*/ 390 w 2657"/>
                <a:gd name="T35" fmla="*/ 115 h 3321"/>
                <a:gd name="T36" fmla="*/ 340 w 2657"/>
                <a:gd name="T37" fmla="*/ 129 h 3321"/>
                <a:gd name="T38" fmla="*/ 310 w 2657"/>
                <a:gd name="T39" fmla="*/ 137 h 3321"/>
                <a:gd name="T40" fmla="*/ 302 w 2657"/>
                <a:gd name="T41" fmla="*/ 138 h 3321"/>
                <a:gd name="T42" fmla="*/ 290 w 2657"/>
                <a:gd name="T43" fmla="*/ 127 h 3321"/>
                <a:gd name="T44" fmla="*/ 274 w 2657"/>
                <a:gd name="T45" fmla="*/ 119 h 3321"/>
                <a:gd name="T46" fmla="*/ 254 w 2657"/>
                <a:gd name="T47" fmla="*/ 118 h 3321"/>
                <a:gd name="T48" fmla="*/ 233 w 2657"/>
                <a:gd name="T49" fmla="*/ 120 h 3321"/>
                <a:gd name="T50" fmla="*/ 217 w 2657"/>
                <a:gd name="T51" fmla="*/ 123 h 3321"/>
                <a:gd name="T52" fmla="*/ 207 w 2657"/>
                <a:gd name="T53" fmla="*/ 126 h 3321"/>
                <a:gd name="T54" fmla="*/ 203 w 2657"/>
                <a:gd name="T55" fmla="*/ 141 h 3321"/>
                <a:gd name="T56" fmla="*/ 191 w 2657"/>
                <a:gd name="T57" fmla="*/ 161 h 3321"/>
                <a:gd name="T58" fmla="*/ 173 w 2657"/>
                <a:gd name="T59" fmla="*/ 183 h 3321"/>
                <a:gd name="T60" fmla="*/ 149 w 2657"/>
                <a:gd name="T61" fmla="*/ 207 h 3321"/>
                <a:gd name="T62" fmla="*/ 122 w 2657"/>
                <a:gd name="T63" fmla="*/ 231 h 3321"/>
                <a:gd name="T64" fmla="*/ 94 w 2657"/>
                <a:gd name="T65" fmla="*/ 253 h 3321"/>
                <a:gd name="T66" fmla="*/ 69 w 2657"/>
                <a:gd name="T67" fmla="*/ 271 h 3321"/>
                <a:gd name="T68" fmla="*/ 46 w 2657"/>
                <a:gd name="T69" fmla="*/ 285 h 3321"/>
                <a:gd name="T70" fmla="*/ 30 w 2657"/>
                <a:gd name="T71" fmla="*/ 292 h 3321"/>
                <a:gd name="T72" fmla="*/ 23 w 2657"/>
                <a:gd name="T73" fmla="*/ 297 h 3321"/>
                <a:gd name="T74" fmla="*/ 16 w 2657"/>
                <a:gd name="T75" fmla="*/ 311 h 3321"/>
                <a:gd name="T76" fmla="*/ 6 w 2657"/>
                <a:gd name="T77" fmla="*/ 338 h 3321"/>
                <a:gd name="T78" fmla="*/ 0 w 2657"/>
                <a:gd name="T79" fmla="*/ 372 h 3321"/>
                <a:gd name="T80" fmla="*/ 5 w 2657"/>
                <a:gd name="T81" fmla="*/ 408 h 3321"/>
                <a:gd name="T82" fmla="*/ 25 w 2657"/>
                <a:gd name="T83" fmla="*/ 444 h 3321"/>
                <a:gd name="T84" fmla="*/ 54 w 2657"/>
                <a:gd name="T85" fmla="*/ 490 h 3321"/>
                <a:gd name="T86" fmla="*/ 87 w 2657"/>
                <a:gd name="T87" fmla="*/ 556 h 3321"/>
                <a:gd name="T88" fmla="*/ 119 w 2657"/>
                <a:gd name="T89" fmla="*/ 652 h 3321"/>
                <a:gd name="T90" fmla="*/ 144 w 2657"/>
                <a:gd name="T91" fmla="*/ 772 h 3321"/>
                <a:gd name="T92" fmla="*/ 163 w 2657"/>
                <a:gd name="T93" fmla="*/ 892 h 3321"/>
                <a:gd name="T94" fmla="*/ 174 w 2657"/>
                <a:gd name="T95" fmla="*/ 977 h 3321"/>
                <a:gd name="T96" fmla="*/ 270 w 2657"/>
                <a:gd name="T97" fmla="*/ 1110 h 3321"/>
                <a:gd name="T98" fmla="*/ 310 w 2657"/>
                <a:gd name="T99" fmla="*/ 1657 h 3321"/>
                <a:gd name="T100" fmla="*/ 339 w 2657"/>
                <a:gd name="T101" fmla="*/ 1642 h 3321"/>
                <a:gd name="T102" fmla="*/ 394 w 2657"/>
                <a:gd name="T103" fmla="*/ 1617 h 3321"/>
                <a:gd name="T104" fmla="*/ 469 w 2657"/>
                <a:gd name="T105" fmla="*/ 1591 h 3321"/>
                <a:gd name="T106" fmla="*/ 557 w 2657"/>
                <a:gd name="T107" fmla="*/ 1567 h 3321"/>
                <a:gd name="T108" fmla="*/ 648 w 2657"/>
                <a:gd name="T109" fmla="*/ 1549 h 3321"/>
                <a:gd name="T110" fmla="*/ 726 w 2657"/>
                <a:gd name="T111" fmla="*/ 1536 h 3321"/>
                <a:gd name="T112" fmla="*/ 774 w 2657"/>
                <a:gd name="T113" fmla="*/ 1531 h 3321"/>
                <a:gd name="T114" fmla="*/ 1287 w 2657"/>
                <a:gd name="T115" fmla="*/ 1407 h 3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57"/>
                <a:gd name="T175" fmla="*/ 0 h 3321"/>
                <a:gd name="T176" fmla="*/ 2657 w 2657"/>
                <a:gd name="T177" fmla="*/ 3321 h 33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57" h="3321">
                  <a:moveTo>
                    <a:pt x="2227" y="806"/>
                  </a:moveTo>
                  <a:lnTo>
                    <a:pt x="2225" y="804"/>
                  </a:lnTo>
                  <a:lnTo>
                    <a:pt x="2225" y="796"/>
                  </a:lnTo>
                  <a:lnTo>
                    <a:pt x="2219" y="787"/>
                  </a:lnTo>
                  <a:lnTo>
                    <a:pt x="2217" y="775"/>
                  </a:lnTo>
                  <a:lnTo>
                    <a:pt x="2212" y="758"/>
                  </a:lnTo>
                  <a:lnTo>
                    <a:pt x="2208" y="741"/>
                  </a:lnTo>
                  <a:lnTo>
                    <a:pt x="2204" y="720"/>
                  </a:lnTo>
                  <a:lnTo>
                    <a:pt x="2198" y="697"/>
                  </a:lnTo>
                  <a:lnTo>
                    <a:pt x="2193" y="669"/>
                  </a:lnTo>
                  <a:lnTo>
                    <a:pt x="2187" y="644"/>
                  </a:lnTo>
                  <a:lnTo>
                    <a:pt x="2179" y="614"/>
                  </a:lnTo>
                  <a:lnTo>
                    <a:pt x="2175" y="583"/>
                  </a:lnTo>
                  <a:lnTo>
                    <a:pt x="2170" y="551"/>
                  </a:lnTo>
                  <a:lnTo>
                    <a:pt x="2164" y="518"/>
                  </a:lnTo>
                  <a:lnTo>
                    <a:pt x="2160" y="484"/>
                  </a:lnTo>
                  <a:lnTo>
                    <a:pt x="2156" y="450"/>
                  </a:lnTo>
                  <a:lnTo>
                    <a:pt x="2153" y="414"/>
                  </a:lnTo>
                  <a:lnTo>
                    <a:pt x="2149" y="380"/>
                  </a:lnTo>
                  <a:lnTo>
                    <a:pt x="2147" y="346"/>
                  </a:lnTo>
                  <a:lnTo>
                    <a:pt x="2145" y="311"/>
                  </a:lnTo>
                  <a:lnTo>
                    <a:pt x="2145" y="277"/>
                  </a:lnTo>
                  <a:lnTo>
                    <a:pt x="2143" y="247"/>
                  </a:lnTo>
                  <a:lnTo>
                    <a:pt x="2143" y="216"/>
                  </a:lnTo>
                  <a:lnTo>
                    <a:pt x="2143" y="190"/>
                  </a:lnTo>
                  <a:lnTo>
                    <a:pt x="2141" y="163"/>
                  </a:lnTo>
                  <a:lnTo>
                    <a:pt x="2141" y="138"/>
                  </a:lnTo>
                  <a:lnTo>
                    <a:pt x="2141" y="117"/>
                  </a:lnTo>
                  <a:lnTo>
                    <a:pt x="2143" y="100"/>
                  </a:lnTo>
                  <a:lnTo>
                    <a:pt x="2143" y="87"/>
                  </a:lnTo>
                  <a:lnTo>
                    <a:pt x="2143" y="76"/>
                  </a:lnTo>
                  <a:lnTo>
                    <a:pt x="2143" y="70"/>
                  </a:lnTo>
                  <a:lnTo>
                    <a:pt x="2145" y="68"/>
                  </a:lnTo>
                  <a:lnTo>
                    <a:pt x="1982" y="68"/>
                  </a:lnTo>
                  <a:lnTo>
                    <a:pt x="1982" y="0"/>
                  </a:lnTo>
                  <a:lnTo>
                    <a:pt x="1976" y="0"/>
                  </a:lnTo>
                  <a:lnTo>
                    <a:pt x="1970" y="0"/>
                  </a:lnTo>
                  <a:lnTo>
                    <a:pt x="1959" y="0"/>
                  </a:lnTo>
                  <a:lnTo>
                    <a:pt x="1944" y="3"/>
                  </a:lnTo>
                  <a:lnTo>
                    <a:pt x="1923" y="3"/>
                  </a:lnTo>
                  <a:lnTo>
                    <a:pt x="1900" y="7"/>
                  </a:lnTo>
                  <a:lnTo>
                    <a:pt x="1873" y="11"/>
                  </a:lnTo>
                  <a:lnTo>
                    <a:pt x="1847" y="15"/>
                  </a:lnTo>
                  <a:lnTo>
                    <a:pt x="1812" y="17"/>
                  </a:lnTo>
                  <a:lnTo>
                    <a:pt x="1780" y="20"/>
                  </a:lnTo>
                  <a:lnTo>
                    <a:pt x="1744" y="26"/>
                  </a:lnTo>
                  <a:lnTo>
                    <a:pt x="1708" y="34"/>
                  </a:lnTo>
                  <a:lnTo>
                    <a:pt x="1668" y="38"/>
                  </a:lnTo>
                  <a:lnTo>
                    <a:pt x="1630" y="45"/>
                  </a:lnTo>
                  <a:lnTo>
                    <a:pt x="1590" y="53"/>
                  </a:lnTo>
                  <a:lnTo>
                    <a:pt x="1550" y="60"/>
                  </a:lnTo>
                  <a:lnTo>
                    <a:pt x="1508" y="68"/>
                  </a:lnTo>
                  <a:lnTo>
                    <a:pt x="1468" y="76"/>
                  </a:lnTo>
                  <a:lnTo>
                    <a:pt x="1426" y="83"/>
                  </a:lnTo>
                  <a:lnTo>
                    <a:pt x="1388" y="93"/>
                  </a:lnTo>
                  <a:lnTo>
                    <a:pt x="1346" y="100"/>
                  </a:lnTo>
                  <a:lnTo>
                    <a:pt x="1308" y="110"/>
                  </a:lnTo>
                  <a:lnTo>
                    <a:pt x="1268" y="117"/>
                  </a:lnTo>
                  <a:lnTo>
                    <a:pt x="1230" y="127"/>
                  </a:lnTo>
                  <a:lnTo>
                    <a:pt x="1192" y="134"/>
                  </a:lnTo>
                  <a:lnTo>
                    <a:pt x="1154" y="144"/>
                  </a:lnTo>
                  <a:lnTo>
                    <a:pt x="1116" y="152"/>
                  </a:lnTo>
                  <a:lnTo>
                    <a:pt x="1080" y="161"/>
                  </a:lnTo>
                  <a:lnTo>
                    <a:pt x="1044" y="169"/>
                  </a:lnTo>
                  <a:lnTo>
                    <a:pt x="1008" y="178"/>
                  </a:lnTo>
                  <a:lnTo>
                    <a:pt x="974" y="186"/>
                  </a:lnTo>
                  <a:lnTo>
                    <a:pt x="940" y="195"/>
                  </a:lnTo>
                  <a:lnTo>
                    <a:pt x="905" y="201"/>
                  </a:lnTo>
                  <a:lnTo>
                    <a:pt x="873" y="211"/>
                  </a:lnTo>
                  <a:lnTo>
                    <a:pt x="841" y="218"/>
                  </a:lnTo>
                  <a:lnTo>
                    <a:pt x="810" y="226"/>
                  </a:lnTo>
                  <a:lnTo>
                    <a:pt x="780" y="231"/>
                  </a:lnTo>
                  <a:lnTo>
                    <a:pt x="753" y="239"/>
                  </a:lnTo>
                  <a:lnTo>
                    <a:pt x="727" y="247"/>
                  </a:lnTo>
                  <a:lnTo>
                    <a:pt x="706" y="252"/>
                  </a:lnTo>
                  <a:lnTo>
                    <a:pt x="681" y="258"/>
                  </a:lnTo>
                  <a:lnTo>
                    <a:pt x="662" y="264"/>
                  </a:lnTo>
                  <a:lnTo>
                    <a:pt x="645" y="268"/>
                  </a:lnTo>
                  <a:lnTo>
                    <a:pt x="631" y="273"/>
                  </a:lnTo>
                  <a:lnTo>
                    <a:pt x="620" y="275"/>
                  </a:lnTo>
                  <a:lnTo>
                    <a:pt x="612" y="277"/>
                  </a:lnTo>
                  <a:lnTo>
                    <a:pt x="609" y="279"/>
                  </a:lnTo>
                  <a:lnTo>
                    <a:pt x="607" y="281"/>
                  </a:lnTo>
                  <a:lnTo>
                    <a:pt x="605" y="277"/>
                  </a:lnTo>
                  <a:lnTo>
                    <a:pt x="603" y="273"/>
                  </a:lnTo>
                  <a:lnTo>
                    <a:pt x="597" y="268"/>
                  </a:lnTo>
                  <a:lnTo>
                    <a:pt x="592" y="262"/>
                  </a:lnTo>
                  <a:lnTo>
                    <a:pt x="580" y="254"/>
                  </a:lnTo>
                  <a:lnTo>
                    <a:pt x="569" y="249"/>
                  </a:lnTo>
                  <a:lnTo>
                    <a:pt x="563" y="245"/>
                  </a:lnTo>
                  <a:lnTo>
                    <a:pt x="555" y="243"/>
                  </a:lnTo>
                  <a:lnTo>
                    <a:pt x="548" y="239"/>
                  </a:lnTo>
                  <a:lnTo>
                    <a:pt x="540" y="239"/>
                  </a:lnTo>
                  <a:lnTo>
                    <a:pt x="529" y="237"/>
                  </a:lnTo>
                  <a:lnTo>
                    <a:pt x="519" y="237"/>
                  </a:lnTo>
                  <a:lnTo>
                    <a:pt x="508" y="237"/>
                  </a:lnTo>
                  <a:lnTo>
                    <a:pt x="500" y="239"/>
                  </a:lnTo>
                  <a:lnTo>
                    <a:pt x="487" y="239"/>
                  </a:lnTo>
                  <a:lnTo>
                    <a:pt x="477" y="239"/>
                  </a:lnTo>
                  <a:lnTo>
                    <a:pt x="466" y="241"/>
                  </a:lnTo>
                  <a:lnTo>
                    <a:pt x="458" y="245"/>
                  </a:lnTo>
                  <a:lnTo>
                    <a:pt x="449" y="245"/>
                  </a:lnTo>
                  <a:lnTo>
                    <a:pt x="441" y="247"/>
                  </a:lnTo>
                  <a:lnTo>
                    <a:pt x="434" y="247"/>
                  </a:lnTo>
                  <a:lnTo>
                    <a:pt x="428" y="249"/>
                  </a:lnTo>
                  <a:lnTo>
                    <a:pt x="420" y="252"/>
                  </a:lnTo>
                  <a:lnTo>
                    <a:pt x="417" y="252"/>
                  </a:lnTo>
                  <a:lnTo>
                    <a:pt x="415" y="252"/>
                  </a:lnTo>
                  <a:lnTo>
                    <a:pt x="415" y="256"/>
                  </a:lnTo>
                  <a:lnTo>
                    <a:pt x="415" y="264"/>
                  </a:lnTo>
                  <a:lnTo>
                    <a:pt x="411" y="273"/>
                  </a:lnTo>
                  <a:lnTo>
                    <a:pt x="407" y="283"/>
                  </a:lnTo>
                  <a:lnTo>
                    <a:pt x="400" y="298"/>
                  </a:lnTo>
                  <a:lnTo>
                    <a:pt x="394" y="306"/>
                  </a:lnTo>
                  <a:lnTo>
                    <a:pt x="388" y="313"/>
                  </a:lnTo>
                  <a:lnTo>
                    <a:pt x="382" y="323"/>
                  </a:lnTo>
                  <a:lnTo>
                    <a:pt x="375" y="334"/>
                  </a:lnTo>
                  <a:lnTo>
                    <a:pt x="365" y="344"/>
                  </a:lnTo>
                  <a:lnTo>
                    <a:pt x="358" y="355"/>
                  </a:lnTo>
                  <a:lnTo>
                    <a:pt x="346" y="366"/>
                  </a:lnTo>
                  <a:lnTo>
                    <a:pt x="337" y="378"/>
                  </a:lnTo>
                  <a:lnTo>
                    <a:pt x="323" y="391"/>
                  </a:lnTo>
                  <a:lnTo>
                    <a:pt x="312" y="403"/>
                  </a:lnTo>
                  <a:lnTo>
                    <a:pt x="299" y="414"/>
                  </a:lnTo>
                  <a:lnTo>
                    <a:pt x="287" y="427"/>
                  </a:lnTo>
                  <a:lnTo>
                    <a:pt x="272" y="439"/>
                  </a:lnTo>
                  <a:lnTo>
                    <a:pt x="261" y="450"/>
                  </a:lnTo>
                  <a:lnTo>
                    <a:pt x="245" y="463"/>
                  </a:lnTo>
                  <a:lnTo>
                    <a:pt x="232" y="475"/>
                  </a:lnTo>
                  <a:lnTo>
                    <a:pt x="217" y="484"/>
                  </a:lnTo>
                  <a:lnTo>
                    <a:pt x="204" y="498"/>
                  </a:lnTo>
                  <a:lnTo>
                    <a:pt x="188" y="507"/>
                  </a:lnTo>
                  <a:lnTo>
                    <a:pt x="177" y="518"/>
                  </a:lnTo>
                  <a:lnTo>
                    <a:pt x="164" y="526"/>
                  </a:lnTo>
                  <a:lnTo>
                    <a:pt x="150" y="536"/>
                  </a:lnTo>
                  <a:lnTo>
                    <a:pt x="139" y="543"/>
                  </a:lnTo>
                  <a:lnTo>
                    <a:pt x="126" y="551"/>
                  </a:lnTo>
                  <a:lnTo>
                    <a:pt x="114" y="558"/>
                  </a:lnTo>
                  <a:lnTo>
                    <a:pt x="105" y="564"/>
                  </a:lnTo>
                  <a:lnTo>
                    <a:pt x="93" y="570"/>
                  </a:lnTo>
                  <a:lnTo>
                    <a:pt x="86" y="577"/>
                  </a:lnTo>
                  <a:lnTo>
                    <a:pt x="76" y="579"/>
                  </a:lnTo>
                  <a:lnTo>
                    <a:pt x="69" y="583"/>
                  </a:lnTo>
                  <a:lnTo>
                    <a:pt x="61" y="585"/>
                  </a:lnTo>
                  <a:lnTo>
                    <a:pt x="57" y="589"/>
                  </a:lnTo>
                  <a:lnTo>
                    <a:pt x="50" y="593"/>
                  </a:lnTo>
                  <a:lnTo>
                    <a:pt x="48" y="595"/>
                  </a:lnTo>
                  <a:lnTo>
                    <a:pt x="46" y="595"/>
                  </a:lnTo>
                  <a:lnTo>
                    <a:pt x="44" y="598"/>
                  </a:lnTo>
                  <a:lnTo>
                    <a:pt x="40" y="604"/>
                  </a:lnTo>
                  <a:lnTo>
                    <a:pt x="38" y="614"/>
                  </a:lnTo>
                  <a:lnTo>
                    <a:pt x="33" y="623"/>
                  </a:lnTo>
                  <a:lnTo>
                    <a:pt x="27" y="634"/>
                  </a:lnTo>
                  <a:lnTo>
                    <a:pt x="21" y="646"/>
                  </a:lnTo>
                  <a:lnTo>
                    <a:pt x="17" y="661"/>
                  </a:lnTo>
                  <a:lnTo>
                    <a:pt x="13" y="676"/>
                  </a:lnTo>
                  <a:lnTo>
                    <a:pt x="8" y="691"/>
                  </a:lnTo>
                  <a:lnTo>
                    <a:pt x="4" y="709"/>
                  </a:lnTo>
                  <a:lnTo>
                    <a:pt x="2" y="728"/>
                  </a:lnTo>
                  <a:lnTo>
                    <a:pt x="0" y="745"/>
                  </a:lnTo>
                  <a:lnTo>
                    <a:pt x="0" y="762"/>
                  </a:lnTo>
                  <a:lnTo>
                    <a:pt x="0" y="781"/>
                  </a:lnTo>
                  <a:lnTo>
                    <a:pt x="6" y="800"/>
                  </a:lnTo>
                  <a:lnTo>
                    <a:pt x="10" y="817"/>
                  </a:lnTo>
                  <a:lnTo>
                    <a:pt x="17" y="834"/>
                  </a:lnTo>
                  <a:lnTo>
                    <a:pt x="27" y="851"/>
                  </a:lnTo>
                  <a:lnTo>
                    <a:pt x="38" y="870"/>
                  </a:lnTo>
                  <a:lnTo>
                    <a:pt x="50" y="889"/>
                  </a:lnTo>
                  <a:lnTo>
                    <a:pt x="63" y="910"/>
                  </a:lnTo>
                  <a:lnTo>
                    <a:pt x="78" y="931"/>
                  </a:lnTo>
                  <a:lnTo>
                    <a:pt x="93" y="956"/>
                  </a:lnTo>
                  <a:lnTo>
                    <a:pt x="109" y="980"/>
                  </a:lnTo>
                  <a:lnTo>
                    <a:pt x="126" y="1011"/>
                  </a:lnTo>
                  <a:lnTo>
                    <a:pt x="143" y="1039"/>
                  </a:lnTo>
                  <a:lnTo>
                    <a:pt x="160" y="1075"/>
                  </a:lnTo>
                  <a:lnTo>
                    <a:pt x="175" y="1112"/>
                  </a:lnTo>
                  <a:lnTo>
                    <a:pt x="192" y="1155"/>
                  </a:lnTo>
                  <a:lnTo>
                    <a:pt x="207" y="1199"/>
                  </a:lnTo>
                  <a:lnTo>
                    <a:pt x="225" y="1250"/>
                  </a:lnTo>
                  <a:lnTo>
                    <a:pt x="238" y="1304"/>
                  </a:lnTo>
                  <a:lnTo>
                    <a:pt x="251" y="1361"/>
                  </a:lnTo>
                  <a:lnTo>
                    <a:pt x="264" y="1421"/>
                  </a:lnTo>
                  <a:lnTo>
                    <a:pt x="278" y="1484"/>
                  </a:lnTo>
                  <a:lnTo>
                    <a:pt x="289" y="1545"/>
                  </a:lnTo>
                  <a:lnTo>
                    <a:pt x="301" y="1608"/>
                  </a:lnTo>
                  <a:lnTo>
                    <a:pt x="310" y="1669"/>
                  </a:lnTo>
                  <a:lnTo>
                    <a:pt x="320" y="1729"/>
                  </a:lnTo>
                  <a:lnTo>
                    <a:pt x="327" y="1785"/>
                  </a:lnTo>
                  <a:lnTo>
                    <a:pt x="335" y="1836"/>
                  </a:lnTo>
                  <a:lnTo>
                    <a:pt x="341" y="1881"/>
                  </a:lnTo>
                  <a:lnTo>
                    <a:pt x="344" y="1921"/>
                  </a:lnTo>
                  <a:lnTo>
                    <a:pt x="348" y="1954"/>
                  </a:lnTo>
                  <a:lnTo>
                    <a:pt x="352" y="1978"/>
                  </a:lnTo>
                  <a:lnTo>
                    <a:pt x="352" y="1996"/>
                  </a:lnTo>
                  <a:lnTo>
                    <a:pt x="354" y="2001"/>
                  </a:lnTo>
                  <a:lnTo>
                    <a:pt x="540" y="2220"/>
                  </a:lnTo>
                  <a:lnTo>
                    <a:pt x="664" y="2889"/>
                  </a:lnTo>
                  <a:lnTo>
                    <a:pt x="612" y="3321"/>
                  </a:lnTo>
                  <a:lnTo>
                    <a:pt x="614" y="3319"/>
                  </a:lnTo>
                  <a:lnTo>
                    <a:pt x="620" y="3315"/>
                  </a:lnTo>
                  <a:lnTo>
                    <a:pt x="630" y="3311"/>
                  </a:lnTo>
                  <a:lnTo>
                    <a:pt x="643" y="3303"/>
                  </a:lnTo>
                  <a:lnTo>
                    <a:pt x="658" y="3294"/>
                  </a:lnTo>
                  <a:lnTo>
                    <a:pt x="679" y="3284"/>
                  </a:lnTo>
                  <a:lnTo>
                    <a:pt x="702" y="3273"/>
                  </a:lnTo>
                  <a:lnTo>
                    <a:pt x="730" y="3263"/>
                  </a:lnTo>
                  <a:lnTo>
                    <a:pt x="757" y="3248"/>
                  </a:lnTo>
                  <a:lnTo>
                    <a:pt x="789" y="3235"/>
                  </a:lnTo>
                  <a:lnTo>
                    <a:pt x="824" y="3222"/>
                  </a:lnTo>
                  <a:lnTo>
                    <a:pt x="860" y="3208"/>
                  </a:lnTo>
                  <a:lnTo>
                    <a:pt x="898" y="3195"/>
                  </a:lnTo>
                  <a:lnTo>
                    <a:pt x="938" y="3182"/>
                  </a:lnTo>
                  <a:lnTo>
                    <a:pt x="979" y="3170"/>
                  </a:lnTo>
                  <a:lnTo>
                    <a:pt x="1023" y="3159"/>
                  </a:lnTo>
                  <a:lnTo>
                    <a:pt x="1067" y="3146"/>
                  </a:lnTo>
                  <a:lnTo>
                    <a:pt x="1114" y="3134"/>
                  </a:lnTo>
                  <a:lnTo>
                    <a:pt x="1160" y="3123"/>
                  </a:lnTo>
                  <a:lnTo>
                    <a:pt x="1208" y="3115"/>
                  </a:lnTo>
                  <a:lnTo>
                    <a:pt x="1251" y="3104"/>
                  </a:lnTo>
                  <a:lnTo>
                    <a:pt x="1297" y="3098"/>
                  </a:lnTo>
                  <a:lnTo>
                    <a:pt x="1339" y="3090"/>
                  </a:lnTo>
                  <a:lnTo>
                    <a:pt x="1381" y="3085"/>
                  </a:lnTo>
                  <a:lnTo>
                    <a:pt x="1419" y="3079"/>
                  </a:lnTo>
                  <a:lnTo>
                    <a:pt x="1453" y="3073"/>
                  </a:lnTo>
                  <a:lnTo>
                    <a:pt x="1483" y="3070"/>
                  </a:lnTo>
                  <a:lnTo>
                    <a:pt x="1510" y="3066"/>
                  </a:lnTo>
                  <a:lnTo>
                    <a:pt x="1533" y="3062"/>
                  </a:lnTo>
                  <a:lnTo>
                    <a:pt x="1548" y="3062"/>
                  </a:lnTo>
                  <a:lnTo>
                    <a:pt x="1559" y="3062"/>
                  </a:lnTo>
                  <a:lnTo>
                    <a:pt x="1563" y="3062"/>
                  </a:lnTo>
                  <a:lnTo>
                    <a:pt x="1835" y="3028"/>
                  </a:lnTo>
                  <a:lnTo>
                    <a:pt x="2575" y="2815"/>
                  </a:lnTo>
                  <a:lnTo>
                    <a:pt x="2657" y="2001"/>
                  </a:lnTo>
                  <a:lnTo>
                    <a:pt x="2227" y="806"/>
                  </a:lnTo>
                  <a:close/>
                </a:path>
              </a:pathLst>
            </a:custGeom>
            <a:solidFill>
              <a:srgbClr val="FFFAF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4" name="Freeform 16"/>
            <p:cNvSpPr>
              <a:spLocks/>
            </p:cNvSpPr>
            <p:nvPr/>
          </p:nvSpPr>
          <p:spPr bwMode="auto">
            <a:xfrm>
              <a:off x="941" y="2736"/>
              <a:ext cx="750" cy="982"/>
            </a:xfrm>
            <a:custGeom>
              <a:avLst/>
              <a:gdLst>
                <a:gd name="T0" fmla="*/ 90 w 1501"/>
                <a:gd name="T1" fmla="*/ 78 h 1964"/>
                <a:gd name="T2" fmla="*/ 77 w 1501"/>
                <a:gd name="T3" fmla="*/ 94 h 1964"/>
                <a:gd name="T4" fmla="*/ 55 w 1501"/>
                <a:gd name="T5" fmla="*/ 123 h 1964"/>
                <a:gd name="T6" fmla="*/ 30 w 1501"/>
                <a:gd name="T7" fmla="*/ 161 h 1964"/>
                <a:gd name="T8" fmla="*/ 9 w 1501"/>
                <a:gd name="T9" fmla="*/ 199 h 1964"/>
                <a:gd name="T10" fmla="*/ 2 w 1501"/>
                <a:gd name="T11" fmla="*/ 234 h 1964"/>
                <a:gd name="T12" fmla="*/ 0 w 1501"/>
                <a:gd name="T13" fmla="*/ 264 h 1964"/>
                <a:gd name="T14" fmla="*/ 0 w 1501"/>
                <a:gd name="T15" fmla="*/ 300 h 1964"/>
                <a:gd name="T16" fmla="*/ 0 w 1501"/>
                <a:gd name="T17" fmla="*/ 337 h 1964"/>
                <a:gd name="T18" fmla="*/ 2 w 1501"/>
                <a:gd name="T19" fmla="*/ 376 h 1964"/>
                <a:gd name="T20" fmla="*/ 7 w 1501"/>
                <a:gd name="T21" fmla="*/ 414 h 1964"/>
                <a:gd name="T22" fmla="*/ 14 w 1501"/>
                <a:gd name="T23" fmla="*/ 450 h 1964"/>
                <a:gd name="T24" fmla="*/ 26 w 1501"/>
                <a:gd name="T25" fmla="*/ 482 h 1964"/>
                <a:gd name="T26" fmla="*/ 41 w 1501"/>
                <a:gd name="T27" fmla="*/ 513 h 1964"/>
                <a:gd name="T28" fmla="*/ 59 w 1501"/>
                <a:gd name="T29" fmla="*/ 542 h 1964"/>
                <a:gd name="T30" fmla="*/ 78 w 1501"/>
                <a:gd name="T31" fmla="*/ 569 h 1964"/>
                <a:gd name="T32" fmla="*/ 99 w 1501"/>
                <a:gd name="T33" fmla="*/ 595 h 1964"/>
                <a:gd name="T34" fmla="*/ 122 w 1501"/>
                <a:gd name="T35" fmla="*/ 620 h 1964"/>
                <a:gd name="T36" fmla="*/ 147 w 1501"/>
                <a:gd name="T37" fmla="*/ 644 h 1964"/>
                <a:gd name="T38" fmla="*/ 177 w 1501"/>
                <a:gd name="T39" fmla="*/ 666 h 1964"/>
                <a:gd name="T40" fmla="*/ 211 w 1501"/>
                <a:gd name="T41" fmla="*/ 686 h 1964"/>
                <a:gd name="T42" fmla="*/ 254 w 1501"/>
                <a:gd name="T43" fmla="*/ 704 h 1964"/>
                <a:gd name="T44" fmla="*/ 300 w 1501"/>
                <a:gd name="T45" fmla="*/ 718 h 1964"/>
                <a:gd name="T46" fmla="*/ 352 w 1501"/>
                <a:gd name="T47" fmla="*/ 731 h 1964"/>
                <a:gd name="T48" fmla="*/ 401 w 1501"/>
                <a:gd name="T49" fmla="*/ 743 h 1964"/>
                <a:gd name="T50" fmla="*/ 445 w 1501"/>
                <a:gd name="T51" fmla="*/ 755 h 1964"/>
                <a:gd name="T52" fmla="*/ 478 w 1501"/>
                <a:gd name="T53" fmla="*/ 768 h 1964"/>
                <a:gd name="T54" fmla="*/ 498 w 1501"/>
                <a:gd name="T55" fmla="*/ 782 h 1964"/>
                <a:gd name="T56" fmla="*/ 502 w 1501"/>
                <a:gd name="T57" fmla="*/ 797 h 1964"/>
                <a:gd name="T58" fmla="*/ 500 w 1501"/>
                <a:gd name="T59" fmla="*/ 812 h 1964"/>
                <a:gd name="T60" fmla="*/ 491 w 1501"/>
                <a:gd name="T61" fmla="*/ 822 h 1964"/>
                <a:gd name="T62" fmla="*/ 484 w 1501"/>
                <a:gd name="T63" fmla="*/ 832 h 1964"/>
                <a:gd name="T64" fmla="*/ 492 w 1501"/>
                <a:gd name="T65" fmla="*/ 832 h 1964"/>
                <a:gd name="T66" fmla="*/ 512 w 1501"/>
                <a:gd name="T67" fmla="*/ 827 h 1964"/>
                <a:gd name="T68" fmla="*/ 523 w 1501"/>
                <a:gd name="T69" fmla="*/ 820 h 1964"/>
                <a:gd name="T70" fmla="*/ 529 w 1501"/>
                <a:gd name="T71" fmla="*/ 807 h 1964"/>
                <a:gd name="T72" fmla="*/ 535 w 1501"/>
                <a:gd name="T73" fmla="*/ 789 h 1964"/>
                <a:gd name="T74" fmla="*/ 541 w 1501"/>
                <a:gd name="T75" fmla="*/ 772 h 1964"/>
                <a:gd name="T76" fmla="*/ 545 w 1501"/>
                <a:gd name="T77" fmla="*/ 754 h 1964"/>
                <a:gd name="T78" fmla="*/ 550 w 1501"/>
                <a:gd name="T79" fmla="*/ 741 h 1964"/>
                <a:gd name="T80" fmla="*/ 560 w 1501"/>
                <a:gd name="T81" fmla="*/ 733 h 1964"/>
                <a:gd name="T82" fmla="*/ 571 w 1501"/>
                <a:gd name="T83" fmla="*/ 733 h 1964"/>
                <a:gd name="T84" fmla="*/ 584 w 1501"/>
                <a:gd name="T85" fmla="*/ 738 h 1964"/>
                <a:gd name="T86" fmla="*/ 595 w 1501"/>
                <a:gd name="T87" fmla="*/ 745 h 1964"/>
                <a:gd name="T88" fmla="*/ 608 w 1501"/>
                <a:gd name="T89" fmla="*/ 759 h 1964"/>
                <a:gd name="T90" fmla="*/ 615 w 1501"/>
                <a:gd name="T91" fmla="*/ 774 h 1964"/>
                <a:gd name="T92" fmla="*/ 607 w 1501"/>
                <a:gd name="T93" fmla="*/ 782 h 1964"/>
                <a:gd name="T94" fmla="*/ 429 w 1501"/>
                <a:gd name="T95" fmla="*/ 867 h 1964"/>
                <a:gd name="T96" fmla="*/ 447 w 1501"/>
                <a:gd name="T97" fmla="*/ 867 h 1964"/>
                <a:gd name="T98" fmla="*/ 467 w 1501"/>
                <a:gd name="T99" fmla="*/ 866 h 1964"/>
                <a:gd name="T100" fmla="*/ 493 w 1501"/>
                <a:gd name="T101" fmla="*/ 863 h 1964"/>
                <a:gd name="T102" fmla="*/ 526 w 1501"/>
                <a:gd name="T103" fmla="*/ 860 h 1964"/>
                <a:gd name="T104" fmla="*/ 563 w 1501"/>
                <a:gd name="T105" fmla="*/ 866 h 1964"/>
                <a:gd name="T106" fmla="*/ 601 w 1501"/>
                <a:gd name="T107" fmla="*/ 893 h 1964"/>
                <a:gd name="T108" fmla="*/ 636 w 1501"/>
                <a:gd name="T109" fmla="*/ 928 h 1964"/>
                <a:gd name="T110" fmla="*/ 663 w 1501"/>
                <a:gd name="T111" fmla="*/ 961 h 1964"/>
                <a:gd name="T112" fmla="*/ 677 w 1501"/>
                <a:gd name="T113" fmla="*/ 980 h 1964"/>
                <a:gd name="T114" fmla="*/ 609 w 1501"/>
                <a:gd name="T115" fmla="*/ 692 h 1964"/>
                <a:gd name="T116" fmla="*/ 246 w 1501"/>
                <a:gd name="T117" fmla="*/ 0 h 19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01"/>
                <a:gd name="T178" fmla="*/ 0 h 1964"/>
                <a:gd name="T179" fmla="*/ 1501 w 1501"/>
                <a:gd name="T180" fmla="*/ 1964 h 19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01" h="1964">
                  <a:moveTo>
                    <a:pt x="493" y="0"/>
                  </a:moveTo>
                  <a:lnTo>
                    <a:pt x="183" y="154"/>
                  </a:lnTo>
                  <a:lnTo>
                    <a:pt x="181" y="156"/>
                  </a:lnTo>
                  <a:lnTo>
                    <a:pt x="173" y="163"/>
                  </a:lnTo>
                  <a:lnTo>
                    <a:pt x="166" y="175"/>
                  </a:lnTo>
                  <a:lnTo>
                    <a:pt x="154" y="188"/>
                  </a:lnTo>
                  <a:lnTo>
                    <a:pt x="139" y="203"/>
                  </a:lnTo>
                  <a:lnTo>
                    <a:pt x="126" y="224"/>
                  </a:lnTo>
                  <a:lnTo>
                    <a:pt x="111" y="245"/>
                  </a:lnTo>
                  <a:lnTo>
                    <a:pt x="93" y="272"/>
                  </a:lnTo>
                  <a:lnTo>
                    <a:pt x="76" y="295"/>
                  </a:lnTo>
                  <a:lnTo>
                    <a:pt x="61" y="321"/>
                  </a:lnTo>
                  <a:lnTo>
                    <a:pt x="46" y="348"/>
                  </a:lnTo>
                  <a:lnTo>
                    <a:pt x="33" y="373"/>
                  </a:lnTo>
                  <a:lnTo>
                    <a:pt x="19" y="397"/>
                  </a:lnTo>
                  <a:lnTo>
                    <a:pt x="12" y="422"/>
                  </a:lnTo>
                  <a:lnTo>
                    <a:pt x="6" y="445"/>
                  </a:lnTo>
                  <a:lnTo>
                    <a:pt x="4" y="468"/>
                  </a:lnTo>
                  <a:lnTo>
                    <a:pt x="4" y="487"/>
                  </a:lnTo>
                  <a:lnTo>
                    <a:pt x="2" y="507"/>
                  </a:lnTo>
                  <a:lnTo>
                    <a:pt x="0" y="528"/>
                  </a:lnTo>
                  <a:lnTo>
                    <a:pt x="0" y="551"/>
                  </a:lnTo>
                  <a:lnTo>
                    <a:pt x="0" y="574"/>
                  </a:lnTo>
                  <a:lnTo>
                    <a:pt x="0" y="599"/>
                  </a:lnTo>
                  <a:lnTo>
                    <a:pt x="0" y="623"/>
                  </a:lnTo>
                  <a:lnTo>
                    <a:pt x="0" y="650"/>
                  </a:lnTo>
                  <a:lnTo>
                    <a:pt x="0" y="673"/>
                  </a:lnTo>
                  <a:lnTo>
                    <a:pt x="0" y="699"/>
                  </a:lnTo>
                  <a:lnTo>
                    <a:pt x="0" y="726"/>
                  </a:lnTo>
                  <a:lnTo>
                    <a:pt x="4" y="751"/>
                  </a:lnTo>
                  <a:lnTo>
                    <a:pt x="4" y="777"/>
                  </a:lnTo>
                  <a:lnTo>
                    <a:pt x="10" y="802"/>
                  </a:lnTo>
                  <a:lnTo>
                    <a:pt x="14" y="827"/>
                  </a:lnTo>
                  <a:lnTo>
                    <a:pt x="17" y="852"/>
                  </a:lnTo>
                  <a:lnTo>
                    <a:pt x="21" y="874"/>
                  </a:lnTo>
                  <a:lnTo>
                    <a:pt x="29" y="899"/>
                  </a:lnTo>
                  <a:lnTo>
                    <a:pt x="35" y="920"/>
                  </a:lnTo>
                  <a:lnTo>
                    <a:pt x="44" y="943"/>
                  </a:lnTo>
                  <a:lnTo>
                    <a:pt x="52" y="964"/>
                  </a:lnTo>
                  <a:lnTo>
                    <a:pt x="61" y="987"/>
                  </a:lnTo>
                  <a:lnTo>
                    <a:pt x="71" y="1006"/>
                  </a:lnTo>
                  <a:lnTo>
                    <a:pt x="82" y="1026"/>
                  </a:lnTo>
                  <a:lnTo>
                    <a:pt x="93" y="1045"/>
                  </a:lnTo>
                  <a:lnTo>
                    <a:pt x="105" y="1064"/>
                  </a:lnTo>
                  <a:lnTo>
                    <a:pt x="118" y="1083"/>
                  </a:lnTo>
                  <a:lnTo>
                    <a:pt x="131" y="1101"/>
                  </a:lnTo>
                  <a:lnTo>
                    <a:pt x="143" y="1118"/>
                  </a:lnTo>
                  <a:lnTo>
                    <a:pt x="156" y="1137"/>
                  </a:lnTo>
                  <a:lnTo>
                    <a:pt x="170" y="1156"/>
                  </a:lnTo>
                  <a:lnTo>
                    <a:pt x="187" y="1173"/>
                  </a:lnTo>
                  <a:lnTo>
                    <a:pt x="198" y="1190"/>
                  </a:lnTo>
                  <a:lnTo>
                    <a:pt x="213" y="1205"/>
                  </a:lnTo>
                  <a:lnTo>
                    <a:pt x="228" y="1222"/>
                  </a:lnTo>
                  <a:lnTo>
                    <a:pt x="244" y="1239"/>
                  </a:lnTo>
                  <a:lnTo>
                    <a:pt x="261" y="1255"/>
                  </a:lnTo>
                  <a:lnTo>
                    <a:pt x="278" y="1270"/>
                  </a:lnTo>
                  <a:lnTo>
                    <a:pt x="295" y="1287"/>
                  </a:lnTo>
                  <a:lnTo>
                    <a:pt x="314" y="1302"/>
                  </a:lnTo>
                  <a:lnTo>
                    <a:pt x="333" y="1315"/>
                  </a:lnTo>
                  <a:lnTo>
                    <a:pt x="354" y="1331"/>
                  </a:lnTo>
                  <a:lnTo>
                    <a:pt x="375" y="1344"/>
                  </a:lnTo>
                  <a:lnTo>
                    <a:pt x="400" y="1357"/>
                  </a:lnTo>
                  <a:lnTo>
                    <a:pt x="422" y="1371"/>
                  </a:lnTo>
                  <a:lnTo>
                    <a:pt x="449" y="1382"/>
                  </a:lnTo>
                  <a:lnTo>
                    <a:pt x="476" y="1395"/>
                  </a:lnTo>
                  <a:lnTo>
                    <a:pt x="508" y="1407"/>
                  </a:lnTo>
                  <a:lnTo>
                    <a:pt x="536" y="1416"/>
                  </a:lnTo>
                  <a:lnTo>
                    <a:pt x="569" y="1426"/>
                  </a:lnTo>
                  <a:lnTo>
                    <a:pt x="601" y="1435"/>
                  </a:lnTo>
                  <a:lnTo>
                    <a:pt x="635" y="1445"/>
                  </a:lnTo>
                  <a:lnTo>
                    <a:pt x="670" y="1452"/>
                  </a:lnTo>
                  <a:lnTo>
                    <a:pt x="704" y="1462"/>
                  </a:lnTo>
                  <a:lnTo>
                    <a:pt x="738" y="1469"/>
                  </a:lnTo>
                  <a:lnTo>
                    <a:pt x="772" y="1479"/>
                  </a:lnTo>
                  <a:lnTo>
                    <a:pt x="803" y="1486"/>
                  </a:lnTo>
                  <a:lnTo>
                    <a:pt x="835" y="1494"/>
                  </a:lnTo>
                  <a:lnTo>
                    <a:pt x="864" y="1502"/>
                  </a:lnTo>
                  <a:lnTo>
                    <a:pt x="890" y="1509"/>
                  </a:lnTo>
                  <a:lnTo>
                    <a:pt x="915" y="1517"/>
                  </a:lnTo>
                  <a:lnTo>
                    <a:pt x="938" y="1526"/>
                  </a:lnTo>
                  <a:lnTo>
                    <a:pt x="957" y="1536"/>
                  </a:lnTo>
                  <a:lnTo>
                    <a:pt x="974" y="1547"/>
                  </a:lnTo>
                  <a:lnTo>
                    <a:pt x="987" y="1555"/>
                  </a:lnTo>
                  <a:lnTo>
                    <a:pt x="997" y="1564"/>
                  </a:lnTo>
                  <a:lnTo>
                    <a:pt x="1000" y="1574"/>
                  </a:lnTo>
                  <a:lnTo>
                    <a:pt x="1004" y="1585"/>
                  </a:lnTo>
                  <a:lnTo>
                    <a:pt x="1004" y="1593"/>
                  </a:lnTo>
                  <a:lnTo>
                    <a:pt x="1004" y="1602"/>
                  </a:lnTo>
                  <a:lnTo>
                    <a:pt x="1002" y="1612"/>
                  </a:lnTo>
                  <a:lnTo>
                    <a:pt x="1000" y="1623"/>
                  </a:lnTo>
                  <a:lnTo>
                    <a:pt x="993" y="1631"/>
                  </a:lnTo>
                  <a:lnTo>
                    <a:pt x="989" y="1639"/>
                  </a:lnTo>
                  <a:lnTo>
                    <a:pt x="983" y="1644"/>
                  </a:lnTo>
                  <a:lnTo>
                    <a:pt x="980" y="1652"/>
                  </a:lnTo>
                  <a:lnTo>
                    <a:pt x="970" y="1659"/>
                  </a:lnTo>
                  <a:lnTo>
                    <a:pt x="968" y="1663"/>
                  </a:lnTo>
                  <a:lnTo>
                    <a:pt x="970" y="1663"/>
                  </a:lnTo>
                  <a:lnTo>
                    <a:pt x="976" y="1663"/>
                  </a:lnTo>
                  <a:lnTo>
                    <a:pt x="985" y="1663"/>
                  </a:lnTo>
                  <a:lnTo>
                    <a:pt x="999" y="1663"/>
                  </a:lnTo>
                  <a:lnTo>
                    <a:pt x="1012" y="1659"/>
                  </a:lnTo>
                  <a:lnTo>
                    <a:pt x="1025" y="1654"/>
                  </a:lnTo>
                  <a:lnTo>
                    <a:pt x="1033" y="1648"/>
                  </a:lnTo>
                  <a:lnTo>
                    <a:pt x="1038" y="1644"/>
                  </a:lnTo>
                  <a:lnTo>
                    <a:pt x="1046" y="1639"/>
                  </a:lnTo>
                  <a:lnTo>
                    <a:pt x="1052" y="1631"/>
                  </a:lnTo>
                  <a:lnTo>
                    <a:pt x="1056" y="1623"/>
                  </a:lnTo>
                  <a:lnTo>
                    <a:pt x="1059" y="1614"/>
                  </a:lnTo>
                  <a:lnTo>
                    <a:pt x="1063" y="1602"/>
                  </a:lnTo>
                  <a:lnTo>
                    <a:pt x="1069" y="1591"/>
                  </a:lnTo>
                  <a:lnTo>
                    <a:pt x="1071" y="1578"/>
                  </a:lnTo>
                  <a:lnTo>
                    <a:pt x="1075" y="1566"/>
                  </a:lnTo>
                  <a:lnTo>
                    <a:pt x="1078" y="1555"/>
                  </a:lnTo>
                  <a:lnTo>
                    <a:pt x="1082" y="1544"/>
                  </a:lnTo>
                  <a:lnTo>
                    <a:pt x="1084" y="1530"/>
                  </a:lnTo>
                  <a:lnTo>
                    <a:pt x="1088" y="1519"/>
                  </a:lnTo>
                  <a:lnTo>
                    <a:pt x="1090" y="1507"/>
                  </a:lnTo>
                  <a:lnTo>
                    <a:pt x="1094" y="1498"/>
                  </a:lnTo>
                  <a:lnTo>
                    <a:pt x="1097" y="1488"/>
                  </a:lnTo>
                  <a:lnTo>
                    <a:pt x="1101" y="1481"/>
                  </a:lnTo>
                  <a:lnTo>
                    <a:pt x="1107" y="1475"/>
                  </a:lnTo>
                  <a:lnTo>
                    <a:pt x="1115" y="1471"/>
                  </a:lnTo>
                  <a:lnTo>
                    <a:pt x="1120" y="1466"/>
                  </a:lnTo>
                  <a:lnTo>
                    <a:pt x="1126" y="1464"/>
                  </a:lnTo>
                  <a:lnTo>
                    <a:pt x="1134" y="1464"/>
                  </a:lnTo>
                  <a:lnTo>
                    <a:pt x="1143" y="1466"/>
                  </a:lnTo>
                  <a:lnTo>
                    <a:pt x="1151" y="1467"/>
                  </a:lnTo>
                  <a:lnTo>
                    <a:pt x="1158" y="1471"/>
                  </a:lnTo>
                  <a:lnTo>
                    <a:pt x="1168" y="1475"/>
                  </a:lnTo>
                  <a:lnTo>
                    <a:pt x="1175" y="1479"/>
                  </a:lnTo>
                  <a:lnTo>
                    <a:pt x="1183" y="1485"/>
                  </a:lnTo>
                  <a:lnTo>
                    <a:pt x="1191" y="1490"/>
                  </a:lnTo>
                  <a:lnTo>
                    <a:pt x="1198" y="1496"/>
                  </a:lnTo>
                  <a:lnTo>
                    <a:pt x="1206" y="1506"/>
                  </a:lnTo>
                  <a:lnTo>
                    <a:pt x="1217" y="1517"/>
                  </a:lnTo>
                  <a:lnTo>
                    <a:pt x="1227" y="1530"/>
                  </a:lnTo>
                  <a:lnTo>
                    <a:pt x="1231" y="1540"/>
                  </a:lnTo>
                  <a:lnTo>
                    <a:pt x="1231" y="1547"/>
                  </a:lnTo>
                  <a:lnTo>
                    <a:pt x="1227" y="1553"/>
                  </a:lnTo>
                  <a:lnTo>
                    <a:pt x="1225" y="1559"/>
                  </a:lnTo>
                  <a:lnTo>
                    <a:pt x="1215" y="1564"/>
                  </a:lnTo>
                  <a:lnTo>
                    <a:pt x="1212" y="1568"/>
                  </a:lnTo>
                  <a:lnTo>
                    <a:pt x="1099" y="1648"/>
                  </a:lnTo>
                  <a:lnTo>
                    <a:pt x="858" y="1734"/>
                  </a:lnTo>
                  <a:lnTo>
                    <a:pt x="873" y="1734"/>
                  </a:lnTo>
                  <a:lnTo>
                    <a:pt x="883" y="1734"/>
                  </a:lnTo>
                  <a:lnTo>
                    <a:pt x="894" y="1734"/>
                  </a:lnTo>
                  <a:lnTo>
                    <a:pt x="907" y="1734"/>
                  </a:lnTo>
                  <a:lnTo>
                    <a:pt x="919" y="1732"/>
                  </a:lnTo>
                  <a:lnTo>
                    <a:pt x="934" y="1732"/>
                  </a:lnTo>
                  <a:lnTo>
                    <a:pt x="949" y="1730"/>
                  </a:lnTo>
                  <a:lnTo>
                    <a:pt x="968" y="1728"/>
                  </a:lnTo>
                  <a:lnTo>
                    <a:pt x="987" y="1726"/>
                  </a:lnTo>
                  <a:lnTo>
                    <a:pt x="1006" y="1724"/>
                  </a:lnTo>
                  <a:lnTo>
                    <a:pt x="1029" y="1722"/>
                  </a:lnTo>
                  <a:lnTo>
                    <a:pt x="1052" y="1720"/>
                  </a:lnTo>
                  <a:lnTo>
                    <a:pt x="1075" y="1717"/>
                  </a:lnTo>
                  <a:lnTo>
                    <a:pt x="1101" y="1722"/>
                  </a:lnTo>
                  <a:lnTo>
                    <a:pt x="1126" y="1732"/>
                  </a:lnTo>
                  <a:lnTo>
                    <a:pt x="1151" y="1747"/>
                  </a:lnTo>
                  <a:lnTo>
                    <a:pt x="1175" y="1764"/>
                  </a:lnTo>
                  <a:lnTo>
                    <a:pt x="1202" y="1785"/>
                  </a:lnTo>
                  <a:lnTo>
                    <a:pt x="1227" y="1808"/>
                  </a:lnTo>
                  <a:lnTo>
                    <a:pt x="1251" y="1832"/>
                  </a:lnTo>
                  <a:lnTo>
                    <a:pt x="1272" y="1855"/>
                  </a:lnTo>
                  <a:lnTo>
                    <a:pt x="1291" y="1878"/>
                  </a:lnTo>
                  <a:lnTo>
                    <a:pt x="1310" y="1901"/>
                  </a:lnTo>
                  <a:lnTo>
                    <a:pt x="1326" y="1922"/>
                  </a:lnTo>
                  <a:lnTo>
                    <a:pt x="1337" y="1937"/>
                  </a:lnTo>
                  <a:lnTo>
                    <a:pt x="1348" y="1952"/>
                  </a:lnTo>
                  <a:lnTo>
                    <a:pt x="1354" y="1960"/>
                  </a:lnTo>
                  <a:lnTo>
                    <a:pt x="1356" y="1964"/>
                  </a:lnTo>
                  <a:lnTo>
                    <a:pt x="1501" y="1454"/>
                  </a:lnTo>
                  <a:lnTo>
                    <a:pt x="1219" y="1384"/>
                  </a:lnTo>
                  <a:lnTo>
                    <a:pt x="999" y="1388"/>
                  </a:lnTo>
                  <a:lnTo>
                    <a:pt x="365" y="912"/>
                  </a:lnTo>
                  <a:lnTo>
                    <a:pt x="493" y="0"/>
                  </a:lnTo>
                  <a:close/>
                </a:path>
              </a:pathLst>
            </a:custGeom>
            <a:solidFill>
              <a:srgbClr val="D1BDB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5" name="Freeform 17"/>
            <p:cNvSpPr>
              <a:spLocks/>
            </p:cNvSpPr>
            <p:nvPr/>
          </p:nvSpPr>
          <p:spPr bwMode="auto">
            <a:xfrm>
              <a:off x="1324" y="3914"/>
              <a:ext cx="142" cy="34"/>
            </a:xfrm>
            <a:custGeom>
              <a:avLst/>
              <a:gdLst>
                <a:gd name="T0" fmla="*/ 6 w 283"/>
                <a:gd name="T1" fmla="*/ 8 h 69"/>
                <a:gd name="T2" fmla="*/ 0 w 283"/>
                <a:gd name="T3" fmla="*/ 29 h 69"/>
                <a:gd name="T4" fmla="*/ 39 w 283"/>
                <a:gd name="T5" fmla="*/ 33 h 69"/>
                <a:gd name="T6" fmla="*/ 46 w 283"/>
                <a:gd name="T7" fmla="*/ 27 h 69"/>
                <a:gd name="T8" fmla="*/ 57 w 283"/>
                <a:gd name="T9" fmla="*/ 34 h 69"/>
                <a:gd name="T10" fmla="*/ 142 w 283"/>
                <a:gd name="T11" fmla="*/ 34 h 69"/>
                <a:gd name="T12" fmla="*/ 136 w 283"/>
                <a:gd name="T13" fmla="*/ 24 h 69"/>
                <a:gd name="T14" fmla="*/ 135 w 283"/>
                <a:gd name="T15" fmla="*/ 23 h 69"/>
                <a:gd name="T16" fmla="*/ 133 w 283"/>
                <a:gd name="T17" fmla="*/ 23 h 69"/>
                <a:gd name="T18" fmla="*/ 129 w 283"/>
                <a:gd name="T19" fmla="*/ 22 h 69"/>
                <a:gd name="T20" fmla="*/ 126 w 283"/>
                <a:gd name="T21" fmla="*/ 21 h 69"/>
                <a:gd name="T22" fmla="*/ 121 w 283"/>
                <a:gd name="T23" fmla="*/ 20 h 69"/>
                <a:gd name="T24" fmla="*/ 116 w 283"/>
                <a:gd name="T25" fmla="*/ 19 h 69"/>
                <a:gd name="T26" fmla="*/ 110 w 283"/>
                <a:gd name="T27" fmla="*/ 17 h 69"/>
                <a:gd name="T28" fmla="*/ 104 w 283"/>
                <a:gd name="T29" fmla="*/ 15 h 69"/>
                <a:gd name="T30" fmla="*/ 97 w 283"/>
                <a:gd name="T31" fmla="*/ 12 h 69"/>
                <a:gd name="T32" fmla="*/ 91 w 283"/>
                <a:gd name="T33" fmla="*/ 10 h 69"/>
                <a:gd name="T34" fmla="*/ 85 w 283"/>
                <a:gd name="T35" fmla="*/ 7 h 69"/>
                <a:gd name="T36" fmla="*/ 79 w 283"/>
                <a:gd name="T37" fmla="*/ 6 h 69"/>
                <a:gd name="T38" fmla="*/ 74 w 283"/>
                <a:gd name="T39" fmla="*/ 3 h 69"/>
                <a:gd name="T40" fmla="*/ 70 w 283"/>
                <a:gd name="T41" fmla="*/ 2 h 69"/>
                <a:gd name="T42" fmla="*/ 68 w 283"/>
                <a:gd name="T43" fmla="*/ 0 h 69"/>
                <a:gd name="T44" fmla="*/ 6 w 283"/>
                <a:gd name="T45" fmla="*/ 8 h 69"/>
                <a:gd name="T46" fmla="*/ 6 w 283"/>
                <a:gd name="T47" fmla="*/ 8 h 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3"/>
                <a:gd name="T73" fmla="*/ 0 h 69"/>
                <a:gd name="T74" fmla="*/ 283 w 283"/>
                <a:gd name="T75" fmla="*/ 69 h 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3" h="69">
                  <a:moveTo>
                    <a:pt x="11" y="17"/>
                  </a:moveTo>
                  <a:lnTo>
                    <a:pt x="0" y="59"/>
                  </a:lnTo>
                  <a:lnTo>
                    <a:pt x="78" y="67"/>
                  </a:lnTo>
                  <a:lnTo>
                    <a:pt x="91" y="55"/>
                  </a:lnTo>
                  <a:lnTo>
                    <a:pt x="114" y="69"/>
                  </a:lnTo>
                  <a:lnTo>
                    <a:pt x="283" y="69"/>
                  </a:lnTo>
                  <a:lnTo>
                    <a:pt x="271" y="48"/>
                  </a:lnTo>
                  <a:lnTo>
                    <a:pt x="270" y="46"/>
                  </a:lnTo>
                  <a:lnTo>
                    <a:pt x="266" y="46"/>
                  </a:lnTo>
                  <a:lnTo>
                    <a:pt x="258" y="44"/>
                  </a:lnTo>
                  <a:lnTo>
                    <a:pt x="252" y="42"/>
                  </a:lnTo>
                  <a:lnTo>
                    <a:pt x="241" y="40"/>
                  </a:lnTo>
                  <a:lnTo>
                    <a:pt x="232" y="38"/>
                  </a:lnTo>
                  <a:lnTo>
                    <a:pt x="220" y="34"/>
                  </a:lnTo>
                  <a:lnTo>
                    <a:pt x="207" y="31"/>
                  </a:lnTo>
                  <a:lnTo>
                    <a:pt x="194" y="25"/>
                  </a:lnTo>
                  <a:lnTo>
                    <a:pt x="182" y="21"/>
                  </a:lnTo>
                  <a:lnTo>
                    <a:pt x="169" y="15"/>
                  </a:lnTo>
                  <a:lnTo>
                    <a:pt x="157" y="12"/>
                  </a:lnTo>
                  <a:lnTo>
                    <a:pt x="148" y="6"/>
                  </a:lnTo>
                  <a:lnTo>
                    <a:pt x="140" y="4"/>
                  </a:lnTo>
                  <a:lnTo>
                    <a:pt x="136" y="0"/>
                  </a:lnTo>
                  <a:lnTo>
                    <a:pt x="11" y="17"/>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6" name="Freeform 18"/>
            <p:cNvSpPr>
              <a:spLocks/>
            </p:cNvSpPr>
            <p:nvPr/>
          </p:nvSpPr>
          <p:spPr bwMode="auto">
            <a:xfrm>
              <a:off x="456" y="2418"/>
              <a:ext cx="317" cy="721"/>
            </a:xfrm>
            <a:custGeom>
              <a:avLst/>
              <a:gdLst>
                <a:gd name="T0" fmla="*/ 316 w 633"/>
                <a:gd name="T1" fmla="*/ 39 h 1443"/>
                <a:gd name="T2" fmla="*/ 316 w 633"/>
                <a:gd name="T3" fmla="*/ 47 h 1443"/>
                <a:gd name="T4" fmla="*/ 315 w 633"/>
                <a:gd name="T5" fmla="*/ 63 h 1443"/>
                <a:gd name="T6" fmla="*/ 311 w 633"/>
                <a:gd name="T7" fmla="*/ 82 h 1443"/>
                <a:gd name="T8" fmla="*/ 307 w 633"/>
                <a:gd name="T9" fmla="*/ 102 h 1443"/>
                <a:gd name="T10" fmla="*/ 299 w 633"/>
                <a:gd name="T11" fmla="*/ 119 h 1443"/>
                <a:gd name="T12" fmla="*/ 288 w 633"/>
                <a:gd name="T13" fmla="*/ 128 h 1443"/>
                <a:gd name="T14" fmla="*/ 274 w 633"/>
                <a:gd name="T15" fmla="*/ 136 h 1443"/>
                <a:gd name="T16" fmla="*/ 259 w 633"/>
                <a:gd name="T17" fmla="*/ 143 h 1443"/>
                <a:gd name="T18" fmla="*/ 243 w 633"/>
                <a:gd name="T19" fmla="*/ 152 h 1443"/>
                <a:gd name="T20" fmla="*/ 229 w 633"/>
                <a:gd name="T21" fmla="*/ 162 h 1443"/>
                <a:gd name="T22" fmla="*/ 216 w 633"/>
                <a:gd name="T23" fmla="*/ 178 h 1443"/>
                <a:gd name="T24" fmla="*/ 204 w 633"/>
                <a:gd name="T25" fmla="*/ 192 h 1443"/>
                <a:gd name="T26" fmla="*/ 197 w 633"/>
                <a:gd name="T27" fmla="*/ 206 h 1443"/>
                <a:gd name="T28" fmla="*/ 189 w 633"/>
                <a:gd name="T29" fmla="*/ 217 h 1443"/>
                <a:gd name="T30" fmla="*/ 184 w 633"/>
                <a:gd name="T31" fmla="*/ 231 h 1443"/>
                <a:gd name="T32" fmla="*/ 177 w 633"/>
                <a:gd name="T33" fmla="*/ 245 h 1443"/>
                <a:gd name="T34" fmla="*/ 168 w 633"/>
                <a:gd name="T35" fmla="*/ 263 h 1443"/>
                <a:gd name="T36" fmla="*/ 164 w 633"/>
                <a:gd name="T37" fmla="*/ 273 h 1443"/>
                <a:gd name="T38" fmla="*/ 189 w 633"/>
                <a:gd name="T39" fmla="*/ 538 h 1443"/>
                <a:gd name="T40" fmla="*/ 1 w 633"/>
                <a:gd name="T41" fmla="*/ 198 h 1443"/>
                <a:gd name="T42" fmla="*/ 0 w 633"/>
                <a:gd name="T43" fmla="*/ 191 h 1443"/>
                <a:gd name="T44" fmla="*/ 0 w 633"/>
                <a:gd name="T45" fmla="*/ 178 h 1443"/>
                <a:gd name="T46" fmla="*/ 1 w 633"/>
                <a:gd name="T47" fmla="*/ 159 h 1443"/>
                <a:gd name="T48" fmla="*/ 7 w 633"/>
                <a:gd name="T49" fmla="*/ 140 h 1443"/>
                <a:gd name="T50" fmla="*/ 17 w 633"/>
                <a:gd name="T51" fmla="*/ 122 h 1443"/>
                <a:gd name="T52" fmla="*/ 34 w 633"/>
                <a:gd name="T53" fmla="*/ 113 h 1443"/>
                <a:gd name="T54" fmla="*/ 57 w 633"/>
                <a:gd name="T55" fmla="*/ 110 h 1443"/>
                <a:gd name="T56" fmla="*/ 83 w 633"/>
                <a:gd name="T57" fmla="*/ 114 h 1443"/>
                <a:gd name="T58" fmla="*/ 106 w 633"/>
                <a:gd name="T59" fmla="*/ 122 h 1443"/>
                <a:gd name="T60" fmla="*/ 128 w 633"/>
                <a:gd name="T61" fmla="*/ 135 h 1443"/>
                <a:gd name="T62" fmla="*/ 144 w 633"/>
                <a:gd name="T63" fmla="*/ 151 h 1443"/>
                <a:gd name="T64" fmla="*/ 152 w 633"/>
                <a:gd name="T65" fmla="*/ 167 h 1443"/>
                <a:gd name="T66" fmla="*/ 156 w 633"/>
                <a:gd name="T67" fmla="*/ 183 h 1443"/>
                <a:gd name="T68" fmla="*/ 156 w 633"/>
                <a:gd name="T69" fmla="*/ 198 h 1443"/>
                <a:gd name="T70" fmla="*/ 154 w 633"/>
                <a:gd name="T71" fmla="*/ 210 h 1443"/>
                <a:gd name="T72" fmla="*/ 156 w 633"/>
                <a:gd name="T73" fmla="*/ 207 h 1443"/>
                <a:gd name="T74" fmla="*/ 166 w 633"/>
                <a:gd name="T75" fmla="*/ 189 h 1443"/>
                <a:gd name="T76" fmla="*/ 185 w 633"/>
                <a:gd name="T77" fmla="*/ 163 h 1443"/>
                <a:gd name="T78" fmla="*/ 209 w 633"/>
                <a:gd name="T79" fmla="*/ 134 h 1443"/>
                <a:gd name="T80" fmla="*/ 240 w 633"/>
                <a:gd name="T81" fmla="*/ 111 h 1443"/>
                <a:gd name="T82" fmla="*/ 273 w 633"/>
                <a:gd name="T83" fmla="*/ 99 h 1443"/>
                <a:gd name="T84" fmla="*/ 295 w 633"/>
                <a:gd name="T85" fmla="*/ 85 h 1443"/>
                <a:gd name="T86" fmla="*/ 303 w 633"/>
                <a:gd name="T87" fmla="*/ 68 h 1443"/>
                <a:gd name="T88" fmla="*/ 306 w 633"/>
                <a:gd name="T89" fmla="*/ 53 h 1443"/>
                <a:gd name="T90" fmla="*/ 303 w 633"/>
                <a:gd name="T91" fmla="*/ 41 h 1443"/>
                <a:gd name="T92" fmla="*/ 302 w 633"/>
                <a:gd name="T93" fmla="*/ 0 h 14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33"/>
                <a:gd name="T142" fmla="*/ 0 h 1443"/>
                <a:gd name="T143" fmla="*/ 633 w 633"/>
                <a:gd name="T144" fmla="*/ 1443 h 144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33" h="1443">
                  <a:moveTo>
                    <a:pt x="604" y="0"/>
                  </a:moveTo>
                  <a:lnTo>
                    <a:pt x="633" y="78"/>
                  </a:lnTo>
                  <a:lnTo>
                    <a:pt x="631" y="78"/>
                  </a:lnTo>
                  <a:lnTo>
                    <a:pt x="631" y="82"/>
                  </a:lnTo>
                  <a:lnTo>
                    <a:pt x="631" y="88"/>
                  </a:lnTo>
                  <a:lnTo>
                    <a:pt x="631" y="95"/>
                  </a:lnTo>
                  <a:lnTo>
                    <a:pt x="631" y="103"/>
                  </a:lnTo>
                  <a:lnTo>
                    <a:pt x="631" y="114"/>
                  </a:lnTo>
                  <a:lnTo>
                    <a:pt x="629" y="126"/>
                  </a:lnTo>
                  <a:lnTo>
                    <a:pt x="627" y="139"/>
                  </a:lnTo>
                  <a:lnTo>
                    <a:pt x="625" y="150"/>
                  </a:lnTo>
                  <a:lnTo>
                    <a:pt x="621" y="165"/>
                  </a:lnTo>
                  <a:lnTo>
                    <a:pt x="619" y="177"/>
                  </a:lnTo>
                  <a:lnTo>
                    <a:pt x="617" y="192"/>
                  </a:lnTo>
                  <a:lnTo>
                    <a:pt x="614" y="204"/>
                  </a:lnTo>
                  <a:lnTo>
                    <a:pt x="608" y="217"/>
                  </a:lnTo>
                  <a:lnTo>
                    <a:pt x="604" y="226"/>
                  </a:lnTo>
                  <a:lnTo>
                    <a:pt x="598" y="238"/>
                  </a:lnTo>
                  <a:lnTo>
                    <a:pt x="591" y="243"/>
                  </a:lnTo>
                  <a:lnTo>
                    <a:pt x="583" y="251"/>
                  </a:lnTo>
                  <a:lnTo>
                    <a:pt x="576" y="257"/>
                  </a:lnTo>
                  <a:lnTo>
                    <a:pt x="568" y="264"/>
                  </a:lnTo>
                  <a:lnTo>
                    <a:pt x="557" y="268"/>
                  </a:lnTo>
                  <a:lnTo>
                    <a:pt x="547" y="272"/>
                  </a:lnTo>
                  <a:lnTo>
                    <a:pt x="538" y="278"/>
                  </a:lnTo>
                  <a:lnTo>
                    <a:pt x="528" y="283"/>
                  </a:lnTo>
                  <a:lnTo>
                    <a:pt x="517" y="287"/>
                  </a:lnTo>
                  <a:lnTo>
                    <a:pt x="505" y="291"/>
                  </a:lnTo>
                  <a:lnTo>
                    <a:pt x="496" y="297"/>
                  </a:lnTo>
                  <a:lnTo>
                    <a:pt x="486" y="304"/>
                  </a:lnTo>
                  <a:lnTo>
                    <a:pt x="475" y="310"/>
                  </a:lnTo>
                  <a:lnTo>
                    <a:pt x="467" y="318"/>
                  </a:lnTo>
                  <a:lnTo>
                    <a:pt x="458" y="325"/>
                  </a:lnTo>
                  <a:lnTo>
                    <a:pt x="450" y="337"/>
                  </a:lnTo>
                  <a:lnTo>
                    <a:pt x="439" y="346"/>
                  </a:lnTo>
                  <a:lnTo>
                    <a:pt x="431" y="356"/>
                  </a:lnTo>
                  <a:lnTo>
                    <a:pt x="424" y="365"/>
                  </a:lnTo>
                  <a:lnTo>
                    <a:pt x="416" y="377"/>
                  </a:lnTo>
                  <a:lnTo>
                    <a:pt x="408" y="384"/>
                  </a:lnTo>
                  <a:lnTo>
                    <a:pt x="403" y="394"/>
                  </a:lnTo>
                  <a:lnTo>
                    <a:pt x="397" y="403"/>
                  </a:lnTo>
                  <a:lnTo>
                    <a:pt x="393" y="413"/>
                  </a:lnTo>
                  <a:lnTo>
                    <a:pt x="387" y="420"/>
                  </a:lnTo>
                  <a:lnTo>
                    <a:pt x="382" y="428"/>
                  </a:lnTo>
                  <a:lnTo>
                    <a:pt x="378" y="435"/>
                  </a:lnTo>
                  <a:lnTo>
                    <a:pt x="374" y="445"/>
                  </a:lnTo>
                  <a:lnTo>
                    <a:pt x="370" y="453"/>
                  </a:lnTo>
                  <a:lnTo>
                    <a:pt x="368" y="462"/>
                  </a:lnTo>
                  <a:lnTo>
                    <a:pt x="365" y="470"/>
                  </a:lnTo>
                  <a:lnTo>
                    <a:pt x="361" y="479"/>
                  </a:lnTo>
                  <a:lnTo>
                    <a:pt x="353" y="491"/>
                  </a:lnTo>
                  <a:lnTo>
                    <a:pt x="346" y="504"/>
                  </a:lnTo>
                  <a:lnTo>
                    <a:pt x="340" y="515"/>
                  </a:lnTo>
                  <a:lnTo>
                    <a:pt x="336" y="527"/>
                  </a:lnTo>
                  <a:lnTo>
                    <a:pt x="332" y="534"/>
                  </a:lnTo>
                  <a:lnTo>
                    <a:pt x="328" y="542"/>
                  </a:lnTo>
                  <a:lnTo>
                    <a:pt x="327" y="546"/>
                  </a:lnTo>
                  <a:lnTo>
                    <a:pt x="327" y="548"/>
                  </a:lnTo>
                  <a:lnTo>
                    <a:pt x="361" y="757"/>
                  </a:lnTo>
                  <a:lnTo>
                    <a:pt x="378" y="1076"/>
                  </a:lnTo>
                  <a:lnTo>
                    <a:pt x="327" y="1443"/>
                  </a:lnTo>
                  <a:lnTo>
                    <a:pt x="182" y="734"/>
                  </a:lnTo>
                  <a:lnTo>
                    <a:pt x="1" y="396"/>
                  </a:lnTo>
                  <a:lnTo>
                    <a:pt x="1" y="394"/>
                  </a:lnTo>
                  <a:lnTo>
                    <a:pt x="1" y="390"/>
                  </a:lnTo>
                  <a:lnTo>
                    <a:pt x="0" y="382"/>
                  </a:lnTo>
                  <a:lnTo>
                    <a:pt x="0" y="377"/>
                  </a:lnTo>
                  <a:lnTo>
                    <a:pt x="0" y="365"/>
                  </a:lnTo>
                  <a:lnTo>
                    <a:pt x="0" y="356"/>
                  </a:lnTo>
                  <a:lnTo>
                    <a:pt x="0" y="344"/>
                  </a:lnTo>
                  <a:lnTo>
                    <a:pt x="1" y="331"/>
                  </a:lnTo>
                  <a:lnTo>
                    <a:pt x="1" y="318"/>
                  </a:lnTo>
                  <a:lnTo>
                    <a:pt x="5" y="306"/>
                  </a:lnTo>
                  <a:lnTo>
                    <a:pt x="9" y="291"/>
                  </a:lnTo>
                  <a:lnTo>
                    <a:pt x="13" y="280"/>
                  </a:lnTo>
                  <a:lnTo>
                    <a:pt x="17" y="266"/>
                  </a:lnTo>
                  <a:lnTo>
                    <a:pt x="26" y="255"/>
                  </a:lnTo>
                  <a:lnTo>
                    <a:pt x="34" y="245"/>
                  </a:lnTo>
                  <a:lnTo>
                    <a:pt x="45" y="238"/>
                  </a:lnTo>
                  <a:lnTo>
                    <a:pt x="55" y="230"/>
                  </a:lnTo>
                  <a:lnTo>
                    <a:pt x="68" y="226"/>
                  </a:lnTo>
                  <a:lnTo>
                    <a:pt x="83" y="221"/>
                  </a:lnTo>
                  <a:lnTo>
                    <a:pt x="98" y="221"/>
                  </a:lnTo>
                  <a:lnTo>
                    <a:pt x="114" y="221"/>
                  </a:lnTo>
                  <a:lnTo>
                    <a:pt x="131" y="221"/>
                  </a:lnTo>
                  <a:lnTo>
                    <a:pt x="146" y="224"/>
                  </a:lnTo>
                  <a:lnTo>
                    <a:pt x="165" y="228"/>
                  </a:lnTo>
                  <a:lnTo>
                    <a:pt x="180" y="232"/>
                  </a:lnTo>
                  <a:lnTo>
                    <a:pt x="197" y="238"/>
                  </a:lnTo>
                  <a:lnTo>
                    <a:pt x="212" y="245"/>
                  </a:lnTo>
                  <a:lnTo>
                    <a:pt x="228" y="253"/>
                  </a:lnTo>
                  <a:lnTo>
                    <a:pt x="241" y="261"/>
                  </a:lnTo>
                  <a:lnTo>
                    <a:pt x="256" y="270"/>
                  </a:lnTo>
                  <a:lnTo>
                    <a:pt x="268" y="280"/>
                  </a:lnTo>
                  <a:lnTo>
                    <a:pt x="279" y="291"/>
                  </a:lnTo>
                  <a:lnTo>
                    <a:pt x="287" y="302"/>
                  </a:lnTo>
                  <a:lnTo>
                    <a:pt x="294" y="312"/>
                  </a:lnTo>
                  <a:lnTo>
                    <a:pt x="298" y="323"/>
                  </a:lnTo>
                  <a:lnTo>
                    <a:pt x="304" y="335"/>
                  </a:lnTo>
                  <a:lnTo>
                    <a:pt x="308" y="346"/>
                  </a:lnTo>
                  <a:lnTo>
                    <a:pt x="309" y="356"/>
                  </a:lnTo>
                  <a:lnTo>
                    <a:pt x="311" y="367"/>
                  </a:lnTo>
                  <a:lnTo>
                    <a:pt x="311" y="378"/>
                  </a:lnTo>
                  <a:lnTo>
                    <a:pt x="311" y="386"/>
                  </a:lnTo>
                  <a:lnTo>
                    <a:pt x="311" y="396"/>
                  </a:lnTo>
                  <a:lnTo>
                    <a:pt x="309" y="403"/>
                  </a:lnTo>
                  <a:lnTo>
                    <a:pt x="309" y="411"/>
                  </a:lnTo>
                  <a:lnTo>
                    <a:pt x="308" y="420"/>
                  </a:lnTo>
                  <a:lnTo>
                    <a:pt x="308" y="424"/>
                  </a:lnTo>
                  <a:lnTo>
                    <a:pt x="308" y="422"/>
                  </a:lnTo>
                  <a:lnTo>
                    <a:pt x="311" y="415"/>
                  </a:lnTo>
                  <a:lnTo>
                    <a:pt x="315" y="407"/>
                  </a:lnTo>
                  <a:lnTo>
                    <a:pt x="325" y="394"/>
                  </a:lnTo>
                  <a:lnTo>
                    <a:pt x="332" y="378"/>
                  </a:lnTo>
                  <a:lnTo>
                    <a:pt x="342" y="361"/>
                  </a:lnTo>
                  <a:lnTo>
                    <a:pt x="353" y="344"/>
                  </a:lnTo>
                  <a:lnTo>
                    <a:pt x="370" y="327"/>
                  </a:lnTo>
                  <a:lnTo>
                    <a:pt x="384" y="306"/>
                  </a:lnTo>
                  <a:lnTo>
                    <a:pt x="399" y="287"/>
                  </a:lnTo>
                  <a:lnTo>
                    <a:pt x="418" y="268"/>
                  </a:lnTo>
                  <a:lnTo>
                    <a:pt x="437" y="251"/>
                  </a:lnTo>
                  <a:lnTo>
                    <a:pt x="458" y="236"/>
                  </a:lnTo>
                  <a:lnTo>
                    <a:pt x="479" y="223"/>
                  </a:lnTo>
                  <a:lnTo>
                    <a:pt x="502" y="213"/>
                  </a:lnTo>
                  <a:lnTo>
                    <a:pt x="524" y="205"/>
                  </a:lnTo>
                  <a:lnTo>
                    <a:pt x="545" y="198"/>
                  </a:lnTo>
                  <a:lnTo>
                    <a:pt x="562" y="190"/>
                  </a:lnTo>
                  <a:lnTo>
                    <a:pt x="578" y="179"/>
                  </a:lnTo>
                  <a:lnTo>
                    <a:pt x="589" y="171"/>
                  </a:lnTo>
                  <a:lnTo>
                    <a:pt x="597" y="158"/>
                  </a:lnTo>
                  <a:lnTo>
                    <a:pt x="604" y="148"/>
                  </a:lnTo>
                  <a:lnTo>
                    <a:pt x="606" y="137"/>
                  </a:lnTo>
                  <a:lnTo>
                    <a:pt x="610" y="127"/>
                  </a:lnTo>
                  <a:lnTo>
                    <a:pt x="610" y="116"/>
                  </a:lnTo>
                  <a:lnTo>
                    <a:pt x="612" y="107"/>
                  </a:lnTo>
                  <a:lnTo>
                    <a:pt x="610" y="95"/>
                  </a:lnTo>
                  <a:lnTo>
                    <a:pt x="608" y="89"/>
                  </a:lnTo>
                  <a:lnTo>
                    <a:pt x="606" y="82"/>
                  </a:lnTo>
                  <a:lnTo>
                    <a:pt x="606" y="78"/>
                  </a:lnTo>
                  <a:lnTo>
                    <a:pt x="604" y="74"/>
                  </a:lnTo>
                  <a:lnTo>
                    <a:pt x="604" y="0"/>
                  </a:lnTo>
                  <a:close/>
                </a:path>
              </a:pathLst>
            </a:custGeom>
            <a:solidFill>
              <a:srgbClr val="D1BDB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7" name="Freeform 19"/>
            <p:cNvSpPr>
              <a:spLocks/>
            </p:cNvSpPr>
            <p:nvPr/>
          </p:nvSpPr>
          <p:spPr bwMode="auto">
            <a:xfrm>
              <a:off x="756" y="2681"/>
              <a:ext cx="531" cy="93"/>
            </a:xfrm>
            <a:custGeom>
              <a:avLst/>
              <a:gdLst>
                <a:gd name="T0" fmla="*/ 1 w 1063"/>
                <a:gd name="T1" fmla="*/ 93 h 184"/>
                <a:gd name="T2" fmla="*/ 8 w 1063"/>
                <a:gd name="T3" fmla="*/ 88 h 184"/>
                <a:gd name="T4" fmla="*/ 22 w 1063"/>
                <a:gd name="T5" fmla="*/ 81 h 184"/>
                <a:gd name="T6" fmla="*/ 43 w 1063"/>
                <a:gd name="T7" fmla="*/ 74 h 184"/>
                <a:gd name="T8" fmla="*/ 71 w 1063"/>
                <a:gd name="T9" fmla="*/ 64 h 184"/>
                <a:gd name="T10" fmla="*/ 106 w 1063"/>
                <a:gd name="T11" fmla="*/ 54 h 184"/>
                <a:gd name="T12" fmla="*/ 147 w 1063"/>
                <a:gd name="T13" fmla="*/ 44 h 184"/>
                <a:gd name="T14" fmla="*/ 194 w 1063"/>
                <a:gd name="T15" fmla="*/ 34 h 184"/>
                <a:gd name="T16" fmla="*/ 246 w 1063"/>
                <a:gd name="T17" fmla="*/ 27 h 184"/>
                <a:gd name="T18" fmla="*/ 296 w 1063"/>
                <a:gd name="T19" fmla="*/ 19 h 184"/>
                <a:gd name="T20" fmla="*/ 341 w 1063"/>
                <a:gd name="T21" fmla="*/ 13 h 184"/>
                <a:gd name="T22" fmla="*/ 383 w 1063"/>
                <a:gd name="T23" fmla="*/ 9 h 184"/>
                <a:gd name="T24" fmla="*/ 419 w 1063"/>
                <a:gd name="T25" fmla="*/ 5 h 184"/>
                <a:gd name="T26" fmla="*/ 453 w 1063"/>
                <a:gd name="T27" fmla="*/ 1 h 184"/>
                <a:gd name="T28" fmla="*/ 480 w 1063"/>
                <a:gd name="T29" fmla="*/ 0 h 184"/>
                <a:gd name="T30" fmla="*/ 505 w 1063"/>
                <a:gd name="T31" fmla="*/ 0 h 184"/>
                <a:gd name="T32" fmla="*/ 522 w 1063"/>
                <a:gd name="T33" fmla="*/ 1 h 184"/>
                <a:gd name="T34" fmla="*/ 531 w 1063"/>
                <a:gd name="T35" fmla="*/ 5 h 184"/>
                <a:gd name="T36" fmla="*/ 528 w 1063"/>
                <a:gd name="T37" fmla="*/ 10 h 184"/>
                <a:gd name="T38" fmla="*/ 515 w 1063"/>
                <a:gd name="T39" fmla="*/ 15 h 184"/>
                <a:gd name="T40" fmla="*/ 492 w 1063"/>
                <a:gd name="T41" fmla="*/ 22 h 184"/>
                <a:gd name="T42" fmla="*/ 458 w 1063"/>
                <a:gd name="T43" fmla="*/ 29 h 184"/>
                <a:gd name="T44" fmla="*/ 415 w 1063"/>
                <a:gd name="T45" fmla="*/ 37 h 184"/>
                <a:gd name="T46" fmla="*/ 361 w 1063"/>
                <a:gd name="T47" fmla="*/ 45 h 184"/>
                <a:gd name="T48" fmla="*/ 300 w 1063"/>
                <a:gd name="T49" fmla="*/ 53 h 184"/>
                <a:gd name="T50" fmla="*/ 239 w 1063"/>
                <a:gd name="T51" fmla="*/ 60 h 184"/>
                <a:gd name="T52" fmla="*/ 180 w 1063"/>
                <a:gd name="T53" fmla="*/ 67 h 184"/>
                <a:gd name="T54" fmla="*/ 126 w 1063"/>
                <a:gd name="T55" fmla="*/ 74 h 184"/>
                <a:gd name="T56" fmla="*/ 81 w 1063"/>
                <a:gd name="T57" fmla="*/ 80 h 184"/>
                <a:gd name="T58" fmla="*/ 43 w 1063"/>
                <a:gd name="T59" fmla="*/ 86 h 184"/>
                <a:gd name="T60" fmla="*/ 16 w 1063"/>
                <a:gd name="T61" fmla="*/ 90 h 184"/>
                <a:gd name="T62" fmla="*/ 1 w 1063"/>
                <a:gd name="T63" fmla="*/ 93 h 184"/>
                <a:gd name="T64" fmla="*/ 0 w 1063"/>
                <a:gd name="T65" fmla="*/ 93 h 18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3"/>
                <a:gd name="T100" fmla="*/ 0 h 184"/>
                <a:gd name="T101" fmla="*/ 1063 w 1063"/>
                <a:gd name="T102" fmla="*/ 184 h 18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3" h="184">
                  <a:moveTo>
                    <a:pt x="0" y="184"/>
                  </a:moveTo>
                  <a:lnTo>
                    <a:pt x="2" y="184"/>
                  </a:lnTo>
                  <a:lnTo>
                    <a:pt x="6" y="180"/>
                  </a:lnTo>
                  <a:lnTo>
                    <a:pt x="16" y="175"/>
                  </a:lnTo>
                  <a:lnTo>
                    <a:pt x="29" y="171"/>
                  </a:lnTo>
                  <a:lnTo>
                    <a:pt x="44" y="161"/>
                  </a:lnTo>
                  <a:lnTo>
                    <a:pt x="63" y="156"/>
                  </a:lnTo>
                  <a:lnTo>
                    <a:pt x="86" y="146"/>
                  </a:lnTo>
                  <a:lnTo>
                    <a:pt x="115" y="137"/>
                  </a:lnTo>
                  <a:lnTo>
                    <a:pt x="143" y="127"/>
                  </a:lnTo>
                  <a:lnTo>
                    <a:pt x="177" y="116"/>
                  </a:lnTo>
                  <a:lnTo>
                    <a:pt x="213" y="106"/>
                  </a:lnTo>
                  <a:lnTo>
                    <a:pt x="253" y="97"/>
                  </a:lnTo>
                  <a:lnTo>
                    <a:pt x="295" y="87"/>
                  </a:lnTo>
                  <a:lnTo>
                    <a:pt x="341" y="78"/>
                  </a:lnTo>
                  <a:lnTo>
                    <a:pt x="388" y="68"/>
                  </a:lnTo>
                  <a:lnTo>
                    <a:pt x="444" y="61"/>
                  </a:lnTo>
                  <a:lnTo>
                    <a:pt x="493" y="53"/>
                  </a:lnTo>
                  <a:lnTo>
                    <a:pt x="544" y="43"/>
                  </a:lnTo>
                  <a:lnTo>
                    <a:pt x="592" y="38"/>
                  </a:lnTo>
                  <a:lnTo>
                    <a:pt x="639" y="32"/>
                  </a:lnTo>
                  <a:lnTo>
                    <a:pt x="683" y="26"/>
                  </a:lnTo>
                  <a:lnTo>
                    <a:pt x="725" y="21"/>
                  </a:lnTo>
                  <a:lnTo>
                    <a:pt x="767" y="17"/>
                  </a:lnTo>
                  <a:lnTo>
                    <a:pt x="805" y="13"/>
                  </a:lnTo>
                  <a:lnTo>
                    <a:pt x="839" y="9"/>
                  </a:lnTo>
                  <a:lnTo>
                    <a:pt x="873" y="5"/>
                  </a:lnTo>
                  <a:lnTo>
                    <a:pt x="906" y="2"/>
                  </a:lnTo>
                  <a:lnTo>
                    <a:pt x="934" y="2"/>
                  </a:lnTo>
                  <a:lnTo>
                    <a:pt x="961" y="0"/>
                  </a:lnTo>
                  <a:lnTo>
                    <a:pt x="985" y="0"/>
                  </a:lnTo>
                  <a:lnTo>
                    <a:pt x="1010" y="0"/>
                  </a:lnTo>
                  <a:lnTo>
                    <a:pt x="1031" y="2"/>
                  </a:lnTo>
                  <a:lnTo>
                    <a:pt x="1044" y="2"/>
                  </a:lnTo>
                  <a:lnTo>
                    <a:pt x="1056" y="5"/>
                  </a:lnTo>
                  <a:lnTo>
                    <a:pt x="1062" y="9"/>
                  </a:lnTo>
                  <a:lnTo>
                    <a:pt x="1063" y="15"/>
                  </a:lnTo>
                  <a:lnTo>
                    <a:pt x="1056" y="19"/>
                  </a:lnTo>
                  <a:lnTo>
                    <a:pt x="1046" y="22"/>
                  </a:lnTo>
                  <a:lnTo>
                    <a:pt x="1031" y="30"/>
                  </a:lnTo>
                  <a:lnTo>
                    <a:pt x="1010" y="38"/>
                  </a:lnTo>
                  <a:lnTo>
                    <a:pt x="984" y="43"/>
                  </a:lnTo>
                  <a:lnTo>
                    <a:pt x="953" y="51"/>
                  </a:lnTo>
                  <a:lnTo>
                    <a:pt x="917" y="57"/>
                  </a:lnTo>
                  <a:lnTo>
                    <a:pt x="875" y="64"/>
                  </a:lnTo>
                  <a:lnTo>
                    <a:pt x="830" y="74"/>
                  </a:lnTo>
                  <a:lnTo>
                    <a:pt x="780" y="81"/>
                  </a:lnTo>
                  <a:lnTo>
                    <a:pt x="723" y="89"/>
                  </a:lnTo>
                  <a:lnTo>
                    <a:pt x="664" y="97"/>
                  </a:lnTo>
                  <a:lnTo>
                    <a:pt x="601" y="104"/>
                  </a:lnTo>
                  <a:lnTo>
                    <a:pt x="541" y="110"/>
                  </a:lnTo>
                  <a:lnTo>
                    <a:pt x="478" y="118"/>
                  </a:lnTo>
                  <a:lnTo>
                    <a:pt x="419" y="125"/>
                  </a:lnTo>
                  <a:lnTo>
                    <a:pt x="360" y="133"/>
                  </a:lnTo>
                  <a:lnTo>
                    <a:pt x="307" y="140"/>
                  </a:lnTo>
                  <a:lnTo>
                    <a:pt x="253" y="146"/>
                  </a:lnTo>
                  <a:lnTo>
                    <a:pt x="208" y="154"/>
                  </a:lnTo>
                  <a:lnTo>
                    <a:pt x="162" y="159"/>
                  </a:lnTo>
                  <a:lnTo>
                    <a:pt x="122" y="165"/>
                  </a:lnTo>
                  <a:lnTo>
                    <a:pt x="86" y="171"/>
                  </a:lnTo>
                  <a:lnTo>
                    <a:pt x="58" y="175"/>
                  </a:lnTo>
                  <a:lnTo>
                    <a:pt x="33" y="178"/>
                  </a:lnTo>
                  <a:lnTo>
                    <a:pt x="16" y="182"/>
                  </a:lnTo>
                  <a:lnTo>
                    <a:pt x="2" y="184"/>
                  </a:lnTo>
                  <a:lnTo>
                    <a:pt x="0" y="184"/>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8" name="Freeform 20"/>
            <p:cNvSpPr>
              <a:spLocks/>
            </p:cNvSpPr>
            <p:nvPr/>
          </p:nvSpPr>
          <p:spPr bwMode="auto">
            <a:xfrm>
              <a:off x="1124" y="2611"/>
              <a:ext cx="716" cy="800"/>
            </a:xfrm>
            <a:custGeom>
              <a:avLst/>
              <a:gdLst>
                <a:gd name="T0" fmla="*/ 90 w 1432"/>
                <a:gd name="T1" fmla="*/ 133 h 1601"/>
                <a:gd name="T2" fmla="*/ 347 w 1432"/>
                <a:gd name="T3" fmla="*/ 0 h 1601"/>
                <a:gd name="T4" fmla="*/ 519 w 1432"/>
                <a:gd name="T5" fmla="*/ 40 h 1601"/>
                <a:gd name="T6" fmla="*/ 519 w 1432"/>
                <a:gd name="T7" fmla="*/ 45 h 1601"/>
                <a:gd name="T8" fmla="*/ 521 w 1432"/>
                <a:gd name="T9" fmla="*/ 54 h 1601"/>
                <a:gd name="T10" fmla="*/ 523 w 1432"/>
                <a:gd name="T11" fmla="*/ 67 h 1601"/>
                <a:gd name="T12" fmla="*/ 527 w 1432"/>
                <a:gd name="T13" fmla="*/ 81 h 1601"/>
                <a:gd name="T14" fmla="*/ 532 w 1432"/>
                <a:gd name="T15" fmla="*/ 101 h 1601"/>
                <a:gd name="T16" fmla="*/ 538 w 1432"/>
                <a:gd name="T17" fmla="*/ 124 h 1601"/>
                <a:gd name="T18" fmla="*/ 546 w 1432"/>
                <a:gd name="T19" fmla="*/ 150 h 1601"/>
                <a:gd name="T20" fmla="*/ 554 w 1432"/>
                <a:gd name="T21" fmla="*/ 178 h 1601"/>
                <a:gd name="T22" fmla="*/ 564 w 1432"/>
                <a:gd name="T23" fmla="*/ 208 h 1601"/>
                <a:gd name="T24" fmla="*/ 575 w 1432"/>
                <a:gd name="T25" fmla="*/ 240 h 1601"/>
                <a:gd name="T26" fmla="*/ 586 w 1432"/>
                <a:gd name="T27" fmla="*/ 273 h 1601"/>
                <a:gd name="T28" fmla="*/ 597 w 1432"/>
                <a:gd name="T29" fmla="*/ 305 h 1601"/>
                <a:gd name="T30" fmla="*/ 608 w 1432"/>
                <a:gd name="T31" fmla="*/ 336 h 1601"/>
                <a:gd name="T32" fmla="*/ 617 w 1432"/>
                <a:gd name="T33" fmla="*/ 367 h 1601"/>
                <a:gd name="T34" fmla="*/ 628 w 1432"/>
                <a:gd name="T35" fmla="*/ 395 h 1601"/>
                <a:gd name="T36" fmla="*/ 635 w 1432"/>
                <a:gd name="T37" fmla="*/ 421 h 1601"/>
                <a:gd name="T38" fmla="*/ 641 w 1432"/>
                <a:gd name="T39" fmla="*/ 444 h 1601"/>
                <a:gd name="T40" fmla="*/ 647 w 1432"/>
                <a:gd name="T41" fmla="*/ 465 h 1601"/>
                <a:gd name="T42" fmla="*/ 652 w 1432"/>
                <a:gd name="T43" fmla="*/ 485 h 1601"/>
                <a:gd name="T44" fmla="*/ 656 w 1432"/>
                <a:gd name="T45" fmla="*/ 503 h 1601"/>
                <a:gd name="T46" fmla="*/ 661 w 1432"/>
                <a:gd name="T47" fmla="*/ 520 h 1601"/>
                <a:gd name="T48" fmla="*/ 666 w 1432"/>
                <a:gd name="T49" fmla="*/ 537 h 1601"/>
                <a:gd name="T50" fmla="*/ 673 w 1432"/>
                <a:gd name="T51" fmla="*/ 554 h 1601"/>
                <a:gd name="T52" fmla="*/ 678 w 1432"/>
                <a:gd name="T53" fmla="*/ 569 h 1601"/>
                <a:gd name="T54" fmla="*/ 686 w 1432"/>
                <a:gd name="T55" fmla="*/ 585 h 1601"/>
                <a:gd name="T56" fmla="*/ 694 w 1432"/>
                <a:gd name="T57" fmla="*/ 600 h 1601"/>
                <a:gd name="T58" fmla="*/ 700 w 1432"/>
                <a:gd name="T59" fmla="*/ 614 h 1601"/>
                <a:gd name="T60" fmla="*/ 706 w 1432"/>
                <a:gd name="T61" fmla="*/ 625 h 1601"/>
                <a:gd name="T62" fmla="*/ 711 w 1432"/>
                <a:gd name="T63" fmla="*/ 634 h 1601"/>
                <a:gd name="T64" fmla="*/ 716 w 1432"/>
                <a:gd name="T65" fmla="*/ 642 h 1601"/>
                <a:gd name="T66" fmla="*/ 259 w 1432"/>
                <a:gd name="T67" fmla="*/ 779 h 1601"/>
                <a:gd name="T68" fmla="*/ 0 w 1432"/>
                <a:gd name="T69" fmla="*/ 321 h 160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32"/>
                <a:gd name="T106" fmla="*/ 0 h 1601"/>
                <a:gd name="T107" fmla="*/ 1432 w 1432"/>
                <a:gd name="T108" fmla="*/ 1601 h 160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32" h="1601">
                  <a:moveTo>
                    <a:pt x="0" y="643"/>
                  </a:moveTo>
                  <a:lnTo>
                    <a:pt x="181" y="266"/>
                  </a:lnTo>
                  <a:lnTo>
                    <a:pt x="483" y="80"/>
                  </a:lnTo>
                  <a:lnTo>
                    <a:pt x="693" y="0"/>
                  </a:lnTo>
                  <a:lnTo>
                    <a:pt x="1037" y="76"/>
                  </a:lnTo>
                  <a:lnTo>
                    <a:pt x="1037" y="80"/>
                  </a:lnTo>
                  <a:lnTo>
                    <a:pt x="1037" y="84"/>
                  </a:lnTo>
                  <a:lnTo>
                    <a:pt x="1037" y="91"/>
                  </a:lnTo>
                  <a:lnTo>
                    <a:pt x="1039" y="97"/>
                  </a:lnTo>
                  <a:lnTo>
                    <a:pt x="1042" y="108"/>
                  </a:lnTo>
                  <a:lnTo>
                    <a:pt x="1042" y="120"/>
                  </a:lnTo>
                  <a:lnTo>
                    <a:pt x="1046" y="135"/>
                  </a:lnTo>
                  <a:lnTo>
                    <a:pt x="1050" y="148"/>
                  </a:lnTo>
                  <a:lnTo>
                    <a:pt x="1054" y="163"/>
                  </a:lnTo>
                  <a:lnTo>
                    <a:pt x="1058" y="183"/>
                  </a:lnTo>
                  <a:lnTo>
                    <a:pt x="1063" y="203"/>
                  </a:lnTo>
                  <a:lnTo>
                    <a:pt x="1067" y="224"/>
                  </a:lnTo>
                  <a:lnTo>
                    <a:pt x="1075" y="249"/>
                  </a:lnTo>
                  <a:lnTo>
                    <a:pt x="1082" y="274"/>
                  </a:lnTo>
                  <a:lnTo>
                    <a:pt x="1092" y="300"/>
                  </a:lnTo>
                  <a:lnTo>
                    <a:pt x="1099" y="327"/>
                  </a:lnTo>
                  <a:lnTo>
                    <a:pt x="1107" y="357"/>
                  </a:lnTo>
                  <a:lnTo>
                    <a:pt x="1117" y="386"/>
                  </a:lnTo>
                  <a:lnTo>
                    <a:pt x="1128" y="416"/>
                  </a:lnTo>
                  <a:lnTo>
                    <a:pt x="1137" y="449"/>
                  </a:lnTo>
                  <a:lnTo>
                    <a:pt x="1149" y="481"/>
                  </a:lnTo>
                  <a:lnTo>
                    <a:pt x="1160" y="513"/>
                  </a:lnTo>
                  <a:lnTo>
                    <a:pt x="1172" y="547"/>
                  </a:lnTo>
                  <a:lnTo>
                    <a:pt x="1183" y="578"/>
                  </a:lnTo>
                  <a:lnTo>
                    <a:pt x="1193" y="610"/>
                  </a:lnTo>
                  <a:lnTo>
                    <a:pt x="1204" y="643"/>
                  </a:lnTo>
                  <a:lnTo>
                    <a:pt x="1215" y="673"/>
                  </a:lnTo>
                  <a:lnTo>
                    <a:pt x="1225" y="703"/>
                  </a:lnTo>
                  <a:lnTo>
                    <a:pt x="1234" y="734"/>
                  </a:lnTo>
                  <a:lnTo>
                    <a:pt x="1244" y="762"/>
                  </a:lnTo>
                  <a:lnTo>
                    <a:pt x="1255" y="791"/>
                  </a:lnTo>
                  <a:lnTo>
                    <a:pt x="1261" y="817"/>
                  </a:lnTo>
                  <a:lnTo>
                    <a:pt x="1269" y="842"/>
                  </a:lnTo>
                  <a:lnTo>
                    <a:pt x="1276" y="865"/>
                  </a:lnTo>
                  <a:lnTo>
                    <a:pt x="1282" y="888"/>
                  </a:lnTo>
                  <a:lnTo>
                    <a:pt x="1288" y="909"/>
                  </a:lnTo>
                  <a:lnTo>
                    <a:pt x="1293" y="931"/>
                  </a:lnTo>
                  <a:lnTo>
                    <a:pt x="1297" y="952"/>
                  </a:lnTo>
                  <a:lnTo>
                    <a:pt x="1303" y="971"/>
                  </a:lnTo>
                  <a:lnTo>
                    <a:pt x="1307" y="989"/>
                  </a:lnTo>
                  <a:lnTo>
                    <a:pt x="1312" y="1006"/>
                  </a:lnTo>
                  <a:lnTo>
                    <a:pt x="1316" y="1023"/>
                  </a:lnTo>
                  <a:lnTo>
                    <a:pt x="1322" y="1040"/>
                  </a:lnTo>
                  <a:lnTo>
                    <a:pt x="1326" y="1057"/>
                  </a:lnTo>
                  <a:lnTo>
                    <a:pt x="1331" y="1074"/>
                  </a:lnTo>
                  <a:lnTo>
                    <a:pt x="1335" y="1091"/>
                  </a:lnTo>
                  <a:lnTo>
                    <a:pt x="1345" y="1108"/>
                  </a:lnTo>
                  <a:lnTo>
                    <a:pt x="1349" y="1123"/>
                  </a:lnTo>
                  <a:lnTo>
                    <a:pt x="1356" y="1139"/>
                  </a:lnTo>
                  <a:lnTo>
                    <a:pt x="1364" y="1154"/>
                  </a:lnTo>
                  <a:lnTo>
                    <a:pt x="1371" y="1171"/>
                  </a:lnTo>
                  <a:lnTo>
                    <a:pt x="1377" y="1186"/>
                  </a:lnTo>
                  <a:lnTo>
                    <a:pt x="1387" y="1200"/>
                  </a:lnTo>
                  <a:lnTo>
                    <a:pt x="1392" y="1213"/>
                  </a:lnTo>
                  <a:lnTo>
                    <a:pt x="1400" y="1228"/>
                  </a:lnTo>
                  <a:lnTo>
                    <a:pt x="1406" y="1238"/>
                  </a:lnTo>
                  <a:lnTo>
                    <a:pt x="1411" y="1251"/>
                  </a:lnTo>
                  <a:lnTo>
                    <a:pt x="1415" y="1258"/>
                  </a:lnTo>
                  <a:lnTo>
                    <a:pt x="1421" y="1268"/>
                  </a:lnTo>
                  <a:lnTo>
                    <a:pt x="1428" y="1279"/>
                  </a:lnTo>
                  <a:lnTo>
                    <a:pt x="1432" y="1285"/>
                  </a:lnTo>
                  <a:lnTo>
                    <a:pt x="1042" y="1601"/>
                  </a:lnTo>
                  <a:lnTo>
                    <a:pt x="518" y="1559"/>
                  </a:lnTo>
                  <a:lnTo>
                    <a:pt x="46" y="1154"/>
                  </a:lnTo>
                  <a:lnTo>
                    <a:pt x="0" y="643"/>
                  </a:lnTo>
                  <a:close/>
                </a:path>
              </a:pathLst>
            </a:custGeom>
            <a:solidFill>
              <a:srgbClr val="F7FFF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69" name="Freeform 21"/>
            <p:cNvSpPr>
              <a:spLocks/>
            </p:cNvSpPr>
            <p:nvPr/>
          </p:nvSpPr>
          <p:spPr bwMode="auto">
            <a:xfrm>
              <a:off x="722" y="2805"/>
              <a:ext cx="425" cy="103"/>
            </a:xfrm>
            <a:custGeom>
              <a:avLst/>
              <a:gdLst>
                <a:gd name="T0" fmla="*/ 0 w 852"/>
                <a:gd name="T1" fmla="*/ 101 h 205"/>
                <a:gd name="T2" fmla="*/ 5 w 852"/>
                <a:gd name="T3" fmla="*/ 97 h 205"/>
                <a:gd name="T4" fmla="*/ 13 w 852"/>
                <a:gd name="T5" fmla="*/ 92 h 205"/>
                <a:gd name="T6" fmla="*/ 22 w 852"/>
                <a:gd name="T7" fmla="*/ 89 h 205"/>
                <a:gd name="T8" fmla="*/ 33 w 852"/>
                <a:gd name="T9" fmla="*/ 84 h 205"/>
                <a:gd name="T10" fmla="*/ 47 w 852"/>
                <a:gd name="T11" fmla="*/ 80 h 205"/>
                <a:gd name="T12" fmla="*/ 64 w 852"/>
                <a:gd name="T13" fmla="*/ 75 h 205"/>
                <a:gd name="T14" fmla="*/ 84 w 852"/>
                <a:gd name="T15" fmla="*/ 70 h 205"/>
                <a:gd name="T16" fmla="*/ 106 w 852"/>
                <a:gd name="T17" fmla="*/ 66 h 205"/>
                <a:gd name="T18" fmla="*/ 132 w 852"/>
                <a:gd name="T19" fmla="*/ 61 h 205"/>
                <a:gd name="T20" fmla="*/ 159 w 852"/>
                <a:gd name="T21" fmla="*/ 57 h 205"/>
                <a:gd name="T22" fmla="*/ 186 w 852"/>
                <a:gd name="T23" fmla="*/ 51 h 205"/>
                <a:gd name="T24" fmla="*/ 215 w 852"/>
                <a:gd name="T25" fmla="*/ 46 h 205"/>
                <a:gd name="T26" fmla="*/ 246 w 852"/>
                <a:gd name="T27" fmla="*/ 40 h 205"/>
                <a:gd name="T28" fmla="*/ 276 w 852"/>
                <a:gd name="T29" fmla="*/ 33 h 205"/>
                <a:gd name="T30" fmla="*/ 305 w 852"/>
                <a:gd name="T31" fmla="*/ 27 h 205"/>
                <a:gd name="T32" fmla="*/ 335 w 852"/>
                <a:gd name="T33" fmla="*/ 21 h 205"/>
                <a:gd name="T34" fmla="*/ 361 w 852"/>
                <a:gd name="T35" fmla="*/ 14 h 205"/>
                <a:gd name="T36" fmla="*/ 384 w 852"/>
                <a:gd name="T37" fmla="*/ 9 h 205"/>
                <a:gd name="T38" fmla="*/ 403 w 852"/>
                <a:gd name="T39" fmla="*/ 4 h 205"/>
                <a:gd name="T40" fmla="*/ 417 w 852"/>
                <a:gd name="T41" fmla="*/ 1 h 205"/>
                <a:gd name="T42" fmla="*/ 424 w 852"/>
                <a:gd name="T43" fmla="*/ 0 h 205"/>
                <a:gd name="T44" fmla="*/ 378 w 852"/>
                <a:gd name="T45" fmla="*/ 51 h 205"/>
                <a:gd name="T46" fmla="*/ 373 w 852"/>
                <a:gd name="T47" fmla="*/ 51 h 205"/>
                <a:gd name="T48" fmla="*/ 361 w 852"/>
                <a:gd name="T49" fmla="*/ 52 h 205"/>
                <a:gd name="T50" fmla="*/ 341 w 852"/>
                <a:gd name="T51" fmla="*/ 53 h 205"/>
                <a:gd name="T52" fmla="*/ 316 w 852"/>
                <a:gd name="T53" fmla="*/ 56 h 205"/>
                <a:gd name="T54" fmla="*/ 286 w 852"/>
                <a:gd name="T55" fmla="*/ 59 h 205"/>
                <a:gd name="T56" fmla="*/ 253 w 852"/>
                <a:gd name="T57" fmla="*/ 63 h 205"/>
                <a:gd name="T58" fmla="*/ 219 w 852"/>
                <a:gd name="T59" fmla="*/ 69 h 205"/>
                <a:gd name="T60" fmla="*/ 184 w 852"/>
                <a:gd name="T61" fmla="*/ 75 h 205"/>
                <a:gd name="T62" fmla="*/ 147 w 852"/>
                <a:gd name="T63" fmla="*/ 80 h 205"/>
                <a:gd name="T64" fmla="*/ 113 w 852"/>
                <a:gd name="T65" fmla="*/ 87 h 205"/>
                <a:gd name="T66" fmla="*/ 82 w 852"/>
                <a:gd name="T67" fmla="*/ 90 h 205"/>
                <a:gd name="T68" fmla="*/ 55 w 852"/>
                <a:gd name="T69" fmla="*/ 95 h 205"/>
                <a:gd name="T70" fmla="*/ 31 w 852"/>
                <a:gd name="T71" fmla="*/ 98 h 205"/>
                <a:gd name="T72" fmla="*/ 14 w 852"/>
                <a:gd name="T73" fmla="*/ 101 h 205"/>
                <a:gd name="T74" fmla="*/ 3 w 852"/>
                <a:gd name="T75" fmla="*/ 102 h 205"/>
                <a:gd name="T76" fmla="*/ 0 w 852"/>
                <a:gd name="T77" fmla="*/ 103 h 2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52"/>
                <a:gd name="T118" fmla="*/ 0 h 205"/>
                <a:gd name="T119" fmla="*/ 852 w 852"/>
                <a:gd name="T120" fmla="*/ 205 h 20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52" h="205">
                  <a:moveTo>
                    <a:pt x="0" y="205"/>
                  </a:moveTo>
                  <a:lnTo>
                    <a:pt x="0" y="201"/>
                  </a:lnTo>
                  <a:lnTo>
                    <a:pt x="4" y="199"/>
                  </a:lnTo>
                  <a:lnTo>
                    <a:pt x="10" y="194"/>
                  </a:lnTo>
                  <a:lnTo>
                    <a:pt x="21" y="188"/>
                  </a:lnTo>
                  <a:lnTo>
                    <a:pt x="27" y="184"/>
                  </a:lnTo>
                  <a:lnTo>
                    <a:pt x="36" y="180"/>
                  </a:lnTo>
                  <a:lnTo>
                    <a:pt x="44" y="177"/>
                  </a:lnTo>
                  <a:lnTo>
                    <a:pt x="55" y="173"/>
                  </a:lnTo>
                  <a:lnTo>
                    <a:pt x="67" y="167"/>
                  </a:lnTo>
                  <a:lnTo>
                    <a:pt x="80" y="163"/>
                  </a:lnTo>
                  <a:lnTo>
                    <a:pt x="95" y="159"/>
                  </a:lnTo>
                  <a:lnTo>
                    <a:pt x="112" y="156"/>
                  </a:lnTo>
                  <a:lnTo>
                    <a:pt x="129" y="150"/>
                  </a:lnTo>
                  <a:lnTo>
                    <a:pt x="150" y="146"/>
                  </a:lnTo>
                  <a:lnTo>
                    <a:pt x="169" y="140"/>
                  </a:lnTo>
                  <a:lnTo>
                    <a:pt x="192" y="137"/>
                  </a:lnTo>
                  <a:lnTo>
                    <a:pt x="213" y="131"/>
                  </a:lnTo>
                  <a:lnTo>
                    <a:pt x="238" y="127"/>
                  </a:lnTo>
                  <a:lnTo>
                    <a:pt x="264" y="121"/>
                  </a:lnTo>
                  <a:lnTo>
                    <a:pt x="291" y="118"/>
                  </a:lnTo>
                  <a:lnTo>
                    <a:pt x="318" y="114"/>
                  </a:lnTo>
                  <a:lnTo>
                    <a:pt x="344" y="108"/>
                  </a:lnTo>
                  <a:lnTo>
                    <a:pt x="373" y="102"/>
                  </a:lnTo>
                  <a:lnTo>
                    <a:pt x="403" y="97"/>
                  </a:lnTo>
                  <a:lnTo>
                    <a:pt x="432" y="91"/>
                  </a:lnTo>
                  <a:lnTo>
                    <a:pt x="462" y="85"/>
                  </a:lnTo>
                  <a:lnTo>
                    <a:pt x="493" y="80"/>
                  </a:lnTo>
                  <a:lnTo>
                    <a:pt x="525" y="74"/>
                  </a:lnTo>
                  <a:lnTo>
                    <a:pt x="553" y="66"/>
                  </a:lnTo>
                  <a:lnTo>
                    <a:pt x="584" y="61"/>
                  </a:lnTo>
                  <a:lnTo>
                    <a:pt x="612" y="53"/>
                  </a:lnTo>
                  <a:lnTo>
                    <a:pt x="643" y="49"/>
                  </a:lnTo>
                  <a:lnTo>
                    <a:pt x="671" y="42"/>
                  </a:lnTo>
                  <a:lnTo>
                    <a:pt x="698" y="36"/>
                  </a:lnTo>
                  <a:lnTo>
                    <a:pt x="724" y="28"/>
                  </a:lnTo>
                  <a:lnTo>
                    <a:pt x="749" y="25"/>
                  </a:lnTo>
                  <a:lnTo>
                    <a:pt x="770" y="17"/>
                  </a:lnTo>
                  <a:lnTo>
                    <a:pt x="789" y="11"/>
                  </a:lnTo>
                  <a:lnTo>
                    <a:pt x="808" y="7"/>
                  </a:lnTo>
                  <a:lnTo>
                    <a:pt x="823" y="6"/>
                  </a:lnTo>
                  <a:lnTo>
                    <a:pt x="835" y="2"/>
                  </a:lnTo>
                  <a:lnTo>
                    <a:pt x="844" y="0"/>
                  </a:lnTo>
                  <a:lnTo>
                    <a:pt x="850" y="0"/>
                  </a:lnTo>
                  <a:lnTo>
                    <a:pt x="852" y="0"/>
                  </a:lnTo>
                  <a:lnTo>
                    <a:pt x="757" y="102"/>
                  </a:lnTo>
                  <a:lnTo>
                    <a:pt x="755" y="102"/>
                  </a:lnTo>
                  <a:lnTo>
                    <a:pt x="747" y="102"/>
                  </a:lnTo>
                  <a:lnTo>
                    <a:pt x="736" y="102"/>
                  </a:lnTo>
                  <a:lnTo>
                    <a:pt x="723" y="104"/>
                  </a:lnTo>
                  <a:lnTo>
                    <a:pt x="704" y="104"/>
                  </a:lnTo>
                  <a:lnTo>
                    <a:pt x="683" y="106"/>
                  </a:lnTo>
                  <a:lnTo>
                    <a:pt x="658" y="108"/>
                  </a:lnTo>
                  <a:lnTo>
                    <a:pt x="633" y="112"/>
                  </a:lnTo>
                  <a:lnTo>
                    <a:pt x="605" y="114"/>
                  </a:lnTo>
                  <a:lnTo>
                    <a:pt x="574" y="118"/>
                  </a:lnTo>
                  <a:lnTo>
                    <a:pt x="540" y="121"/>
                  </a:lnTo>
                  <a:lnTo>
                    <a:pt x="508" y="125"/>
                  </a:lnTo>
                  <a:lnTo>
                    <a:pt x="474" y="129"/>
                  </a:lnTo>
                  <a:lnTo>
                    <a:pt x="439" y="137"/>
                  </a:lnTo>
                  <a:lnTo>
                    <a:pt x="403" y="142"/>
                  </a:lnTo>
                  <a:lnTo>
                    <a:pt x="369" y="150"/>
                  </a:lnTo>
                  <a:lnTo>
                    <a:pt x="331" y="156"/>
                  </a:lnTo>
                  <a:lnTo>
                    <a:pt x="295" y="159"/>
                  </a:lnTo>
                  <a:lnTo>
                    <a:pt x="261" y="165"/>
                  </a:lnTo>
                  <a:lnTo>
                    <a:pt x="226" y="173"/>
                  </a:lnTo>
                  <a:lnTo>
                    <a:pt x="194" y="177"/>
                  </a:lnTo>
                  <a:lnTo>
                    <a:pt x="164" y="180"/>
                  </a:lnTo>
                  <a:lnTo>
                    <a:pt x="137" y="184"/>
                  </a:lnTo>
                  <a:lnTo>
                    <a:pt x="110" y="190"/>
                  </a:lnTo>
                  <a:lnTo>
                    <a:pt x="86" y="194"/>
                  </a:lnTo>
                  <a:lnTo>
                    <a:pt x="63" y="196"/>
                  </a:lnTo>
                  <a:lnTo>
                    <a:pt x="44" y="198"/>
                  </a:lnTo>
                  <a:lnTo>
                    <a:pt x="29" y="201"/>
                  </a:lnTo>
                  <a:lnTo>
                    <a:pt x="15" y="201"/>
                  </a:lnTo>
                  <a:lnTo>
                    <a:pt x="6" y="203"/>
                  </a:lnTo>
                  <a:lnTo>
                    <a:pt x="0" y="203"/>
                  </a:lnTo>
                  <a:lnTo>
                    <a:pt x="0" y="205"/>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0" name="Freeform 22"/>
            <p:cNvSpPr>
              <a:spLocks/>
            </p:cNvSpPr>
            <p:nvPr/>
          </p:nvSpPr>
          <p:spPr bwMode="auto">
            <a:xfrm>
              <a:off x="742" y="2950"/>
              <a:ext cx="347" cy="65"/>
            </a:xfrm>
            <a:custGeom>
              <a:avLst/>
              <a:gdLst>
                <a:gd name="T0" fmla="*/ 2 w 694"/>
                <a:gd name="T1" fmla="*/ 63 h 129"/>
                <a:gd name="T2" fmla="*/ 12 w 694"/>
                <a:gd name="T3" fmla="*/ 59 h 129"/>
                <a:gd name="T4" fmla="*/ 33 w 694"/>
                <a:gd name="T5" fmla="*/ 54 h 129"/>
                <a:gd name="T6" fmla="*/ 61 w 694"/>
                <a:gd name="T7" fmla="*/ 47 h 129"/>
                <a:gd name="T8" fmla="*/ 94 w 694"/>
                <a:gd name="T9" fmla="*/ 39 h 129"/>
                <a:gd name="T10" fmla="*/ 129 w 694"/>
                <a:gd name="T11" fmla="*/ 30 h 129"/>
                <a:gd name="T12" fmla="*/ 168 w 694"/>
                <a:gd name="T13" fmla="*/ 22 h 129"/>
                <a:gd name="T14" fmla="*/ 203 w 694"/>
                <a:gd name="T15" fmla="*/ 14 h 129"/>
                <a:gd name="T16" fmla="*/ 235 w 694"/>
                <a:gd name="T17" fmla="*/ 9 h 129"/>
                <a:gd name="T18" fmla="*/ 264 w 694"/>
                <a:gd name="T19" fmla="*/ 5 h 129"/>
                <a:gd name="T20" fmla="*/ 288 w 694"/>
                <a:gd name="T21" fmla="*/ 2 h 129"/>
                <a:gd name="T22" fmla="*/ 308 w 694"/>
                <a:gd name="T23" fmla="*/ 1 h 129"/>
                <a:gd name="T24" fmla="*/ 322 w 694"/>
                <a:gd name="T25" fmla="*/ 0 h 129"/>
                <a:gd name="T26" fmla="*/ 335 w 694"/>
                <a:gd name="T27" fmla="*/ 0 h 129"/>
                <a:gd name="T28" fmla="*/ 342 w 694"/>
                <a:gd name="T29" fmla="*/ 1 h 129"/>
                <a:gd name="T30" fmla="*/ 346 w 694"/>
                <a:gd name="T31" fmla="*/ 2 h 129"/>
                <a:gd name="T32" fmla="*/ 327 w 694"/>
                <a:gd name="T33" fmla="*/ 22 h 129"/>
                <a:gd name="T34" fmla="*/ 322 w 694"/>
                <a:gd name="T35" fmla="*/ 23 h 129"/>
                <a:gd name="T36" fmla="*/ 307 w 694"/>
                <a:gd name="T37" fmla="*/ 26 h 129"/>
                <a:gd name="T38" fmla="*/ 285 w 694"/>
                <a:gd name="T39" fmla="*/ 30 h 129"/>
                <a:gd name="T40" fmla="*/ 258 w 694"/>
                <a:gd name="T41" fmla="*/ 36 h 129"/>
                <a:gd name="T42" fmla="*/ 226 w 694"/>
                <a:gd name="T43" fmla="*/ 42 h 129"/>
                <a:gd name="T44" fmla="*/ 193 w 694"/>
                <a:gd name="T45" fmla="*/ 49 h 129"/>
                <a:gd name="T46" fmla="*/ 159 w 694"/>
                <a:gd name="T47" fmla="*/ 54 h 129"/>
                <a:gd name="T48" fmla="*/ 127 w 694"/>
                <a:gd name="T49" fmla="*/ 59 h 129"/>
                <a:gd name="T50" fmla="*/ 98 w 694"/>
                <a:gd name="T51" fmla="*/ 61 h 129"/>
                <a:gd name="T52" fmla="*/ 72 w 694"/>
                <a:gd name="T53" fmla="*/ 64 h 129"/>
                <a:gd name="T54" fmla="*/ 50 w 694"/>
                <a:gd name="T55" fmla="*/ 65 h 129"/>
                <a:gd name="T56" fmla="*/ 33 w 694"/>
                <a:gd name="T57" fmla="*/ 65 h 129"/>
                <a:gd name="T58" fmla="*/ 18 w 694"/>
                <a:gd name="T59" fmla="*/ 65 h 129"/>
                <a:gd name="T60" fmla="*/ 9 w 694"/>
                <a:gd name="T61" fmla="*/ 65 h 129"/>
                <a:gd name="T62" fmla="*/ 2 w 694"/>
                <a:gd name="T63" fmla="*/ 64 h 129"/>
                <a:gd name="T64" fmla="*/ 0 w 694"/>
                <a:gd name="T65" fmla="*/ 64 h 1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94"/>
                <a:gd name="T100" fmla="*/ 0 h 129"/>
                <a:gd name="T101" fmla="*/ 694 w 694"/>
                <a:gd name="T102" fmla="*/ 129 h 1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94" h="129">
                  <a:moveTo>
                    <a:pt x="0" y="127"/>
                  </a:moveTo>
                  <a:lnTo>
                    <a:pt x="4" y="125"/>
                  </a:lnTo>
                  <a:lnTo>
                    <a:pt x="11" y="123"/>
                  </a:lnTo>
                  <a:lnTo>
                    <a:pt x="25" y="118"/>
                  </a:lnTo>
                  <a:lnTo>
                    <a:pt x="44" y="114"/>
                  </a:lnTo>
                  <a:lnTo>
                    <a:pt x="66" y="108"/>
                  </a:lnTo>
                  <a:lnTo>
                    <a:pt x="93" y="100"/>
                  </a:lnTo>
                  <a:lnTo>
                    <a:pt x="122" y="93"/>
                  </a:lnTo>
                  <a:lnTo>
                    <a:pt x="154" y="87"/>
                  </a:lnTo>
                  <a:lnTo>
                    <a:pt x="188" y="78"/>
                  </a:lnTo>
                  <a:lnTo>
                    <a:pt x="224" y="68"/>
                  </a:lnTo>
                  <a:lnTo>
                    <a:pt x="258" y="60"/>
                  </a:lnTo>
                  <a:lnTo>
                    <a:pt x="296" y="53"/>
                  </a:lnTo>
                  <a:lnTo>
                    <a:pt x="335" y="43"/>
                  </a:lnTo>
                  <a:lnTo>
                    <a:pt x="371" y="36"/>
                  </a:lnTo>
                  <a:lnTo>
                    <a:pt x="407" y="28"/>
                  </a:lnTo>
                  <a:lnTo>
                    <a:pt x="441" y="24"/>
                  </a:lnTo>
                  <a:lnTo>
                    <a:pt x="471" y="17"/>
                  </a:lnTo>
                  <a:lnTo>
                    <a:pt x="502" y="13"/>
                  </a:lnTo>
                  <a:lnTo>
                    <a:pt x="528" y="9"/>
                  </a:lnTo>
                  <a:lnTo>
                    <a:pt x="553" y="7"/>
                  </a:lnTo>
                  <a:lnTo>
                    <a:pt x="576" y="3"/>
                  </a:lnTo>
                  <a:lnTo>
                    <a:pt x="597" y="2"/>
                  </a:lnTo>
                  <a:lnTo>
                    <a:pt x="616" y="2"/>
                  </a:lnTo>
                  <a:lnTo>
                    <a:pt x="633" y="2"/>
                  </a:lnTo>
                  <a:lnTo>
                    <a:pt x="644" y="0"/>
                  </a:lnTo>
                  <a:lnTo>
                    <a:pt x="658" y="0"/>
                  </a:lnTo>
                  <a:lnTo>
                    <a:pt x="669" y="0"/>
                  </a:lnTo>
                  <a:lnTo>
                    <a:pt x="679" y="2"/>
                  </a:lnTo>
                  <a:lnTo>
                    <a:pt x="684" y="2"/>
                  </a:lnTo>
                  <a:lnTo>
                    <a:pt x="690" y="3"/>
                  </a:lnTo>
                  <a:lnTo>
                    <a:pt x="692" y="3"/>
                  </a:lnTo>
                  <a:lnTo>
                    <a:pt x="694" y="3"/>
                  </a:lnTo>
                  <a:lnTo>
                    <a:pt x="654" y="43"/>
                  </a:lnTo>
                  <a:lnTo>
                    <a:pt x="650" y="43"/>
                  </a:lnTo>
                  <a:lnTo>
                    <a:pt x="643" y="45"/>
                  </a:lnTo>
                  <a:lnTo>
                    <a:pt x="629" y="47"/>
                  </a:lnTo>
                  <a:lnTo>
                    <a:pt x="614" y="51"/>
                  </a:lnTo>
                  <a:lnTo>
                    <a:pt x="593" y="55"/>
                  </a:lnTo>
                  <a:lnTo>
                    <a:pt x="570" y="60"/>
                  </a:lnTo>
                  <a:lnTo>
                    <a:pt x="542" y="66"/>
                  </a:lnTo>
                  <a:lnTo>
                    <a:pt x="515" y="72"/>
                  </a:lnTo>
                  <a:lnTo>
                    <a:pt x="483" y="78"/>
                  </a:lnTo>
                  <a:lnTo>
                    <a:pt x="452" y="83"/>
                  </a:lnTo>
                  <a:lnTo>
                    <a:pt x="418" y="89"/>
                  </a:lnTo>
                  <a:lnTo>
                    <a:pt x="386" y="97"/>
                  </a:lnTo>
                  <a:lnTo>
                    <a:pt x="350" y="102"/>
                  </a:lnTo>
                  <a:lnTo>
                    <a:pt x="317" y="108"/>
                  </a:lnTo>
                  <a:lnTo>
                    <a:pt x="285" y="112"/>
                  </a:lnTo>
                  <a:lnTo>
                    <a:pt x="255" y="118"/>
                  </a:lnTo>
                  <a:lnTo>
                    <a:pt x="222" y="119"/>
                  </a:lnTo>
                  <a:lnTo>
                    <a:pt x="196" y="121"/>
                  </a:lnTo>
                  <a:lnTo>
                    <a:pt x="167" y="125"/>
                  </a:lnTo>
                  <a:lnTo>
                    <a:pt x="144" y="127"/>
                  </a:lnTo>
                  <a:lnTo>
                    <a:pt x="122" y="127"/>
                  </a:lnTo>
                  <a:lnTo>
                    <a:pt x="101" y="129"/>
                  </a:lnTo>
                  <a:lnTo>
                    <a:pt x="82" y="129"/>
                  </a:lnTo>
                  <a:lnTo>
                    <a:pt x="66" y="129"/>
                  </a:lnTo>
                  <a:lnTo>
                    <a:pt x="49" y="129"/>
                  </a:lnTo>
                  <a:lnTo>
                    <a:pt x="36" y="129"/>
                  </a:lnTo>
                  <a:lnTo>
                    <a:pt x="25" y="129"/>
                  </a:lnTo>
                  <a:lnTo>
                    <a:pt x="17" y="129"/>
                  </a:lnTo>
                  <a:lnTo>
                    <a:pt x="7" y="127"/>
                  </a:lnTo>
                  <a:lnTo>
                    <a:pt x="4" y="127"/>
                  </a:lnTo>
                  <a:lnTo>
                    <a:pt x="0" y="127"/>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1" name="Freeform 23"/>
            <p:cNvSpPr>
              <a:spLocks/>
            </p:cNvSpPr>
            <p:nvPr/>
          </p:nvSpPr>
          <p:spPr bwMode="auto">
            <a:xfrm>
              <a:off x="791" y="3065"/>
              <a:ext cx="279" cy="68"/>
            </a:xfrm>
            <a:custGeom>
              <a:avLst/>
              <a:gdLst>
                <a:gd name="T0" fmla="*/ 0 w 559"/>
                <a:gd name="T1" fmla="*/ 68 h 135"/>
                <a:gd name="T2" fmla="*/ 10 w 559"/>
                <a:gd name="T3" fmla="*/ 64 h 135"/>
                <a:gd name="T4" fmla="*/ 28 w 559"/>
                <a:gd name="T5" fmla="*/ 60 h 135"/>
                <a:gd name="T6" fmla="*/ 52 w 559"/>
                <a:gd name="T7" fmla="*/ 55 h 135"/>
                <a:gd name="T8" fmla="*/ 80 w 559"/>
                <a:gd name="T9" fmla="*/ 49 h 135"/>
                <a:gd name="T10" fmla="*/ 112 w 559"/>
                <a:gd name="T11" fmla="*/ 41 h 135"/>
                <a:gd name="T12" fmla="*/ 143 w 559"/>
                <a:gd name="T13" fmla="*/ 34 h 135"/>
                <a:gd name="T14" fmla="*/ 174 w 559"/>
                <a:gd name="T15" fmla="*/ 28 h 135"/>
                <a:gd name="T16" fmla="*/ 199 w 559"/>
                <a:gd name="T17" fmla="*/ 21 h 135"/>
                <a:gd name="T18" fmla="*/ 221 w 559"/>
                <a:gd name="T19" fmla="*/ 15 h 135"/>
                <a:gd name="T20" fmla="*/ 238 w 559"/>
                <a:gd name="T21" fmla="*/ 11 h 135"/>
                <a:gd name="T22" fmla="*/ 253 w 559"/>
                <a:gd name="T23" fmla="*/ 7 h 135"/>
                <a:gd name="T24" fmla="*/ 263 w 559"/>
                <a:gd name="T25" fmla="*/ 3 h 135"/>
                <a:gd name="T26" fmla="*/ 271 w 559"/>
                <a:gd name="T27" fmla="*/ 1 h 135"/>
                <a:gd name="T28" fmla="*/ 277 w 559"/>
                <a:gd name="T29" fmla="*/ 0 h 135"/>
                <a:gd name="T30" fmla="*/ 256 w 559"/>
                <a:gd name="T31" fmla="*/ 34 h 135"/>
                <a:gd name="T32" fmla="*/ 253 w 559"/>
                <a:gd name="T33" fmla="*/ 34 h 135"/>
                <a:gd name="T34" fmla="*/ 245 w 559"/>
                <a:gd name="T35" fmla="*/ 37 h 135"/>
                <a:gd name="T36" fmla="*/ 233 w 559"/>
                <a:gd name="T37" fmla="*/ 41 h 135"/>
                <a:gd name="T38" fmla="*/ 216 w 559"/>
                <a:gd name="T39" fmla="*/ 45 h 135"/>
                <a:gd name="T40" fmla="*/ 196 w 559"/>
                <a:gd name="T41" fmla="*/ 49 h 135"/>
                <a:gd name="T42" fmla="*/ 176 w 559"/>
                <a:gd name="T43" fmla="*/ 53 h 135"/>
                <a:gd name="T44" fmla="*/ 153 w 559"/>
                <a:gd name="T45" fmla="*/ 57 h 135"/>
                <a:gd name="T46" fmla="*/ 130 w 559"/>
                <a:gd name="T47" fmla="*/ 62 h 135"/>
                <a:gd name="T48" fmla="*/ 105 w 559"/>
                <a:gd name="T49" fmla="*/ 64 h 135"/>
                <a:gd name="T50" fmla="*/ 81 w 559"/>
                <a:gd name="T51" fmla="*/ 66 h 135"/>
                <a:gd name="T52" fmla="*/ 60 w 559"/>
                <a:gd name="T53" fmla="*/ 67 h 135"/>
                <a:gd name="T54" fmla="*/ 40 w 559"/>
                <a:gd name="T55" fmla="*/ 68 h 135"/>
                <a:gd name="T56" fmla="*/ 22 w 559"/>
                <a:gd name="T57" fmla="*/ 68 h 135"/>
                <a:gd name="T58" fmla="*/ 10 w 559"/>
                <a:gd name="T59" fmla="*/ 68 h 135"/>
                <a:gd name="T60" fmla="*/ 2 w 559"/>
                <a:gd name="T61" fmla="*/ 68 h 135"/>
                <a:gd name="T62" fmla="*/ 0 w 559"/>
                <a:gd name="T63" fmla="*/ 68 h 1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59"/>
                <a:gd name="T97" fmla="*/ 0 h 135"/>
                <a:gd name="T98" fmla="*/ 559 w 559"/>
                <a:gd name="T99" fmla="*/ 135 h 1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59" h="135">
                  <a:moveTo>
                    <a:pt x="0" y="135"/>
                  </a:moveTo>
                  <a:lnTo>
                    <a:pt x="0" y="135"/>
                  </a:lnTo>
                  <a:lnTo>
                    <a:pt x="7" y="131"/>
                  </a:lnTo>
                  <a:lnTo>
                    <a:pt x="21" y="127"/>
                  </a:lnTo>
                  <a:lnTo>
                    <a:pt x="36" y="125"/>
                  </a:lnTo>
                  <a:lnTo>
                    <a:pt x="57" y="119"/>
                  </a:lnTo>
                  <a:lnTo>
                    <a:pt x="80" y="114"/>
                  </a:lnTo>
                  <a:lnTo>
                    <a:pt x="104" y="110"/>
                  </a:lnTo>
                  <a:lnTo>
                    <a:pt x="133" y="104"/>
                  </a:lnTo>
                  <a:lnTo>
                    <a:pt x="161" y="97"/>
                  </a:lnTo>
                  <a:lnTo>
                    <a:pt x="192" y="89"/>
                  </a:lnTo>
                  <a:lnTo>
                    <a:pt x="224" y="81"/>
                  </a:lnTo>
                  <a:lnTo>
                    <a:pt x="257" y="76"/>
                  </a:lnTo>
                  <a:lnTo>
                    <a:pt x="287" y="68"/>
                  </a:lnTo>
                  <a:lnTo>
                    <a:pt x="317" y="61"/>
                  </a:lnTo>
                  <a:lnTo>
                    <a:pt x="348" y="55"/>
                  </a:lnTo>
                  <a:lnTo>
                    <a:pt x="376" y="49"/>
                  </a:lnTo>
                  <a:lnTo>
                    <a:pt x="399" y="41"/>
                  </a:lnTo>
                  <a:lnTo>
                    <a:pt x="422" y="36"/>
                  </a:lnTo>
                  <a:lnTo>
                    <a:pt x="443" y="30"/>
                  </a:lnTo>
                  <a:lnTo>
                    <a:pt x="462" y="26"/>
                  </a:lnTo>
                  <a:lnTo>
                    <a:pt x="477" y="21"/>
                  </a:lnTo>
                  <a:lnTo>
                    <a:pt x="494" y="17"/>
                  </a:lnTo>
                  <a:lnTo>
                    <a:pt x="506" y="13"/>
                  </a:lnTo>
                  <a:lnTo>
                    <a:pt x="519" y="9"/>
                  </a:lnTo>
                  <a:lnTo>
                    <a:pt x="527" y="5"/>
                  </a:lnTo>
                  <a:lnTo>
                    <a:pt x="536" y="5"/>
                  </a:lnTo>
                  <a:lnTo>
                    <a:pt x="542" y="2"/>
                  </a:lnTo>
                  <a:lnTo>
                    <a:pt x="547" y="0"/>
                  </a:lnTo>
                  <a:lnTo>
                    <a:pt x="555" y="0"/>
                  </a:lnTo>
                  <a:lnTo>
                    <a:pt x="559" y="0"/>
                  </a:lnTo>
                  <a:lnTo>
                    <a:pt x="513" y="68"/>
                  </a:lnTo>
                  <a:lnTo>
                    <a:pt x="511" y="68"/>
                  </a:lnTo>
                  <a:lnTo>
                    <a:pt x="506" y="68"/>
                  </a:lnTo>
                  <a:lnTo>
                    <a:pt x="498" y="70"/>
                  </a:lnTo>
                  <a:lnTo>
                    <a:pt x="490" y="74"/>
                  </a:lnTo>
                  <a:lnTo>
                    <a:pt x="477" y="76"/>
                  </a:lnTo>
                  <a:lnTo>
                    <a:pt x="466" y="81"/>
                  </a:lnTo>
                  <a:lnTo>
                    <a:pt x="449" y="85"/>
                  </a:lnTo>
                  <a:lnTo>
                    <a:pt x="433" y="89"/>
                  </a:lnTo>
                  <a:lnTo>
                    <a:pt x="414" y="93"/>
                  </a:lnTo>
                  <a:lnTo>
                    <a:pt x="393" y="97"/>
                  </a:lnTo>
                  <a:lnTo>
                    <a:pt x="373" y="102"/>
                  </a:lnTo>
                  <a:lnTo>
                    <a:pt x="352" y="106"/>
                  </a:lnTo>
                  <a:lnTo>
                    <a:pt x="329" y="110"/>
                  </a:lnTo>
                  <a:lnTo>
                    <a:pt x="306" y="114"/>
                  </a:lnTo>
                  <a:lnTo>
                    <a:pt x="283" y="119"/>
                  </a:lnTo>
                  <a:lnTo>
                    <a:pt x="260" y="123"/>
                  </a:lnTo>
                  <a:lnTo>
                    <a:pt x="236" y="123"/>
                  </a:lnTo>
                  <a:lnTo>
                    <a:pt x="211" y="127"/>
                  </a:lnTo>
                  <a:lnTo>
                    <a:pt x="188" y="129"/>
                  </a:lnTo>
                  <a:lnTo>
                    <a:pt x="163" y="131"/>
                  </a:lnTo>
                  <a:lnTo>
                    <a:pt x="141" y="131"/>
                  </a:lnTo>
                  <a:lnTo>
                    <a:pt x="120" y="133"/>
                  </a:lnTo>
                  <a:lnTo>
                    <a:pt x="99" y="135"/>
                  </a:lnTo>
                  <a:lnTo>
                    <a:pt x="80" y="135"/>
                  </a:lnTo>
                  <a:lnTo>
                    <a:pt x="61" y="135"/>
                  </a:lnTo>
                  <a:lnTo>
                    <a:pt x="45" y="135"/>
                  </a:lnTo>
                  <a:lnTo>
                    <a:pt x="32" y="135"/>
                  </a:lnTo>
                  <a:lnTo>
                    <a:pt x="21" y="135"/>
                  </a:lnTo>
                  <a:lnTo>
                    <a:pt x="11" y="135"/>
                  </a:lnTo>
                  <a:lnTo>
                    <a:pt x="4" y="135"/>
                  </a:lnTo>
                  <a:lnTo>
                    <a:pt x="0" y="135"/>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2" name="Freeform 24"/>
            <p:cNvSpPr>
              <a:spLocks/>
            </p:cNvSpPr>
            <p:nvPr/>
          </p:nvSpPr>
          <p:spPr bwMode="auto">
            <a:xfrm>
              <a:off x="921" y="3339"/>
              <a:ext cx="273" cy="79"/>
            </a:xfrm>
            <a:custGeom>
              <a:avLst/>
              <a:gdLst>
                <a:gd name="T0" fmla="*/ 0 w 546"/>
                <a:gd name="T1" fmla="*/ 79 h 158"/>
                <a:gd name="T2" fmla="*/ 270 w 546"/>
                <a:gd name="T3" fmla="*/ 48 h 158"/>
                <a:gd name="T4" fmla="*/ 270 w 546"/>
                <a:gd name="T5" fmla="*/ 46 h 158"/>
                <a:gd name="T6" fmla="*/ 272 w 546"/>
                <a:gd name="T7" fmla="*/ 41 h 158"/>
                <a:gd name="T8" fmla="*/ 272 w 546"/>
                <a:gd name="T9" fmla="*/ 37 h 158"/>
                <a:gd name="T10" fmla="*/ 272 w 546"/>
                <a:gd name="T11" fmla="*/ 35 h 158"/>
                <a:gd name="T12" fmla="*/ 272 w 546"/>
                <a:gd name="T13" fmla="*/ 29 h 158"/>
                <a:gd name="T14" fmla="*/ 273 w 546"/>
                <a:gd name="T15" fmla="*/ 25 h 158"/>
                <a:gd name="T16" fmla="*/ 272 w 546"/>
                <a:gd name="T17" fmla="*/ 21 h 158"/>
                <a:gd name="T18" fmla="*/ 272 w 546"/>
                <a:gd name="T19" fmla="*/ 16 h 158"/>
                <a:gd name="T20" fmla="*/ 270 w 546"/>
                <a:gd name="T21" fmla="*/ 12 h 158"/>
                <a:gd name="T22" fmla="*/ 270 w 546"/>
                <a:gd name="T23" fmla="*/ 9 h 158"/>
                <a:gd name="T24" fmla="*/ 268 w 546"/>
                <a:gd name="T25" fmla="*/ 5 h 158"/>
                <a:gd name="T26" fmla="*/ 265 w 546"/>
                <a:gd name="T27" fmla="*/ 3 h 158"/>
                <a:gd name="T28" fmla="*/ 261 w 546"/>
                <a:gd name="T29" fmla="*/ 1 h 158"/>
                <a:gd name="T30" fmla="*/ 257 w 546"/>
                <a:gd name="T31" fmla="*/ 1 h 158"/>
                <a:gd name="T32" fmla="*/ 251 w 546"/>
                <a:gd name="T33" fmla="*/ 0 h 158"/>
                <a:gd name="T34" fmla="*/ 245 w 546"/>
                <a:gd name="T35" fmla="*/ 0 h 158"/>
                <a:gd name="T36" fmla="*/ 239 w 546"/>
                <a:gd name="T37" fmla="*/ 0 h 158"/>
                <a:gd name="T38" fmla="*/ 232 w 546"/>
                <a:gd name="T39" fmla="*/ 2 h 158"/>
                <a:gd name="T40" fmla="*/ 224 w 546"/>
                <a:gd name="T41" fmla="*/ 3 h 158"/>
                <a:gd name="T42" fmla="*/ 218 w 546"/>
                <a:gd name="T43" fmla="*/ 5 h 158"/>
                <a:gd name="T44" fmla="*/ 209 w 546"/>
                <a:gd name="T45" fmla="*/ 6 h 158"/>
                <a:gd name="T46" fmla="*/ 202 w 546"/>
                <a:gd name="T47" fmla="*/ 9 h 158"/>
                <a:gd name="T48" fmla="*/ 193 w 546"/>
                <a:gd name="T49" fmla="*/ 10 h 158"/>
                <a:gd name="T50" fmla="*/ 184 w 546"/>
                <a:gd name="T51" fmla="*/ 12 h 158"/>
                <a:gd name="T52" fmla="*/ 176 w 546"/>
                <a:gd name="T53" fmla="*/ 14 h 158"/>
                <a:gd name="T54" fmla="*/ 167 w 546"/>
                <a:gd name="T55" fmla="*/ 17 h 158"/>
                <a:gd name="T56" fmla="*/ 159 w 546"/>
                <a:gd name="T57" fmla="*/ 19 h 158"/>
                <a:gd name="T58" fmla="*/ 150 w 546"/>
                <a:gd name="T59" fmla="*/ 22 h 158"/>
                <a:gd name="T60" fmla="*/ 142 w 546"/>
                <a:gd name="T61" fmla="*/ 25 h 158"/>
                <a:gd name="T62" fmla="*/ 134 w 546"/>
                <a:gd name="T63" fmla="*/ 27 h 158"/>
                <a:gd name="T64" fmla="*/ 124 w 546"/>
                <a:gd name="T65" fmla="*/ 30 h 158"/>
                <a:gd name="T66" fmla="*/ 116 w 546"/>
                <a:gd name="T67" fmla="*/ 33 h 158"/>
                <a:gd name="T68" fmla="*/ 108 w 546"/>
                <a:gd name="T69" fmla="*/ 35 h 158"/>
                <a:gd name="T70" fmla="*/ 101 w 546"/>
                <a:gd name="T71" fmla="*/ 38 h 158"/>
                <a:gd name="T72" fmla="*/ 93 w 546"/>
                <a:gd name="T73" fmla="*/ 40 h 158"/>
                <a:gd name="T74" fmla="*/ 86 w 546"/>
                <a:gd name="T75" fmla="*/ 43 h 158"/>
                <a:gd name="T76" fmla="*/ 80 w 546"/>
                <a:gd name="T77" fmla="*/ 44 h 158"/>
                <a:gd name="T78" fmla="*/ 75 w 546"/>
                <a:gd name="T79" fmla="*/ 46 h 158"/>
                <a:gd name="T80" fmla="*/ 68 w 546"/>
                <a:gd name="T81" fmla="*/ 48 h 158"/>
                <a:gd name="T82" fmla="*/ 65 w 546"/>
                <a:gd name="T83" fmla="*/ 50 h 158"/>
                <a:gd name="T84" fmla="*/ 60 w 546"/>
                <a:gd name="T85" fmla="*/ 51 h 158"/>
                <a:gd name="T86" fmla="*/ 57 w 546"/>
                <a:gd name="T87" fmla="*/ 53 h 158"/>
                <a:gd name="T88" fmla="*/ 52 w 546"/>
                <a:gd name="T89" fmla="*/ 55 h 158"/>
                <a:gd name="T90" fmla="*/ 51 w 546"/>
                <a:gd name="T91" fmla="*/ 56 h 158"/>
                <a:gd name="T92" fmla="*/ 0 w 546"/>
                <a:gd name="T93" fmla="*/ 79 h 158"/>
                <a:gd name="T94" fmla="*/ 0 w 546"/>
                <a:gd name="T95" fmla="*/ 79 h 1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46"/>
                <a:gd name="T145" fmla="*/ 0 h 158"/>
                <a:gd name="T146" fmla="*/ 546 w 546"/>
                <a:gd name="T147" fmla="*/ 158 h 15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46" h="158">
                  <a:moveTo>
                    <a:pt x="0" y="158"/>
                  </a:moveTo>
                  <a:lnTo>
                    <a:pt x="540" y="97"/>
                  </a:lnTo>
                  <a:lnTo>
                    <a:pt x="540" y="93"/>
                  </a:lnTo>
                  <a:lnTo>
                    <a:pt x="544" y="82"/>
                  </a:lnTo>
                  <a:lnTo>
                    <a:pt x="544" y="74"/>
                  </a:lnTo>
                  <a:lnTo>
                    <a:pt x="544" y="69"/>
                  </a:lnTo>
                  <a:lnTo>
                    <a:pt x="544" y="59"/>
                  </a:lnTo>
                  <a:lnTo>
                    <a:pt x="546" y="51"/>
                  </a:lnTo>
                  <a:lnTo>
                    <a:pt x="544" y="42"/>
                  </a:lnTo>
                  <a:lnTo>
                    <a:pt x="544" y="32"/>
                  </a:lnTo>
                  <a:lnTo>
                    <a:pt x="540" y="25"/>
                  </a:lnTo>
                  <a:lnTo>
                    <a:pt x="540" y="17"/>
                  </a:lnTo>
                  <a:lnTo>
                    <a:pt x="535" y="10"/>
                  </a:lnTo>
                  <a:lnTo>
                    <a:pt x="529" y="6"/>
                  </a:lnTo>
                  <a:lnTo>
                    <a:pt x="521" y="2"/>
                  </a:lnTo>
                  <a:lnTo>
                    <a:pt x="514" y="2"/>
                  </a:lnTo>
                  <a:lnTo>
                    <a:pt x="502" y="0"/>
                  </a:lnTo>
                  <a:lnTo>
                    <a:pt x="491" y="0"/>
                  </a:lnTo>
                  <a:lnTo>
                    <a:pt x="478" y="0"/>
                  </a:lnTo>
                  <a:lnTo>
                    <a:pt x="464" y="4"/>
                  </a:lnTo>
                  <a:lnTo>
                    <a:pt x="449" y="6"/>
                  </a:lnTo>
                  <a:lnTo>
                    <a:pt x="436" y="10"/>
                  </a:lnTo>
                  <a:lnTo>
                    <a:pt x="419" y="13"/>
                  </a:lnTo>
                  <a:lnTo>
                    <a:pt x="405" y="17"/>
                  </a:lnTo>
                  <a:lnTo>
                    <a:pt x="386" y="21"/>
                  </a:lnTo>
                  <a:lnTo>
                    <a:pt x="369" y="25"/>
                  </a:lnTo>
                  <a:lnTo>
                    <a:pt x="352" y="29"/>
                  </a:lnTo>
                  <a:lnTo>
                    <a:pt x="335" y="34"/>
                  </a:lnTo>
                  <a:lnTo>
                    <a:pt x="318" y="38"/>
                  </a:lnTo>
                  <a:lnTo>
                    <a:pt x="301" y="44"/>
                  </a:lnTo>
                  <a:lnTo>
                    <a:pt x="284" y="50"/>
                  </a:lnTo>
                  <a:lnTo>
                    <a:pt x="267" y="55"/>
                  </a:lnTo>
                  <a:lnTo>
                    <a:pt x="249" y="61"/>
                  </a:lnTo>
                  <a:lnTo>
                    <a:pt x="232" y="65"/>
                  </a:lnTo>
                  <a:lnTo>
                    <a:pt x="217" y="70"/>
                  </a:lnTo>
                  <a:lnTo>
                    <a:pt x="202" y="76"/>
                  </a:lnTo>
                  <a:lnTo>
                    <a:pt x="187" y="80"/>
                  </a:lnTo>
                  <a:lnTo>
                    <a:pt x="173" y="86"/>
                  </a:lnTo>
                  <a:lnTo>
                    <a:pt x="160" y="89"/>
                  </a:lnTo>
                  <a:lnTo>
                    <a:pt x="151" y="93"/>
                  </a:lnTo>
                  <a:lnTo>
                    <a:pt x="137" y="97"/>
                  </a:lnTo>
                  <a:lnTo>
                    <a:pt x="130" y="101"/>
                  </a:lnTo>
                  <a:lnTo>
                    <a:pt x="120" y="103"/>
                  </a:lnTo>
                  <a:lnTo>
                    <a:pt x="114" y="107"/>
                  </a:lnTo>
                  <a:lnTo>
                    <a:pt x="105" y="110"/>
                  </a:lnTo>
                  <a:lnTo>
                    <a:pt x="103" y="112"/>
                  </a:lnTo>
                  <a:lnTo>
                    <a:pt x="0" y="158"/>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3" name="Freeform 25"/>
            <p:cNvSpPr>
              <a:spLocks/>
            </p:cNvSpPr>
            <p:nvPr/>
          </p:nvSpPr>
          <p:spPr bwMode="auto">
            <a:xfrm>
              <a:off x="838" y="3453"/>
              <a:ext cx="558" cy="106"/>
            </a:xfrm>
            <a:custGeom>
              <a:avLst/>
              <a:gdLst>
                <a:gd name="T0" fmla="*/ 14 w 1114"/>
                <a:gd name="T1" fmla="*/ 99 h 211"/>
                <a:gd name="T2" fmla="*/ 32 w 1114"/>
                <a:gd name="T3" fmla="*/ 91 h 211"/>
                <a:gd name="T4" fmla="*/ 54 w 1114"/>
                <a:gd name="T5" fmla="*/ 82 h 211"/>
                <a:gd name="T6" fmla="*/ 80 w 1114"/>
                <a:gd name="T7" fmla="*/ 72 h 211"/>
                <a:gd name="T8" fmla="*/ 109 w 1114"/>
                <a:gd name="T9" fmla="*/ 61 h 211"/>
                <a:gd name="T10" fmla="*/ 139 w 1114"/>
                <a:gd name="T11" fmla="*/ 53 h 211"/>
                <a:gd name="T12" fmla="*/ 170 w 1114"/>
                <a:gd name="T13" fmla="*/ 45 h 211"/>
                <a:gd name="T14" fmla="*/ 201 w 1114"/>
                <a:gd name="T15" fmla="*/ 39 h 211"/>
                <a:gd name="T16" fmla="*/ 231 w 1114"/>
                <a:gd name="T17" fmla="*/ 37 h 211"/>
                <a:gd name="T18" fmla="*/ 261 w 1114"/>
                <a:gd name="T19" fmla="*/ 34 h 211"/>
                <a:gd name="T20" fmla="*/ 291 w 1114"/>
                <a:gd name="T21" fmla="*/ 34 h 211"/>
                <a:gd name="T22" fmla="*/ 318 w 1114"/>
                <a:gd name="T23" fmla="*/ 33 h 211"/>
                <a:gd name="T24" fmla="*/ 347 w 1114"/>
                <a:gd name="T25" fmla="*/ 33 h 211"/>
                <a:gd name="T26" fmla="*/ 376 w 1114"/>
                <a:gd name="T27" fmla="*/ 32 h 211"/>
                <a:gd name="T28" fmla="*/ 405 w 1114"/>
                <a:gd name="T29" fmla="*/ 30 h 211"/>
                <a:gd name="T30" fmla="*/ 433 w 1114"/>
                <a:gd name="T31" fmla="*/ 26 h 211"/>
                <a:gd name="T32" fmla="*/ 461 w 1114"/>
                <a:gd name="T33" fmla="*/ 22 h 211"/>
                <a:gd name="T34" fmla="*/ 487 w 1114"/>
                <a:gd name="T35" fmla="*/ 17 h 211"/>
                <a:gd name="T36" fmla="*/ 510 w 1114"/>
                <a:gd name="T37" fmla="*/ 13 h 211"/>
                <a:gd name="T38" fmla="*/ 529 w 1114"/>
                <a:gd name="T39" fmla="*/ 7 h 211"/>
                <a:gd name="T40" fmla="*/ 545 w 1114"/>
                <a:gd name="T41" fmla="*/ 3 h 211"/>
                <a:gd name="T42" fmla="*/ 554 w 1114"/>
                <a:gd name="T43" fmla="*/ 0 h 211"/>
                <a:gd name="T44" fmla="*/ 558 w 1114"/>
                <a:gd name="T45" fmla="*/ 0 h 211"/>
                <a:gd name="T46" fmla="*/ 535 w 1114"/>
                <a:gd name="T47" fmla="*/ 32 h 211"/>
                <a:gd name="T48" fmla="*/ 525 w 1114"/>
                <a:gd name="T49" fmla="*/ 33 h 211"/>
                <a:gd name="T50" fmla="*/ 505 w 1114"/>
                <a:gd name="T51" fmla="*/ 37 h 211"/>
                <a:gd name="T52" fmla="*/ 479 w 1114"/>
                <a:gd name="T53" fmla="*/ 40 h 211"/>
                <a:gd name="T54" fmla="*/ 449 w 1114"/>
                <a:gd name="T55" fmla="*/ 45 h 211"/>
                <a:gd name="T56" fmla="*/ 414 w 1114"/>
                <a:gd name="T57" fmla="*/ 51 h 211"/>
                <a:gd name="T58" fmla="*/ 380 w 1114"/>
                <a:gd name="T59" fmla="*/ 57 h 211"/>
                <a:gd name="T60" fmla="*/ 345 w 1114"/>
                <a:gd name="T61" fmla="*/ 62 h 211"/>
                <a:gd name="T62" fmla="*/ 312 w 1114"/>
                <a:gd name="T63" fmla="*/ 67 h 211"/>
                <a:gd name="T64" fmla="*/ 282 w 1114"/>
                <a:gd name="T65" fmla="*/ 71 h 211"/>
                <a:gd name="T66" fmla="*/ 254 w 1114"/>
                <a:gd name="T67" fmla="*/ 75 h 211"/>
                <a:gd name="T68" fmla="*/ 229 w 1114"/>
                <a:gd name="T69" fmla="*/ 77 h 211"/>
                <a:gd name="T70" fmla="*/ 206 w 1114"/>
                <a:gd name="T71" fmla="*/ 80 h 211"/>
                <a:gd name="T72" fmla="*/ 183 w 1114"/>
                <a:gd name="T73" fmla="*/ 82 h 211"/>
                <a:gd name="T74" fmla="*/ 160 w 1114"/>
                <a:gd name="T75" fmla="*/ 85 h 211"/>
                <a:gd name="T76" fmla="*/ 138 w 1114"/>
                <a:gd name="T77" fmla="*/ 88 h 211"/>
                <a:gd name="T78" fmla="*/ 116 w 1114"/>
                <a:gd name="T79" fmla="*/ 91 h 211"/>
                <a:gd name="T80" fmla="*/ 92 w 1114"/>
                <a:gd name="T81" fmla="*/ 94 h 211"/>
                <a:gd name="T82" fmla="*/ 70 w 1114"/>
                <a:gd name="T83" fmla="*/ 95 h 211"/>
                <a:gd name="T84" fmla="*/ 50 w 1114"/>
                <a:gd name="T85" fmla="*/ 98 h 211"/>
                <a:gd name="T86" fmla="*/ 32 w 1114"/>
                <a:gd name="T87" fmla="*/ 101 h 211"/>
                <a:gd name="T88" fmla="*/ 16 w 1114"/>
                <a:gd name="T89" fmla="*/ 104 h 211"/>
                <a:gd name="T90" fmla="*/ 8 w 1114"/>
                <a:gd name="T91" fmla="*/ 101 h 2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4"/>
                <a:gd name="T139" fmla="*/ 0 h 211"/>
                <a:gd name="T140" fmla="*/ 1114 w 1114"/>
                <a:gd name="T141" fmla="*/ 211 h 2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4" h="211">
                  <a:moveTo>
                    <a:pt x="15" y="202"/>
                  </a:moveTo>
                  <a:lnTo>
                    <a:pt x="28" y="198"/>
                  </a:lnTo>
                  <a:lnTo>
                    <a:pt x="42" y="190"/>
                  </a:lnTo>
                  <a:lnTo>
                    <a:pt x="63" y="181"/>
                  </a:lnTo>
                  <a:lnTo>
                    <a:pt x="84" y="173"/>
                  </a:lnTo>
                  <a:lnTo>
                    <a:pt x="108" y="164"/>
                  </a:lnTo>
                  <a:lnTo>
                    <a:pt x="131" y="152"/>
                  </a:lnTo>
                  <a:lnTo>
                    <a:pt x="160" y="143"/>
                  </a:lnTo>
                  <a:lnTo>
                    <a:pt x="186" y="131"/>
                  </a:lnTo>
                  <a:lnTo>
                    <a:pt x="217" y="122"/>
                  </a:lnTo>
                  <a:lnTo>
                    <a:pt x="247" y="112"/>
                  </a:lnTo>
                  <a:lnTo>
                    <a:pt x="278" y="105"/>
                  </a:lnTo>
                  <a:lnTo>
                    <a:pt x="310" y="95"/>
                  </a:lnTo>
                  <a:lnTo>
                    <a:pt x="340" y="90"/>
                  </a:lnTo>
                  <a:lnTo>
                    <a:pt x="371" y="82"/>
                  </a:lnTo>
                  <a:lnTo>
                    <a:pt x="401" y="78"/>
                  </a:lnTo>
                  <a:lnTo>
                    <a:pt x="432" y="73"/>
                  </a:lnTo>
                  <a:lnTo>
                    <a:pt x="462" y="73"/>
                  </a:lnTo>
                  <a:lnTo>
                    <a:pt x="490" y="67"/>
                  </a:lnTo>
                  <a:lnTo>
                    <a:pt x="521" y="67"/>
                  </a:lnTo>
                  <a:lnTo>
                    <a:pt x="549" y="67"/>
                  </a:lnTo>
                  <a:lnTo>
                    <a:pt x="580" y="67"/>
                  </a:lnTo>
                  <a:lnTo>
                    <a:pt x="606" y="65"/>
                  </a:lnTo>
                  <a:lnTo>
                    <a:pt x="635" y="65"/>
                  </a:lnTo>
                  <a:lnTo>
                    <a:pt x="664" y="65"/>
                  </a:lnTo>
                  <a:lnTo>
                    <a:pt x="692" y="65"/>
                  </a:lnTo>
                  <a:lnTo>
                    <a:pt x="722" y="63"/>
                  </a:lnTo>
                  <a:lnTo>
                    <a:pt x="751" y="63"/>
                  </a:lnTo>
                  <a:lnTo>
                    <a:pt x="780" y="61"/>
                  </a:lnTo>
                  <a:lnTo>
                    <a:pt x="808" y="59"/>
                  </a:lnTo>
                  <a:lnTo>
                    <a:pt x="835" y="55"/>
                  </a:lnTo>
                  <a:lnTo>
                    <a:pt x="865" y="52"/>
                  </a:lnTo>
                  <a:lnTo>
                    <a:pt x="892" y="48"/>
                  </a:lnTo>
                  <a:lnTo>
                    <a:pt x="920" y="44"/>
                  </a:lnTo>
                  <a:lnTo>
                    <a:pt x="945" y="38"/>
                  </a:lnTo>
                  <a:lnTo>
                    <a:pt x="972" y="34"/>
                  </a:lnTo>
                  <a:lnTo>
                    <a:pt x="994" y="29"/>
                  </a:lnTo>
                  <a:lnTo>
                    <a:pt x="1019" y="25"/>
                  </a:lnTo>
                  <a:lnTo>
                    <a:pt x="1038" y="19"/>
                  </a:lnTo>
                  <a:lnTo>
                    <a:pt x="1057" y="14"/>
                  </a:lnTo>
                  <a:lnTo>
                    <a:pt x="1072" y="10"/>
                  </a:lnTo>
                  <a:lnTo>
                    <a:pt x="1088" y="6"/>
                  </a:lnTo>
                  <a:lnTo>
                    <a:pt x="1099" y="2"/>
                  </a:lnTo>
                  <a:lnTo>
                    <a:pt x="1107" y="0"/>
                  </a:lnTo>
                  <a:lnTo>
                    <a:pt x="1112" y="0"/>
                  </a:lnTo>
                  <a:lnTo>
                    <a:pt x="1114" y="0"/>
                  </a:lnTo>
                  <a:lnTo>
                    <a:pt x="1072" y="63"/>
                  </a:lnTo>
                  <a:lnTo>
                    <a:pt x="1069" y="63"/>
                  </a:lnTo>
                  <a:lnTo>
                    <a:pt x="1061" y="63"/>
                  </a:lnTo>
                  <a:lnTo>
                    <a:pt x="1048" y="65"/>
                  </a:lnTo>
                  <a:lnTo>
                    <a:pt x="1031" y="69"/>
                  </a:lnTo>
                  <a:lnTo>
                    <a:pt x="1008" y="73"/>
                  </a:lnTo>
                  <a:lnTo>
                    <a:pt x="985" y="76"/>
                  </a:lnTo>
                  <a:lnTo>
                    <a:pt x="956" y="80"/>
                  </a:lnTo>
                  <a:lnTo>
                    <a:pt x="928" y="86"/>
                  </a:lnTo>
                  <a:lnTo>
                    <a:pt x="896" y="90"/>
                  </a:lnTo>
                  <a:lnTo>
                    <a:pt x="863" y="97"/>
                  </a:lnTo>
                  <a:lnTo>
                    <a:pt x="827" y="101"/>
                  </a:lnTo>
                  <a:lnTo>
                    <a:pt x="793" y="109"/>
                  </a:lnTo>
                  <a:lnTo>
                    <a:pt x="759" y="114"/>
                  </a:lnTo>
                  <a:lnTo>
                    <a:pt x="722" y="118"/>
                  </a:lnTo>
                  <a:lnTo>
                    <a:pt x="688" y="124"/>
                  </a:lnTo>
                  <a:lnTo>
                    <a:pt x="656" y="130"/>
                  </a:lnTo>
                  <a:lnTo>
                    <a:pt x="622" y="133"/>
                  </a:lnTo>
                  <a:lnTo>
                    <a:pt x="591" y="137"/>
                  </a:lnTo>
                  <a:lnTo>
                    <a:pt x="563" y="141"/>
                  </a:lnTo>
                  <a:lnTo>
                    <a:pt x="534" y="145"/>
                  </a:lnTo>
                  <a:lnTo>
                    <a:pt x="508" y="149"/>
                  </a:lnTo>
                  <a:lnTo>
                    <a:pt x="483" y="152"/>
                  </a:lnTo>
                  <a:lnTo>
                    <a:pt x="458" y="154"/>
                  </a:lnTo>
                  <a:lnTo>
                    <a:pt x="433" y="158"/>
                  </a:lnTo>
                  <a:lnTo>
                    <a:pt x="411" y="160"/>
                  </a:lnTo>
                  <a:lnTo>
                    <a:pt x="386" y="162"/>
                  </a:lnTo>
                  <a:lnTo>
                    <a:pt x="365" y="164"/>
                  </a:lnTo>
                  <a:lnTo>
                    <a:pt x="342" y="168"/>
                  </a:lnTo>
                  <a:lnTo>
                    <a:pt x="319" y="169"/>
                  </a:lnTo>
                  <a:lnTo>
                    <a:pt x="298" y="173"/>
                  </a:lnTo>
                  <a:lnTo>
                    <a:pt x="276" y="175"/>
                  </a:lnTo>
                  <a:lnTo>
                    <a:pt x="255" y="179"/>
                  </a:lnTo>
                  <a:lnTo>
                    <a:pt x="232" y="181"/>
                  </a:lnTo>
                  <a:lnTo>
                    <a:pt x="207" y="183"/>
                  </a:lnTo>
                  <a:lnTo>
                    <a:pt x="184" y="187"/>
                  </a:lnTo>
                  <a:lnTo>
                    <a:pt x="162" y="190"/>
                  </a:lnTo>
                  <a:lnTo>
                    <a:pt x="139" y="190"/>
                  </a:lnTo>
                  <a:lnTo>
                    <a:pt x="118" y="194"/>
                  </a:lnTo>
                  <a:lnTo>
                    <a:pt x="99" y="196"/>
                  </a:lnTo>
                  <a:lnTo>
                    <a:pt x="80" y="200"/>
                  </a:lnTo>
                  <a:lnTo>
                    <a:pt x="63" y="202"/>
                  </a:lnTo>
                  <a:lnTo>
                    <a:pt x="47" y="204"/>
                  </a:lnTo>
                  <a:lnTo>
                    <a:pt x="32" y="207"/>
                  </a:lnTo>
                  <a:lnTo>
                    <a:pt x="0" y="211"/>
                  </a:lnTo>
                  <a:lnTo>
                    <a:pt x="15" y="202"/>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4" name="Freeform 26"/>
            <p:cNvSpPr>
              <a:spLocks/>
            </p:cNvSpPr>
            <p:nvPr/>
          </p:nvSpPr>
          <p:spPr bwMode="auto">
            <a:xfrm>
              <a:off x="1149" y="2831"/>
              <a:ext cx="454" cy="106"/>
            </a:xfrm>
            <a:custGeom>
              <a:avLst/>
              <a:gdLst>
                <a:gd name="T0" fmla="*/ 24 w 907"/>
                <a:gd name="T1" fmla="*/ 58 h 213"/>
                <a:gd name="T2" fmla="*/ 31 w 907"/>
                <a:gd name="T3" fmla="*/ 55 h 213"/>
                <a:gd name="T4" fmla="*/ 44 w 907"/>
                <a:gd name="T5" fmla="*/ 51 h 213"/>
                <a:gd name="T6" fmla="*/ 63 w 907"/>
                <a:gd name="T7" fmla="*/ 45 h 213"/>
                <a:gd name="T8" fmla="*/ 88 w 907"/>
                <a:gd name="T9" fmla="*/ 39 h 213"/>
                <a:gd name="T10" fmla="*/ 118 w 907"/>
                <a:gd name="T11" fmla="*/ 31 h 213"/>
                <a:gd name="T12" fmla="*/ 151 w 907"/>
                <a:gd name="T13" fmla="*/ 24 h 213"/>
                <a:gd name="T14" fmla="*/ 187 w 907"/>
                <a:gd name="T15" fmla="*/ 17 h 213"/>
                <a:gd name="T16" fmla="*/ 226 w 907"/>
                <a:gd name="T17" fmla="*/ 11 h 213"/>
                <a:gd name="T18" fmla="*/ 267 w 907"/>
                <a:gd name="T19" fmla="*/ 6 h 213"/>
                <a:gd name="T20" fmla="*/ 308 w 907"/>
                <a:gd name="T21" fmla="*/ 3 h 213"/>
                <a:gd name="T22" fmla="*/ 347 w 907"/>
                <a:gd name="T23" fmla="*/ 1 h 213"/>
                <a:gd name="T24" fmla="*/ 382 w 907"/>
                <a:gd name="T25" fmla="*/ 0 h 213"/>
                <a:gd name="T26" fmla="*/ 413 w 907"/>
                <a:gd name="T27" fmla="*/ 1 h 213"/>
                <a:gd name="T28" fmla="*/ 436 w 907"/>
                <a:gd name="T29" fmla="*/ 4 h 213"/>
                <a:gd name="T30" fmla="*/ 449 w 907"/>
                <a:gd name="T31" fmla="*/ 7 h 213"/>
                <a:gd name="T32" fmla="*/ 453 w 907"/>
                <a:gd name="T33" fmla="*/ 14 h 213"/>
                <a:gd name="T34" fmla="*/ 446 w 907"/>
                <a:gd name="T35" fmla="*/ 20 h 213"/>
                <a:gd name="T36" fmla="*/ 430 w 907"/>
                <a:gd name="T37" fmla="*/ 25 h 213"/>
                <a:gd name="T38" fmla="*/ 408 w 907"/>
                <a:gd name="T39" fmla="*/ 28 h 213"/>
                <a:gd name="T40" fmla="*/ 379 w 907"/>
                <a:gd name="T41" fmla="*/ 33 h 213"/>
                <a:gd name="T42" fmla="*/ 348 w 907"/>
                <a:gd name="T43" fmla="*/ 37 h 213"/>
                <a:gd name="T44" fmla="*/ 316 w 907"/>
                <a:gd name="T45" fmla="*/ 41 h 213"/>
                <a:gd name="T46" fmla="*/ 283 w 907"/>
                <a:gd name="T47" fmla="*/ 44 h 213"/>
                <a:gd name="T48" fmla="*/ 253 w 907"/>
                <a:gd name="T49" fmla="*/ 46 h 213"/>
                <a:gd name="T50" fmla="*/ 225 w 907"/>
                <a:gd name="T51" fmla="*/ 49 h 213"/>
                <a:gd name="T52" fmla="*/ 200 w 907"/>
                <a:gd name="T53" fmla="*/ 51 h 213"/>
                <a:gd name="T54" fmla="*/ 177 w 907"/>
                <a:gd name="T55" fmla="*/ 53 h 213"/>
                <a:gd name="T56" fmla="*/ 156 w 907"/>
                <a:gd name="T57" fmla="*/ 56 h 213"/>
                <a:gd name="T58" fmla="*/ 136 w 907"/>
                <a:gd name="T59" fmla="*/ 59 h 213"/>
                <a:gd name="T60" fmla="*/ 118 w 907"/>
                <a:gd name="T61" fmla="*/ 63 h 213"/>
                <a:gd name="T62" fmla="*/ 100 w 907"/>
                <a:gd name="T63" fmla="*/ 66 h 213"/>
                <a:gd name="T64" fmla="*/ 82 w 907"/>
                <a:gd name="T65" fmla="*/ 72 h 213"/>
                <a:gd name="T66" fmla="*/ 65 w 907"/>
                <a:gd name="T67" fmla="*/ 78 h 213"/>
                <a:gd name="T68" fmla="*/ 49 w 907"/>
                <a:gd name="T69" fmla="*/ 83 h 213"/>
                <a:gd name="T70" fmla="*/ 33 w 907"/>
                <a:gd name="T71" fmla="*/ 89 h 213"/>
                <a:gd name="T72" fmla="*/ 21 w 907"/>
                <a:gd name="T73" fmla="*/ 96 h 213"/>
                <a:gd name="T74" fmla="*/ 11 w 907"/>
                <a:gd name="T75" fmla="*/ 101 h 213"/>
                <a:gd name="T76" fmla="*/ 1 w 907"/>
                <a:gd name="T77" fmla="*/ 105 h 213"/>
                <a:gd name="T78" fmla="*/ 23 w 907"/>
                <a:gd name="T79" fmla="*/ 59 h 2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07"/>
                <a:gd name="T121" fmla="*/ 0 h 213"/>
                <a:gd name="T122" fmla="*/ 907 w 907"/>
                <a:gd name="T123" fmla="*/ 213 h 2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07" h="213">
                  <a:moveTo>
                    <a:pt x="45" y="118"/>
                  </a:moveTo>
                  <a:lnTo>
                    <a:pt x="47" y="116"/>
                  </a:lnTo>
                  <a:lnTo>
                    <a:pt x="53" y="114"/>
                  </a:lnTo>
                  <a:lnTo>
                    <a:pt x="61" y="110"/>
                  </a:lnTo>
                  <a:lnTo>
                    <a:pt x="74" y="108"/>
                  </a:lnTo>
                  <a:lnTo>
                    <a:pt x="87" y="103"/>
                  </a:lnTo>
                  <a:lnTo>
                    <a:pt x="106" y="97"/>
                  </a:lnTo>
                  <a:lnTo>
                    <a:pt x="125" y="91"/>
                  </a:lnTo>
                  <a:lnTo>
                    <a:pt x="150" y="86"/>
                  </a:lnTo>
                  <a:lnTo>
                    <a:pt x="175" y="78"/>
                  </a:lnTo>
                  <a:lnTo>
                    <a:pt x="205" y="70"/>
                  </a:lnTo>
                  <a:lnTo>
                    <a:pt x="235" y="63"/>
                  </a:lnTo>
                  <a:lnTo>
                    <a:pt x="268" y="55"/>
                  </a:lnTo>
                  <a:lnTo>
                    <a:pt x="302" y="48"/>
                  </a:lnTo>
                  <a:lnTo>
                    <a:pt x="336" y="40"/>
                  </a:lnTo>
                  <a:lnTo>
                    <a:pt x="374" y="34"/>
                  </a:lnTo>
                  <a:lnTo>
                    <a:pt x="414" y="29"/>
                  </a:lnTo>
                  <a:lnTo>
                    <a:pt x="452" y="23"/>
                  </a:lnTo>
                  <a:lnTo>
                    <a:pt x="494" y="17"/>
                  </a:lnTo>
                  <a:lnTo>
                    <a:pt x="534" y="13"/>
                  </a:lnTo>
                  <a:lnTo>
                    <a:pt x="576" y="10"/>
                  </a:lnTo>
                  <a:lnTo>
                    <a:pt x="616" y="6"/>
                  </a:lnTo>
                  <a:lnTo>
                    <a:pt x="656" y="2"/>
                  </a:lnTo>
                  <a:lnTo>
                    <a:pt x="694" y="2"/>
                  </a:lnTo>
                  <a:lnTo>
                    <a:pt x="732" y="2"/>
                  </a:lnTo>
                  <a:lnTo>
                    <a:pt x="764" y="0"/>
                  </a:lnTo>
                  <a:lnTo>
                    <a:pt x="796" y="2"/>
                  </a:lnTo>
                  <a:lnTo>
                    <a:pt x="825" y="2"/>
                  </a:lnTo>
                  <a:lnTo>
                    <a:pt x="850" y="6"/>
                  </a:lnTo>
                  <a:lnTo>
                    <a:pt x="871" y="8"/>
                  </a:lnTo>
                  <a:lnTo>
                    <a:pt x="888" y="12"/>
                  </a:lnTo>
                  <a:lnTo>
                    <a:pt x="897" y="15"/>
                  </a:lnTo>
                  <a:lnTo>
                    <a:pt x="907" y="23"/>
                  </a:lnTo>
                  <a:lnTo>
                    <a:pt x="905" y="29"/>
                  </a:lnTo>
                  <a:lnTo>
                    <a:pt x="901" y="34"/>
                  </a:lnTo>
                  <a:lnTo>
                    <a:pt x="892" y="40"/>
                  </a:lnTo>
                  <a:lnTo>
                    <a:pt x="878" y="46"/>
                  </a:lnTo>
                  <a:lnTo>
                    <a:pt x="859" y="50"/>
                  </a:lnTo>
                  <a:lnTo>
                    <a:pt x="838" y="53"/>
                  </a:lnTo>
                  <a:lnTo>
                    <a:pt x="815" y="57"/>
                  </a:lnTo>
                  <a:lnTo>
                    <a:pt x="789" y="63"/>
                  </a:lnTo>
                  <a:lnTo>
                    <a:pt x="758" y="67"/>
                  </a:lnTo>
                  <a:lnTo>
                    <a:pt x="730" y="70"/>
                  </a:lnTo>
                  <a:lnTo>
                    <a:pt x="696" y="74"/>
                  </a:lnTo>
                  <a:lnTo>
                    <a:pt x="665" y="78"/>
                  </a:lnTo>
                  <a:lnTo>
                    <a:pt x="631" y="82"/>
                  </a:lnTo>
                  <a:lnTo>
                    <a:pt x="599" y="86"/>
                  </a:lnTo>
                  <a:lnTo>
                    <a:pt x="566" y="88"/>
                  </a:lnTo>
                  <a:lnTo>
                    <a:pt x="536" y="91"/>
                  </a:lnTo>
                  <a:lnTo>
                    <a:pt x="505" y="93"/>
                  </a:lnTo>
                  <a:lnTo>
                    <a:pt x="479" y="95"/>
                  </a:lnTo>
                  <a:lnTo>
                    <a:pt x="450" y="99"/>
                  </a:lnTo>
                  <a:lnTo>
                    <a:pt x="426" y="101"/>
                  </a:lnTo>
                  <a:lnTo>
                    <a:pt x="399" y="103"/>
                  </a:lnTo>
                  <a:lnTo>
                    <a:pt x="376" y="105"/>
                  </a:lnTo>
                  <a:lnTo>
                    <a:pt x="353" y="107"/>
                  </a:lnTo>
                  <a:lnTo>
                    <a:pt x="334" y="110"/>
                  </a:lnTo>
                  <a:lnTo>
                    <a:pt x="312" y="112"/>
                  </a:lnTo>
                  <a:lnTo>
                    <a:pt x="293" y="114"/>
                  </a:lnTo>
                  <a:lnTo>
                    <a:pt x="272" y="118"/>
                  </a:lnTo>
                  <a:lnTo>
                    <a:pt x="255" y="122"/>
                  </a:lnTo>
                  <a:lnTo>
                    <a:pt x="235" y="126"/>
                  </a:lnTo>
                  <a:lnTo>
                    <a:pt x="218" y="129"/>
                  </a:lnTo>
                  <a:lnTo>
                    <a:pt x="199" y="133"/>
                  </a:lnTo>
                  <a:lnTo>
                    <a:pt x="182" y="141"/>
                  </a:lnTo>
                  <a:lnTo>
                    <a:pt x="163" y="145"/>
                  </a:lnTo>
                  <a:lnTo>
                    <a:pt x="146" y="150"/>
                  </a:lnTo>
                  <a:lnTo>
                    <a:pt x="129" y="156"/>
                  </a:lnTo>
                  <a:lnTo>
                    <a:pt x="114" y="164"/>
                  </a:lnTo>
                  <a:lnTo>
                    <a:pt x="97" y="167"/>
                  </a:lnTo>
                  <a:lnTo>
                    <a:pt x="81" y="175"/>
                  </a:lnTo>
                  <a:lnTo>
                    <a:pt x="66" y="179"/>
                  </a:lnTo>
                  <a:lnTo>
                    <a:pt x="55" y="186"/>
                  </a:lnTo>
                  <a:lnTo>
                    <a:pt x="42" y="192"/>
                  </a:lnTo>
                  <a:lnTo>
                    <a:pt x="32" y="196"/>
                  </a:lnTo>
                  <a:lnTo>
                    <a:pt x="21" y="202"/>
                  </a:lnTo>
                  <a:lnTo>
                    <a:pt x="13" y="205"/>
                  </a:lnTo>
                  <a:lnTo>
                    <a:pt x="2" y="211"/>
                  </a:lnTo>
                  <a:lnTo>
                    <a:pt x="0" y="213"/>
                  </a:lnTo>
                  <a:lnTo>
                    <a:pt x="45" y="118"/>
                  </a:lnTo>
                  <a:close/>
                </a:path>
              </a:pathLst>
            </a:custGeom>
            <a:solidFill>
              <a:srgbClr val="C2D6C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5" name="Freeform 27"/>
            <p:cNvSpPr>
              <a:spLocks/>
            </p:cNvSpPr>
            <p:nvPr/>
          </p:nvSpPr>
          <p:spPr bwMode="auto">
            <a:xfrm>
              <a:off x="1082" y="2996"/>
              <a:ext cx="561" cy="107"/>
            </a:xfrm>
            <a:custGeom>
              <a:avLst/>
              <a:gdLst>
                <a:gd name="T0" fmla="*/ 0 w 1122"/>
                <a:gd name="T1" fmla="*/ 52 h 215"/>
                <a:gd name="T2" fmla="*/ 7 w 1122"/>
                <a:gd name="T3" fmla="*/ 53 h 215"/>
                <a:gd name="T4" fmla="*/ 22 w 1122"/>
                <a:gd name="T5" fmla="*/ 55 h 215"/>
                <a:gd name="T6" fmla="*/ 43 w 1122"/>
                <a:gd name="T7" fmla="*/ 58 h 215"/>
                <a:gd name="T8" fmla="*/ 70 w 1122"/>
                <a:gd name="T9" fmla="*/ 60 h 215"/>
                <a:gd name="T10" fmla="*/ 98 w 1122"/>
                <a:gd name="T11" fmla="*/ 61 h 215"/>
                <a:gd name="T12" fmla="*/ 131 w 1122"/>
                <a:gd name="T13" fmla="*/ 61 h 215"/>
                <a:gd name="T14" fmla="*/ 166 w 1122"/>
                <a:gd name="T15" fmla="*/ 61 h 215"/>
                <a:gd name="T16" fmla="*/ 201 w 1122"/>
                <a:gd name="T17" fmla="*/ 57 h 215"/>
                <a:gd name="T18" fmla="*/ 236 w 1122"/>
                <a:gd name="T19" fmla="*/ 50 h 215"/>
                <a:gd name="T20" fmla="*/ 272 w 1122"/>
                <a:gd name="T21" fmla="*/ 44 h 215"/>
                <a:gd name="T22" fmla="*/ 307 w 1122"/>
                <a:gd name="T23" fmla="*/ 38 h 215"/>
                <a:gd name="T24" fmla="*/ 341 w 1122"/>
                <a:gd name="T25" fmla="*/ 32 h 215"/>
                <a:gd name="T26" fmla="*/ 374 w 1122"/>
                <a:gd name="T27" fmla="*/ 25 h 215"/>
                <a:gd name="T28" fmla="*/ 407 w 1122"/>
                <a:gd name="T29" fmla="*/ 19 h 215"/>
                <a:gd name="T30" fmla="*/ 437 w 1122"/>
                <a:gd name="T31" fmla="*/ 12 h 215"/>
                <a:gd name="T32" fmla="*/ 465 w 1122"/>
                <a:gd name="T33" fmla="*/ 8 h 215"/>
                <a:gd name="T34" fmla="*/ 490 w 1122"/>
                <a:gd name="T35" fmla="*/ 4 h 215"/>
                <a:gd name="T36" fmla="*/ 514 w 1122"/>
                <a:gd name="T37" fmla="*/ 2 h 215"/>
                <a:gd name="T38" fmla="*/ 533 w 1122"/>
                <a:gd name="T39" fmla="*/ 0 h 215"/>
                <a:gd name="T40" fmla="*/ 547 w 1122"/>
                <a:gd name="T41" fmla="*/ 0 h 215"/>
                <a:gd name="T42" fmla="*/ 556 w 1122"/>
                <a:gd name="T43" fmla="*/ 1 h 215"/>
                <a:gd name="T44" fmla="*/ 560 w 1122"/>
                <a:gd name="T45" fmla="*/ 4 h 215"/>
                <a:gd name="T46" fmla="*/ 559 w 1122"/>
                <a:gd name="T47" fmla="*/ 10 h 215"/>
                <a:gd name="T48" fmla="*/ 551 w 1122"/>
                <a:gd name="T49" fmla="*/ 17 h 215"/>
                <a:gd name="T50" fmla="*/ 535 w 1122"/>
                <a:gd name="T51" fmla="*/ 25 h 215"/>
                <a:gd name="T52" fmla="*/ 514 w 1122"/>
                <a:gd name="T53" fmla="*/ 33 h 215"/>
                <a:gd name="T54" fmla="*/ 486 w 1122"/>
                <a:gd name="T55" fmla="*/ 41 h 215"/>
                <a:gd name="T56" fmla="*/ 454 w 1122"/>
                <a:gd name="T57" fmla="*/ 48 h 215"/>
                <a:gd name="T58" fmla="*/ 418 w 1122"/>
                <a:gd name="T59" fmla="*/ 57 h 215"/>
                <a:gd name="T60" fmla="*/ 377 w 1122"/>
                <a:gd name="T61" fmla="*/ 63 h 215"/>
                <a:gd name="T62" fmla="*/ 333 w 1122"/>
                <a:gd name="T63" fmla="*/ 72 h 215"/>
                <a:gd name="T64" fmla="*/ 285 w 1122"/>
                <a:gd name="T65" fmla="*/ 78 h 215"/>
                <a:gd name="T66" fmla="*/ 236 w 1122"/>
                <a:gd name="T67" fmla="*/ 84 h 215"/>
                <a:gd name="T68" fmla="*/ 187 w 1122"/>
                <a:gd name="T69" fmla="*/ 91 h 215"/>
                <a:gd name="T70" fmla="*/ 141 w 1122"/>
                <a:gd name="T71" fmla="*/ 95 h 215"/>
                <a:gd name="T72" fmla="*/ 100 w 1122"/>
                <a:gd name="T73" fmla="*/ 99 h 215"/>
                <a:gd name="T74" fmla="*/ 67 w 1122"/>
                <a:gd name="T75" fmla="*/ 102 h 215"/>
                <a:gd name="T76" fmla="*/ 40 w 1122"/>
                <a:gd name="T77" fmla="*/ 105 h 215"/>
                <a:gd name="T78" fmla="*/ 27 w 1122"/>
                <a:gd name="T79" fmla="*/ 106 h 215"/>
                <a:gd name="T80" fmla="*/ 0 w 1122"/>
                <a:gd name="T81" fmla="*/ 52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22"/>
                <a:gd name="T124" fmla="*/ 0 h 215"/>
                <a:gd name="T125" fmla="*/ 1122 w 1122"/>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22" h="215">
                  <a:moveTo>
                    <a:pt x="0" y="104"/>
                  </a:moveTo>
                  <a:lnTo>
                    <a:pt x="0" y="104"/>
                  </a:lnTo>
                  <a:lnTo>
                    <a:pt x="5" y="104"/>
                  </a:lnTo>
                  <a:lnTo>
                    <a:pt x="15" y="106"/>
                  </a:lnTo>
                  <a:lnTo>
                    <a:pt x="30" y="110"/>
                  </a:lnTo>
                  <a:lnTo>
                    <a:pt x="45" y="110"/>
                  </a:lnTo>
                  <a:lnTo>
                    <a:pt x="64" y="114"/>
                  </a:lnTo>
                  <a:lnTo>
                    <a:pt x="87" y="116"/>
                  </a:lnTo>
                  <a:lnTo>
                    <a:pt x="114" y="118"/>
                  </a:lnTo>
                  <a:lnTo>
                    <a:pt x="139" y="120"/>
                  </a:lnTo>
                  <a:lnTo>
                    <a:pt x="167" y="122"/>
                  </a:lnTo>
                  <a:lnTo>
                    <a:pt x="197" y="122"/>
                  </a:lnTo>
                  <a:lnTo>
                    <a:pt x="232" y="123"/>
                  </a:lnTo>
                  <a:lnTo>
                    <a:pt x="262" y="122"/>
                  </a:lnTo>
                  <a:lnTo>
                    <a:pt x="298" y="122"/>
                  </a:lnTo>
                  <a:lnTo>
                    <a:pt x="332" y="122"/>
                  </a:lnTo>
                  <a:lnTo>
                    <a:pt x="369" y="118"/>
                  </a:lnTo>
                  <a:lnTo>
                    <a:pt x="403" y="114"/>
                  </a:lnTo>
                  <a:lnTo>
                    <a:pt x="437" y="108"/>
                  </a:lnTo>
                  <a:lnTo>
                    <a:pt x="473" y="101"/>
                  </a:lnTo>
                  <a:lnTo>
                    <a:pt x="507" y="97"/>
                  </a:lnTo>
                  <a:lnTo>
                    <a:pt x="544" y="89"/>
                  </a:lnTo>
                  <a:lnTo>
                    <a:pt x="580" y="84"/>
                  </a:lnTo>
                  <a:lnTo>
                    <a:pt x="614" y="76"/>
                  </a:lnTo>
                  <a:lnTo>
                    <a:pt x="650" y="72"/>
                  </a:lnTo>
                  <a:lnTo>
                    <a:pt x="682" y="65"/>
                  </a:lnTo>
                  <a:lnTo>
                    <a:pt x="717" y="57"/>
                  </a:lnTo>
                  <a:lnTo>
                    <a:pt x="749" y="51"/>
                  </a:lnTo>
                  <a:lnTo>
                    <a:pt x="783" y="44"/>
                  </a:lnTo>
                  <a:lnTo>
                    <a:pt x="814" y="38"/>
                  </a:lnTo>
                  <a:lnTo>
                    <a:pt x="844" y="32"/>
                  </a:lnTo>
                  <a:lnTo>
                    <a:pt x="874" y="25"/>
                  </a:lnTo>
                  <a:lnTo>
                    <a:pt x="905" y="21"/>
                  </a:lnTo>
                  <a:lnTo>
                    <a:pt x="931" y="17"/>
                  </a:lnTo>
                  <a:lnTo>
                    <a:pt x="958" y="13"/>
                  </a:lnTo>
                  <a:lnTo>
                    <a:pt x="981" y="9"/>
                  </a:lnTo>
                  <a:lnTo>
                    <a:pt x="1006" y="8"/>
                  </a:lnTo>
                  <a:lnTo>
                    <a:pt x="1027" y="4"/>
                  </a:lnTo>
                  <a:lnTo>
                    <a:pt x="1047" y="2"/>
                  </a:lnTo>
                  <a:lnTo>
                    <a:pt x="1065" y="0"/>
                  </a:lnTo>
                  <a:lnTo>
                    <a:pt x="1082" y="0"/>
                  </a:lnTo>
                  <a:lnTo>
                    <a:pt x="1093" y="0"/>
                  </a:lnTo>
                  <a:lnTo>
                    <a:pt x="1104" y="0"/>
                  </a:lnTo>
                  <a:lnTo>
                    <a:pt x="1112" y="2"/>
                  </a:lnTo>
                  <a:lnTo>
                    <a:pt x="1120" y="6"/>
                  </a:lnTo>
                  <a:lnTo>
                    <a:pt x="1120" y="9"/>
                  </a:lnTo>
                  <a:lnTo>
                    <a:pt x="1122" y="15"/>
                  </a:lnTo>
                  <a:lnTo>
                    <a:pt x="1118" y="21"/>
                  </a:lnTo>
                  <a:lnTo>
                    <a:pt x="1112" y="28"/>
                  </a:lnTo>
                  <a:lnTo>
                    <a:pt x="1101" y="34"/>
                  </a:lnTo>
                  <a:lnTo>
                    <a:pt x="1087" y="42"/>
                  </a:lnTo>
                  <a:lnTo>
                    <a:pt x="1070" y="51"/>
                  </a:lnTo>
                  <a:lnTo>
                    <a:pt x="1051" y="59"/>
                  </a:lnTo>
                  <a:lnTo>
                    <a:pt x="1028" y="66"/>
                  </a:lnTo>
                  <a:lnTo>
                    <a:pt x="1002" y="74"/>
                  </a:lnTo>
                  <a:lnTo>
                    <a:pt x="973" y="82"/>
                  </a:lnTo>
                  <a:lnTo>
                    <a:pt x="945" y="91"/>
                  </a:lnTo>
                  <a:lnTo>
                    <a:pt x="909" y="97"/>
                  </a:lnTo>
                  <a:lnTo>
                    <a:pt x="872" y="106"/>
                  </a:lnTo>
                  <a:lnTo>
                    <a:pt x="836" y="114"/>
                  </a:lnTo>
                  <a:lnTo>
                    <a:pt x="796" y="122"/>
                  </a:lnTo>
                  <a:lnTo>
                    <a:pt x="755" y="127"/>
                  </a:lnTo>
                  <a:lnTo>
                    <a:pt x="711" y="135"/>
                  </a:lnTo>
                  <a:lnTo>
                    <a:pt x="667" y="144"/>
                  </a:lnTo>
                  <a:lnTo>
                    <a:pt x="621" y="152"/>
                  </a:lnTo>
                  <a:lnTo>
                    <a:pt x="570" y="156"/>
                  </a:lnTo>
                  <a:lnTo>
                    <a:pt x="523" y="163"/>
                  </a:lnTo>
                  <a:lnTo>
                    <a:pt x="473" y="169"/>
                  </a:lnTo>
                  <a:lnTo>
                    <a:pt x="424" y="177"/>
                  </a:lnTo>
                  <a:lnTo>
                    <a:pt x="374" y="182"/>
                  </a:lnTo>
                  <a:lnTo>
                    <a:pt x="329" y="186"/>
                  </a:lnTo>
                  <a:lnTo>
                    <a:pt x="283" y="190"/>
                  </a:lnTo>
                  <a:lnTo>
                    <a:pt x="241" y="196"/>
                  </a:lnTo>
                  <a:lnTo>
                    <a:pt x="201" y="198"/>
                  </a:lnTo>
                  <a:lnTo>
                    <a:pt x="165" y="203"/>
                  </a:lnTo>
                  <a:lnTo>
                    <a:pt x="133" y="205"/>
                  </a:lnTo>
                  <a:lnTo>
                    <a:pt x="104" y="209"/>
                  </a:lnTo>
                  <a:lnTo>
                    <a:pt x="81" y="211"/>
                  </a:lnTo>
                  <a:lnTo>
                    <a:pt x="66" y="211"/>
                  </a:lnTo>
                  <a:lnTo>
                    <a:pt x="55" y="213"/>
                  </a:lnTo>
                  <a:lnTo>
                    <a:pt x="53" y="215"/>
                  </a:lnTo>
                  <a:lnTo>
                    <a:pt x="0" y="104"/>
                  </a:lnTo>
                  <a:close/>
                </a:path>
              </a:pathLst>
            </a:custGeom>
            <a:solidFill>
              <a:srgbClr val="C2D6C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6" name="Freeform 28"/>
            <p:cNvSpPr>
              <a:spLocks/>
            </p:cNvSpPr>
            <p:nvPr/>
          </p:nvSpPr>
          <p:spPr bwMode="auto">
            <a:xfrm>
              <a:off x="1181" y="3214"/>
              <a:ext cx="537" cy="109"/>
            </a:xfrm>
            <a:custGeom>
              <a:avLst/>
              <a:gdLst>
                <a:gd name="T0" fmla="*/ 2 w 1075"/>
                <a:gd name="T1" fmla="*/ 80 h 219"/>
                <a:gd name="T2" fmla="*/ 12 w 1075"/>
                <a:gd name="T3" fmla="*/ 78 h 219"/>
                <a:gd name="T4" fmla="*/ 33 w 1075"/>
                <a:gd name="T5" fmla="*/ 74 h 219"/>
                <a:gd name="T6" fmla="*/ 61 w 1075"/>
                <a:gd name="T7" fmla="*/ 69 h 219"/>
                <a:gd name="T8" fmla="*/ 95 w 1075"/>
                <a:gd name="T9" fmla="*/ 63 h 219"/>
                <a:gd name="T10" fmla="*/ 132 w 1075"/>
                <a:gd name="T11" fmla="*/ 56 h 219"/>
                <a:gd name="T12" fmla="*/ 171 w 1075"/>
                <a:gd name="T13" fmla="*/ 47 h 219"/>
                <a:gd name="T14" fmla="*/ 210 w 1075"/>
                <a:gd name="T15" fmla="*/ 40 h 219"/>
                <a:gd name="T16" fmla="*/ 245 w 1075"/>
                <a:gd name="T17" fmla="*/ 31 h 219"/>
                <a:gd name="T18" fmla="*/ 275 w 1075"/>
                <a:gd name="T19" fmla="*/ 25 h 219"/>
                <a:gd name="T20" fmla="*/ 299 w 1075"/>
                <a:gd name="T21" fmla="*/ 21 h 219"/>
                <a:gd name="T22" fmla="*/ 319 w 1075"/>
                <a:gd name="T23" fmla="*/ 16 h 219"/>
                <a:gd name="T24" fmla="*/ 337 w 1075"/>
                <a:gd name="T25" fmla="*/ 14 h 219"/>
                <a:gd name="T26" fmla="*/ 355 w 1075"/>
                <a:gd name="T27" fmla="*/ 12 h 219"/>
                <a:gd name="T28" fmla="*/ 374 w 1075"/>
                <a:gd name="T29" fmla="*/ 10 h 219"/>
                <a:gd name="T30" fmla="*/ 395 w 1075"/>
                <a:gd name="T31" fmla="*/ 8 h 219"/>
                <a:gd name="T32" fmla="*/ 420 w 1075"/>
                <a:gd name="T33" fmla="*/ 6 h 219"/>
                <a:gd name="T34" fmla="*/ 447 w 1075"/>
                <a:gd name="T35" fmla="*/ 4 h 219"/>
                <a:gd name="T36" fmla="*/ 472 w 1075"/>
                <a:gd name="T37" fmla="*/ 2 h 219"/>
                <a:gd name="T38" fmla="*/ 495 w 1075"/>
                <a:gd name="T39" fmla="*/ 1 h 219"/>
                <a:gd name="T40" fmla="*/ 514 w 1075"/>
                <a:gd name="T41" fmla="*/ 0 h 219"/>
                <a:gd name="T42" fmla="*/ 529 w 1075"/>
                <a:gd name="T43" fmla="*/ 1 h 219"/>
                <a:gd name="T44" fmla="*/ 536 w 1075"/>
                <a:gd name="T45" fmla="*/ 4 h 219"/>
                <a:gd name="T46" fmla="*/ 535 w 1075"/>
                <a:gd name="T47" fmla="*/ 9 h 219"/>
                <a:gd name="T48" fmla="*/ 526 w 1075"/>
                <a:gd name="T49" fmla="*/ 16 h 219"/>
                <a:gd name="T50" fmla="*/ 510 w 1075"/>
                <a:gd name="T51" fmla="*/ 23 h 219"/>
                <a:gd name="T52" fmla="*/ 490 w 1075"/>
                <a:gd name="T53" fmla="*/ 27 h 219"/>
                <a:gd name="T54" fmla="*/ 466 w 1075"/>
                <a:gd name="T55" fmla="*/ 31 h 219"/>
                <a:gd name="T56" fmla="*/ 440 w 1075"/>
                <a:gd name="T57" fmla="*/ 35 h 219"/>
                <a:gd name="T58" fmla="*/ 414 w 1075"/>
                <a:gd name="T59" fmla="*/ 39 h 219"/>
                <a:gd name="T60" fmla="*/ 385 w 1075"/>
                <a:gd name="T61" fmla="*/ 42 h 219"/>
                <a:gd name="T62" fmla="*/ 357 w 1075"/>
                <a:gd name="T63" fmla="*/ 45 h 219"/>
                <a:gd name="T64" fmla="*/ 332 w 1075"/>
                <a:gd name="T65" fmla="*/ 49 h 219"/>
                <a:gd name="T66" fmla="*/ 310 w 1075"/>
                <a:gd name="T67" fmla="*/ 52 h 219"/>
                <a:gd name="T68" fmla="*/ 292 w 1075"/>
                <a:gd name="T69" fmla="*/ 56 h 219"/>
                <a:gd name="T70" fmla="*/ 277 w 1075"/>
                <a:gd name="T71" fmla="*/ 59 h 219"/>
                <a:gd name="T72" fmla="*/ 262 w 1075"/>
                <a:gd name="T73" fmla="*/ 63 h 219"/>
                <a:gd name="T74" fmla="*/ 248 w 1075"/>
                <a:gd name="T75" fmla="*/ 65 h 219"/>
                <a:gd name="T76" fmla="*/ 233 w 1075"/>
                <a:gd name="T77" fmla="*/ 69 h 219"/>
                <a:gd name="T78" fmla="*/ 215 w 1075"/>
                <a:gd name="T79" fmla="*/ 72 h 219"/>
                <a:gd name="T80" fmla="*/ 193 w 1075"/>
                <a:gd name="T81" fmla="*/ 75 h 219"/>
                <a:gd name="T82" fmla="*/ 167 w 1075"/>
                <a:gd name="T83" fmla="*/ 80 h 219"/>
                <a:gd name="T84" fmla="*/ 140 w 1075"/>
                <a:gd name="T85" fmla="*/ 84 h 219"/>
                <a:gd name="T86" fmla="*/ 111 w 1075"/>
                <a:gd name="T87" fmla="*/ 91 h 219"/>
                <a:gd name="T88" fmla="*/ 86 w 1075"/>
                <a:gd name="T89" fmla="*/ 97 h 219"/>
                <a:gd name="T90" fmla="*/ 64 w 1075"/>
                <a:gd name="T91" fmla="*/ 102 h 219"/>
                <a:gd name="T92" fmla="*/ 48 w 1075"/>
                <a:gd name="T93" fmla="*/ 105 h 219"/>
                <a:gd name="T94" fmla="*/ 38 w 1075"/>
                <a:gd name="T95" fmla="*/ 108 h 219"/>
                <a:gd name="T96" fmla="*/ 0 w 1075"/>
                <a:gd name="T97" fmla="*/ 81 h 2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75"/>
                <a:gd name="T148" fmla="*/ 0 h 219"/>
                <a:gd name="T149" fmla="*/ 1075 w 1075"/>
                <a:gd name="T150" fmla="*/ 219 h 2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75" h="219">
                  <a:moveTo>
                    <a:pt x="0" y="162"/>
                  </a:moveTo>
                  <a:lnTo>
                    <a:pt x="4" y="160"/>
                  </a:lnTo>
                  <a:lnTo>
                    <a:pt x="12" y="160"/>
                  </a:lnTo>
                  <a:lnTo>
                    <a:pt x="25" y="156"/>
                  </a:lnTo>
                  <a:lnTo>
                    <a:pt x="44" y="154"/>
                  </a:lnTo>
                  <a:lnTo>
                    <a:pt x="67" y="149"/>
                  </a:lnTo>
                  <a:lnTo>
                    <a:pt x="92" y="145"/>
                  </a:lnTo>
                  <a:lnTo>
                    <a:pt x="122" y="139"/>
                  </a:lnTo>
                  <a:lnTo>
                    <a:pt x="156" y="133"/>
                  </a:lnTo>
                  <a:lnTo>
                    <a:pt x="191" y="126"/>
                  </a:lnTo>
                  <a:lnTo>
                    <a:pt x="227" y="120"/>
                  </a:lnTo>
                  <a:lnTo>
                    <a:pt x="265" y="112"/>
                  </a:lnTo>
                  <a:lnTo>
                    <a:pt x="305" y="105"/>
                  </a:lnTo>
                  <a:lnTo>
                    <a:pt x="343" y="95"/>
                  </a:lnTo>
                  <a:lnTo>
                    <a:pt x="383" y="88"/>
                  </a:lnTo>
                  <a:lnTo>
                    <a:pt x="421" y="80"/>
                  </a:lnTo>
                  <a:lnTo>
                    <a:pt x="457" y="72"/>
                  </a:lnTo>
                  <a:lnTo>
                    <a:pt x="491" y="63"/>
                  </a:lnTo>
                  <a:lnTo>
                    <a:pt x="521" y="57"/>
                  </a:lnTo>
                  <a:lnTo>
                    <a:pt x="550" y="50"/>
                  </a:lnTo>
                  <a:lnTo>
                    <a:pt x="575" y="46"/>
                  </a:lnTo>
                  <a:lnTo>
                    <a:pt x="598" y="42"/>
                  </a:lnTo>
                  <a:lnTo>
                    <a:pt x="618" y="36"/>
                  </a:lnTo>
                  <a:lnTo>
                    <a:pt x="639" y="33"/>
                  </a:lnTo>
                  <a:lnTo>
                    <a:pt x="658" y="33"/>
                  </a:lnTo>
                  <a:lnTo>
                    <a:pt x="675" y="29"/>
                  </a:lnTo>
                  <a:lnTo>
                    <a:pt x="693" y="27"/>
                  </a:lnTo>
                  <a:lnTo>
                    <a:pt x="710" y="25"/>
                  </a:lnTo>
                  <a:lnTo>
                    <a:pt x="729" y="25"/>
                  </a:lnTo>
                  <a:lnTo>
                    <a:pt x="748" y="21"/>
                  </a:lnTo>
                  <a:lnTo>
                    <a:pt x="769" y="19"/>
                  </a:lnTo>
                  <a:lnTo>
                    <a:pt x="791" y="17"/>
                  </a:lnTo>
                  <a:lnTo>
                    <a:pt x="816" y="15"/>
                  </a:lnTo>
                  <a:lnTo>
                    <a:pt x="841" y="12"/>
                  </a:lnTo>
                  <a:lnTo>
                    <a:pt x="868" y="10"/>
                  </a:lnTo>
                  <a:lnTo>
                    <a:pt x="894" y="8"/>
                  </a:lnTo>
                  <a:lnTo>
                    <a:pt x="919" y="6"/>
                  </a:lnTo>
                  <a:lnTo>
                    <a:pt x="944" y="4"/>
                  </a:lnTo>
                  <a:lnTo>
                    <a:pt x="968" y="2"/>
                  </a:lnTo>
                  <a:lnTo>
                    <a:pt x="991" y="2"/>
                  </a:lnTo>
                  <a:lnTo>
                    <a:pt x="1012" y="2"/>
                  </a:lnTo>
                  <a:lnTo>
                    <a:pt x="1029" y="0"/>
                  </a:lnTo>
                  <a:lnTo>
                    <a:pt x="1044" y="2"/>
                  </a:lnTo>
                  <a:lnTo>
                    <a:pt x="1058" y="2"/>
                  </a:lnTo>
                  <a:lnTo>
                    <a:pt x="1067" y="6"/>
                  </a:lnTo>
                  <a:lnTo>
                    <a:pt x="1073" y="8"/>
                  </a:lnTo>
                  <a:lnTo>
                    <a:pt x="1075" y="14"/>
                  </a:lnTo>
                  <a:lnTo>
                    <a:pt x="1071" y="19"/>
                  </a:lnTo>
                  <a:lnTo>
                    <a:pt x="1065" y="29"/>
                  </a:lnTo>
                  <a:lnTo>
                    <a:pt x="1052" y="33"/>
                  </a:lnTo>
                  <a:lnTo>
                    <a:pt x="1037" y="40"/>
                  </a:lnTo>
                  <a:lnTo>
                    <a:pt x="1020" y="46"/>
                  </a:lnTo>
                  <a:lnTo>
                    <a:pt x="1003" y="52"/>
                  </a:lnTo>
                  <a:lnTo>
                    <a:pt x="980" y="55"/>
                  </a:lnTo>
                  <a:lnTo>
                    <a:pt x="957" y="59"/>
                  </a:lnTo>
                  <a:lnTo>
                    <a:pt x="932" y="63"/>
                  </a:lnTo>
                  <a:lnTo>
                    <a:pt x="909" y="69"/>
                  </a:lnTo>
                  <a:lnTo>
                    <a:pt x="881" y="71"/>
                  </a:lnTo>
                  <a:lnTo>
                    <a:pt x="854" y="74"/>
                  </a:lnTo>
                  <a:lnTo>
                    <a:pt x="828" y="78"/>
                  </a:lnTo>
                  <a:lnTo>
                    <a:pt x="799" y="82"/>
                  </a:lnTo>
                  <a:lnTo>
                    <a:pt x="771" y="84"/>
                  </a:lnTo>
                  <a:lnTo>
                    <a:pt x="744" y="88"/>
                  </a:lnTo>
                  <a:lnTo>
                    <a:pt x="715" y="91"/>
                  </a:lnTo>
                  <a:lnTo>
                    <a:pt x="689" y="95"/>
                  </a:lnTo>
                  <a:lnTo>
                    <a:pt x="664" y="99"/>
                  </a:lnTo>
                  <a:lnTo>
                    <a:pt x="641" y="103"/>
                  </a:lnTo>
                  <a:lnTo>
                    <a:pt x="620" y="105"/>
                  </a:lnTo>
                  <a:lnTo>
                    <a:pt x="603" y="109"/>
                  </a:lnTo>
                  <a:lnTo>
                    <a:pt x="584" y="112"/>
                  </a:lnTo>
                  <a:lnTo>
                    <a:pt x="571" y="116"/>
                  </a:lnTo>
                  <a:lnTo>
                    <a:pt x="554" y="118"/>
                  </a:lnTo>
                  <a:lnTo>
                    <a:pt x="542" y="122"/>
                  </a:lnTo>
                  <a:lnTo>
                    <a:pt x="525" y="126"/>
                  </a:lnTo>
                  <a:lnTo>
                    <a:pt x="512" y="128"/>
                  </a:lnTo>
                  <a:lnTo>
                    <a:pt x="497" y="131"/>
                  </a:lnTo>
                  <a:lnTo>
                    <a:pt x="483" y="135"/>
                  </a:lnTo>
                  <a:lnTo>
                    <a:pt x="466" y="139"/>
                  </a:lnTo>
                  <a:lnTo>
                    <a:pt x="449" y="141"/>
                  </a:lnTo>
                  <a:lnTo>
                    <a:pt x="430" y="145"/>
                  </a:lnTo>
                  <a:lnTo>
                    <a:pt x="411" y="149"/>
                  </a:lnTo>
                  <a:lnTo>
                    <a:pt x="386" y="150"/>
                  </a:lnTo>
                  <a:lnTo>
                    <a:pt x="362" y="156"/>
                  </a:lnTo>
                  <a:lnTo>
                    <a:pt x="335" y="160"/>
                  </a:lnTo>
                  <a:lnTo>
                    <a:pt x="308" y="166"/>
                  </a:lnTo>
                  <a:lnTo>
                    <a:pt x="280" y="169"/>
                  </a:lnTo>
                  <a:lnTo>
                    <a:pt x="251" y="177"/>
                  </a:lnTo>
                  <a:lnTo>
                    <a:pt x="223" y="183"/>
                  </a:lnTo>
                  <a:lnTo>
                    <a:pt x="198" y="188"/>
                  </a:lnTo>
                  <a:lnTo>
                    <a:pt x="173" y="194"/>
                  </a:lnTo>
                  <a:lnTo>
                    <a:pt x="149" y="200"/>
                  </a:lnTo>
                  <a:lnTo>
                    <a:pt x="128" y="204"/>
                  </a:lnTo>
                  <a:lnTo>
                    <a:pt x="111" y="209"/>
                  </a:lnTo>
                  <a:lnTo>
                    <a:pt x="96" y="211"/>
                  </a:lnTo>
                  <a:lnTo>
                    <a:pt x="84" y="215"/>
                  </a:lnTo>
                  <a:lnTo>
                    <a:pt x="77" y="217"/>
                  </a:lnTo>
                  <a:lnTo>
                    <a:pt x="77" y="219"/>
                  </a:lnTo>
                  <a:lnTo>
                    <a:pt x="0" y="162"/>
                  </a:lnTo>
                  <a:close/>
                </a:path>
              </a:pathLst>
            </a:custGeom>
            <a:solidFill>
              <a:srgbClr val="C2D6C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7" name="Freeform 29"/>
            <p:cNvSpPr>
              <a:spLocks/>
            </p:cNvSpPr>
            <p:nvPr/>
          </p:nvSpPr>
          <p:spPr bwMode="auto">
            <a:xfrm>
              <a:off x="746" y="3524"/>
              <a:ext cx="909" cy="368"/>
            </a:xfrm>
            <a:custGeom>
              <a:avLst/>
              <a:gdLst>
                <a:gd name="T0" fmla="*/ 499 w 1818"/>
                <a:gd name="T1" fmla="*/ 34 h 736"/>
                <a:gd name="T2" fmla="*/ 492 w 1818"/>
                <a:gd name="T3" fmla="*/ 31 h 736"/>
                <a:gd name="T4" fmla="*/ 478 w 1818"/>
                <a:gd name="T5" fmla="*/ 25 h 736"/>
                <a:gd name="T6" fmla="*/ 462 w 1818"/>
                <a:gd name="T7" fmla="*/ 20 h 736"/>
                <a:gd name="T8" fmla="*/ 444 w 1818"/>
                <a:gd name="T9" fmla="*/ 13 h 736"/>
                <a:gd name="T10" fmla="*/ 423 w 1818"/>
                <a:gd name="T11" fmla="*/ 7 h 736"/>
                <a:gd name="T12" fmla="*/ 403 w 1818"/>
                <a:gd name="T13" fmla="*/ 3 h 736"/>
                <a:gd name="T14" fmla="*/ 385 w 1818"/>
                <a:gd name="T15" fmla="*/ 0 h 736"/>
                <a:gd name="T16" fmla="*/ 370 w 1818"/>
                <a:gd name="T17" fmla="*/ 0 h 736"/>
                <a:gd name="T18" fmla="*/ 359 w 1818"/>
                <a:gd name="T19" fmla="*/ 3 h 736"/>
                <a:gd name="T20" fmla="*/ 352 w 1818"/>
                <a:gd name="T21" fmla="*/ 6 h 736"/>
                <a:gd name="T22" fmla="*/ 348 w 1818"/>
                <a:gd name="T23" fmla="*/ 13 h 736"/>
                <a:gd name="T24" fmla="*/ 345 w 1818"/>
                <a:gd name="T25" fmla="*/ 22 h 736"/>
                <a:gd name="T26" fmla="*/ 343 w 1818"/>
                <a:gd name="T27" fmla="*/ 29 h 736"/>
                <a:gd name="T28" fmla="*/ 341 w 1818"/>
                <a:gd name="T29" fmla="*/ 40 h 736"/>
                <a:gd name="T30" fmla="*/ 339 w 1818"/>
                <a:gd name="T31" fmla="*/ 49 h 736"/>
                <a:gd name="T32" fmla="*/ 334 w 1818"/>
                <a:gd name="T33" fmla="*/ 59 h 736"/>
                <a:gd name="T34" fmla="*/ 328 w 1818"/>
                <a:gd name="T35" fmla="*/ 68 h 736"/>
                <a:gd name="T36" fmla="*/ 322 w 1818"/>
                <a:gd name="T37" fmla="*/ 76 h 736"/>
                <a:gd name="T38" fmla="*/ 315 w 1818"/>
                <a:gd name="T39" fmla="*/ 85 h 736"/>
                <a:gd name="T40" fmla="*/ 309 w 1818"/>
                <a:gd name="T41" fmla="*/ 93 h 736"/>
                <a:gd name="T42" fmla="*/ 301 w 1818"/>
                <a:gd name="T43" fmla="*/ 100 h 736"/>
                <a:gd name="T44" fmla="*/ 294 w 1818"/>
                <a:gd name="T45" fmla="*/ 108 h 736"/>
                <a:gd name="T46" fmla="*/ 289 w 1818"/>
                <a:gd name="T47" fmla="*/ 118 h 736"/>
                <a:gd name="T48" fmla="*/ 284 w 1818"/>
                <a:gd name="T49" fmla="*/ 126 h 736"/>
                <a:gd name="T50" fmla="*/ 281 w 1818"/>
                <a:gd name="T51" fmla="*/ 135 h 736"/>
                <a:gd name="T52" fmla="*/ 279 w 1818"/>
                <a:gd name="T53" fmla="*/ 145 h 736"/>
                <a:gd name="T54" fmla="*/ 279 w 1818"/>
                <a:gd name="T55" fmla="*/ 154 h 736"/>
                <a:gd name="T56" fmla="*/ 279 w 1818"/>
                <a:gd name="T57" fmla="*/ 164 h 736"/>
                <a:gd name="T58" fmla="*/ 279 w 1818"/>
                <a:gd name="T59" fmla="*/ 173 h 736"/>
                <a:gd name="T60" fmla="*/ 280 w 1818"/>
                <a:gd name="T61" fmla="*/ 182 h 736"/>
                <a:gd name="T62" fmla="*/ 281 w 1818"/>
                <a:gd name="T63" fmla="*/ 191 h 736"/>
                <a:gd name="T64" fmla="*/ 281 w 1818"/>
                <a:gd name="T65" fmla="*/ 198 h 736"/>
                <a:gd name="T66" fmla="*/ 281 w 1818"/>
                <a:gd name="T67" fmla="*/ 206 h 736"/>
                <a:gd name="T68" fmla="*/ 280 w 1818"/>
                <a:gd name="T69" fmla="*/ 215 h 736"/>
                <a:gd name="T70" fmla="*/ 279 w 1818"/>
                <a:gd name="T71" fmla="*/ 225 h 736"/>
                <a:gd name="T72" fmla="*/ 278 w 1818"/>
                <a:gd name="T73" fmla="*/ 232 h 736"/>
                <a:gd name="T74" fmla="*/ 194 w 1818"/>
                <a:gd name="T75" fmla="*/ 268 h 736"/>
                <a:gd name="T76" fmla="*/ 15 w 1818"/>
                <a:gd name="T77" fmla="*/ 222 h 736"/>
                <a:gd name="T78" fmla="*/ 0 w 1818"/>
                <a:gd name="T79" fmla="*/ 368 h 736"/>
                <a:gd name="T80" fmla="*/ 275 w 1818"/>
                <a:gd name="T81" fmla="*/ 279 h 736"/>
                <a:gd name="T82" fmla="*/ 645 w 1818"/>
                <a:gd name="T83" fmla="*/ 209 h 736"/>
                <a:gd name="T84" fmla="*/ 909 w 1818"/>
                <a:gd name="T85" fmla="*/ 138 h 736"/>
                <a:gd name="T86" fmla="*/ 750 w 1818"/>
                <a:gd name="T87" fmla="*/ 167 h 736"/>
                <a:gd name="T88" fmla="*/ 702 w 1818"/>
                <a:gd name="T89" fmla="*/ 177 h 736"/>
                <a:gd name="T90" fmla="*/ 592 w 1818"/>
                <a:gd name="T91" fmla="*/ 196 h 736"/>
                <a:gd name="T92" fmla="*/ 501 w 1818"/>
                <a:gd name="T93" fmla="*/ 35 h 7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18"/>
                <a:gd name="T142" fmla="*/ 0 h 736"/>
                <a:gd name="T143" fmla="*/ 1818 w 1818"/>
                <a:gd name="T144" fmla="*/ 736 h 7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18" h="736">
                  <a:moveTo>
                    <a:pt x="1003" y="70"/>
                  </a:moveTo>
                  <a:lnTo>
                    <a:pt x="999" y="68"/>
                  </a:lnTo>
                  <a:lnTo>
                    <a:pt x="993" y="66"/>
                  </a:lnTo>
                  <a:lnTo>
                    <a:pt x="984" y="63"/>
                  </a:lnTo>
                  <a:lnTo>
                    <a:pt x="974" y="59"/>
                  </a:lnTo>
                  <a:lnTo>
                    <a:pt x="957" y="51"/>
                  </a:lnTo>
                  <a:lnTo>
                    <a:pt x="944" y="47"/>
                  </a:lnTo>
                  <a:lnTo>
                    <a:pt x="925" y="40"/>
                  </a:lnTo>
                  <a:lnTo>
                    <a:pt x="907" y="34"/>
                  </a:lnTo>
                  <a:lnTo>
                    <a:pt x="887" y="26"/>
                  </a:lnTo>
                  <a:lnTo>
                    <a:pt x="866" y="21"/>
                  </a:lnTo>
                  <a:lnTo>
                    <a:pt x="845" y="15"/>
                  </a:lnTo>
                  <a:lnTo>
                    <a:pt x="824" y="11"/>
                  </a:lnTo>
                  <a:lnTo>
                    <a:pt x="805" y="6"/>
                  </a:lnTo>
                  <a:lnTo>
                    <a:pt x="786" y="4"/>
                  </a:lnTo>
                  <a:lnTo>
                    <a:pt x="769" y="0"/>
                  </a:lnTo>
                  <a:lnTo>
                    <a:pt x="755" y="0"/>
                  </a:lnTo>
                  <a:lnTo>
                    <a:pt x="740" y="0"/>
                  </a:lnTo>
                  <a:lnTo>
                    <a:pt x="729" y="2"/>
                  </a:lnTo>
                  <a:lnTo>
                    <a:pt x="717" y="6"/>
                  </a:lnTo>
                  <a:lnTo>
                    <a:pt x="712" y="9"/>
                  </a:lnTo>
                  <a:lnTo>
                    <a:pt x="704" y="13"/>
                  </a:lnTo>
                  <a:lnTo>
                    <a:pt x="698" y="19"/>
                  </a:lnTo>
                  <a:lnTo>
                    <a:pt x="695" y="26"/>
                  </a:lnTo>
                  <a:lnTo>
                    <a:pt x="693" y="34"/>
                  </a:lnTo>
                  <a:lnTo>
                    <a:pt x="689" y="44"/>
                  </a:lnTo>
                  <a:lnTo>
                    <a:pt x="687" y="51"/>
                  </a:lnTo>
                  <a:lnTo>
                    <a:pt x="685" y="59"/>
                  </a:lnTo>
                  <a:lnTo>
                    <a:pt x="683" y="70"/>
                  </a:lnTo>
                  <a:lnTo>
                    <a:pt x="681" y="80"/>
                  </a:lnTo>
                  <a:lnTo>
                    <a:pt x="679" y="89"/>
                  </a:lnTo>
                  <a:lnTo>
                    <a:pt x="677" y="99"/>
                  </a:lnTo>
                  <a:lnTo>
                    <a:pt x="674" y="110"/>
                  </a:lnTo>
                  <a:lnTo>
                    <a:pt x="668" y="118"/>
                  </a:lnTo>
                  <a:lnTo>
                    <a:pt x="664" y="127"/>
                  </a:lnTo>
                  <a:lnTo>
                    <a:pt x="656" y="135"/>
                  </a:lnTo>
                  <a:lnTo>
                    <a:pt x="651" y="144"/>
                  </a:lnTo>
                  <a:lnTo>
                    <a:pt x="643" y="152"/>
                  </a:lnTo>
                  <a:lnTo>
                    <a:pt x="637" y="160"/>
                  </a:lnTo>
                  <a:lnTo>
                    <a:pt x="630" y="169"/>
                  </a:lnTo>
                  <a:lnTo>
                    <a:pt x="624" y="177"/>
                  </a:lnTo>
                  <a:lnTo>
                    <a:pt x="617" y="186"/>
                  </a:lnTo>
                  <a:lnTo>
                    <a:pt x="609" y="194"/>
                  </a:lnTo>
                  <a:lnTo>
                    <a:pt x="601" y="201"/>
                  </a:lnTo>
                  <a:lnTo>
                    <a:pt x="594" y="209"/>
                  </a:lnTo>
                  <a:lnTo>
                    <a:pt x="588" y="217"/>
                  </a:lnTo>
                  <a:lnTo>
                    <a:pt x="582" y="226"/>
                  </a:lnTo>
                  <a:lnTo>
                    <a:pt x="577" y="236"/>
                  </a:lnTo>
                  <a:lnTo>
                    <a:pt x="573" y="245"/>
                  </a:lnTo>
                  <a:lnTo>
                    <a:pt x="567" y="253"/>
                  </a:lnTo>
                  <a:lnTo>
                    <a:pt x="563" y="262"/>
                  </a:lnTo>
                  <a:lnTo>
                    <a:pt x="561" y="270"/>
                  </a:lnTo>
                  <a:lnTo>
                    <a:pt x="560" y="279"/>
                  </a:lnTo>
                  <a:lnTo>
                    <a:pt x="558" y="289"/>
                  </a:lnTo>
                  <a:lnTo>
                    <a:pt x="558" y="298"/>
                  </a:lnTo>
                  <a:lnTo>
                    <a:pt x="558" y="308"/>
                  </a:lnTo>
                  <a:lnTo>
                    <a:pt x="558" y="317"/>
                  </a:lnTo>
                  <a:lnTo>
                    <a:pt x="558" y="327"/>
                  </a:lnTo>
                  <a:lnTo>
                    <a:pt x="558" y="336"/>
                  </a:lnTo>
                  <a:lnTo>
                    <a:pt x="558" y="346"/>
                  </a:lnTo>
                  <a:lnTo>
                    <a:pt x="560" y="355"/>
                  </a:lnTo>
                  <a:lnTo>
                    <a:pt x="560" y="363"/>
                  </a:lnTo>
                  <a:lnTo>
                    <a:pt x="560" y="372"/>
                  </a:lnTo>
                  <a:lnTo>
                    <a:pt x="561" y="382"/>
                  </a:lnTo>
                  <a:lnTo>
                    <a:pt x="563" y="391"/>
                  </a:lnTo>
                  <a:lnTo>
                    <a:pt x="561" y="397"/>
                  </a:lnTo>
                  <a:lnTo>
                    <a:pt x="561" y="405"/>
                  </a:lnTo>
                  <a:lnTo>
                    <a:pt x="561" y="412"/>
                  </a:lnTo>
                  <a:lnTo>
                    <a:pt x="561" y="420"/>
                  </a:lnTo>
                  <a:lnTo>
                    <a:pt x="560" y="431"/>
                  </a:lnTo>
                  <a:lnTo>
                    <a:pt x="560" y="443"/>
                  </a:lnTo>
                  <a:lnTo>
                    <a:pt x="558" y="450"/>
                  </a:lnTo>
                  <a:lnTo>
                    <a:pt x="556" y="460"/>
                  </a:lnTo>
                  <a:lnTo>
                    <a:pt x="556" y="464"/>
                  </a:lnTo>
                  <a:lnTo>
                    <a:pt x="556" y="466"/>
                  </a:lnTo>
                  <a:lnTo>
                    <a:pt x="388" y="536"/>
                  </a:lnTo>
                  <a:lnTo>
                    <a:pt x="111" y="585"/>
                  </a:lnTo>
                  <a:lnTo>
                    <a:pt x="31" y="445"/>
                  </a:lnTo>
                  <a:lnTo>
                    <a:pt x="6" y="671"/>
                  </a:lnTo>
                  <a:lnTo>
                    <a:pt x="0" y="736"/>
                  </a:lnTo>
                  <a:lnTo>
                    <a:pt x="354" y="606"/>
                  </a:lnTo>
                  <a:lnTo>
                    <a:pt x="550" y="557"/>
                  </a:lnTo>
                  <a:lnTo>
                    <a:pt x="803" y="544"/>
                  </a:lnTo>
                  <a:lnTo>
                    <a:pt x="1290" y="418"/>
                  </a:lnTo>
                  <a:lnTo>
                    <a:pt x="1495" y="374"/>
                  </a:lnTo>
                  <a:lnTo>
                    <a:pt x="1818" y="275"/>
                  </a:lnTo>
                  <a:lnTo>
                    <a:pt x="1786" y="188"/>
                  </a:lnTo>
                  <a:lnTo>
                    <a:pt x="1499" y="333"/>
                  </a:lnTo>
                  <a:lnTo>
                    <a:pt x="1311" y="331"/>
                  </a:lnTo>
                  <a:lnTo>
                    <a:pt x="1404" y="353"/>
                  </a:lnTo>
                  <a:lnTo>
                    <a:pt x="1375" y="374"/>
                  </a:lnTo>
                  <a:lnTo>
                    <a:pt x="1183" y="393"/>
                  </a:lnTo>
                  <a:lnTo>
                    <a:pt x="968" y="245"/>
                  </a:lnTo>
                  <a:lnTo>
                    <a:pt x="1003" y="70"/>
                  </a:lnTo>
                  <a:close/>
                </a:path>
              </a:pathLst>
            </a:custGeom>
            <a:solidFill>
              <a:srgbClr val="D1BDB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8" name="Freeform 30"/>
            <p:cNvSpPr>
              <a:spLocks/>
            </p:cNvSpPr>
            <p:nvPr/>
          </p:nvSpPr>
          <p:spPr bwMode="auto">
            <a:xfrm>
              <a:off x="717" y="3304"/>
              <a:ext cx="268" cy="291"/>
            </a:xfrm>
            <a:custGeom>
              <a:avLst/>
              <a:gdLst>
                <a:gd name="T0" fmla="*/ 0 w 536"/>
                <a:gd name="T1" fmla="*/ 118 h 582"/>
                <a:gd name="T2" fmla="*/ 92 w 536"/>
                <a:gd name="T3" fmla="*/ 85 h 582"/>
                <a:gd name="T4" fmla="*/ 132 w 536"/>
                <a:gd name="T5" fmla="*/ 57 h 582"/>
                <a:gd name="T6" fmla="*/ 177 w 536"/>
                <a:gd name="T7" fmla="*/ 45 h 582"/>
                <a:gd name="T8" fmla="*/ 201 w 536"/>
                <a:gd name="T9" fmla="*/ 26 h 582"/>
                <a:gd name="T10" fmla="*/ 226 w 536"/>
                <a:gd name="T11" fmla="*/ 19 h 582"/>
                <a:gd name="T12" fmla="*/ 268 w 536"/>
                <a:gd name="T13" fmla="*/ 0 h 582"/>
                <a:gd name="T14" fmla="*/ 268 w 536"/>
                <a:gd name="T15" fmla="*/ 5 h 582"/>
                <a:gd name="T16" fmla="*/ 248 w 536"/>
                <a:gd name="T17" fmla="*/ 22 h 582"/>
                <a:gd name="T18" fmla="*/ 249 w 536"/>
                <a:gd name="T19" fmla="*/ 36 h 582"/>
                <a:gd name="T20" fmla="*/ 225 w 536"/>
                <a:gd name="T21" fmla="*/ 67 h 582"/>
                <a:gd name="T22" fmla="*/ 213 w 536"/>
                <a:gd name="T23" fmla="*/ 69 h 582"/>
                <a:gd name="T24" fmla="*/ 199 w 536"/>
                <a:gd name="T25" fmla="*/ 60 h 582"/>
                <a:gd name="T26" fmla="*/ 185 w 536"/>
                <a:gd name="T27" fmla="*/ 76 h 582"/>
                <a:gd name="T28" fmla="*/ 185 w 536"/>
                <a:gd name="T29" fmla="*/ 94 h 582"/>
                <a:gd name="T30" fmla="*/ 158 w 536"/>
                <a:gd name="T31" fmla="*/ 117 h 582"/>
                <a:gd name="T32" fmla="*/ 143 w 536"/>
                <a:gd name="T33" fmla="*/ 124 h 582"/>
                <a:gd name="T34" fmla="*/ 141 w 536"/>
                <a:gd name="T35" fmla="*/ 136 h 582"/>
                <a:gd name="T36" fmla="*/ 2 w 536"/>
                <a:gd name="T37" fmla="*/ 291 h 582"/>
                <a:gd name="T38" fmla="*/ 0 w 536"/>
                <a:gd name="T39" fmla="*/ 118 h 582"/>
                <a:gd name="T40" fmla="*/ 0 w 536"/>
                <a:gd name="T41" fmla="*/ 118 h 5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6"/>
                <a:gd name="T64" fmla="*/ 0 h 582"/>
                <a:gd name="T65" fmla="*/ 536 w 536"/>
                <a:gd name="T66" fmla="*/ 582 h 5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6" h="582">
                  <a:moveTo>
                    <a:pt x="0" y="236"/>
                  </a:moveTo>
                  <a:lnTo>
                    <a:pt x="184" y="171"/>
                  </a:lnTo>
                  <a:lnTo>
                    <a:pt x="264" y="114"/>
                  </a:lnTo>
                  <a:lnTo>
                    <a:pt x="355" y="91"/>
                  </a:lnTo>
                  <a:lnTo>
                    <a:pt x="403" y="53"/>
                  </a:lnTo>
                  <a:lnTo>
                    <a:pt x="452" y="38"/>
                  </a:lnTo>
                  <a:lnTo>
                    <a:pt x="536" y="0"/>
                  </a:lnTo>
                  <a:lnTo>
                    <a:pt x="536" y="11"/>
                  </a:lnTo>
                  <a:lnTo>
                    <a:pt x="496" y="45"/>
                  </a:lnTo>
                  <a:lnTo>
                    <a:pt x="498" y="72"/>
                  </a:lnTo>
                  <a:lnTo>
                    <a:pt x="450" y="133"/>
                  </a:lnTo>
                  <a:lnTo>
                    <a:pt x="427" y="137"/>
                  </a:lnTo>
                  <a:lnTo>
                    <a:pt x="399" y="120"/>
                  </a:lnTo>
                  <a:lnTo>
                    <a:pt x="370" y="152"/>
                  </a:lnTo>
                  <a:lnTo>
                    <a:pt x="370" y="188"/>
                  </a:lnTo>
                  <a:lnTo>
                    <a:pt x="317" y="234"/>
                  </a:lnTo>
                  <a:lnTo>
                    <a:pt x="287" y="249"/>
                  </a:lnTo>
                  <a:lnTo>
                    <a:pt x="283" y="272"/>
                  </a:lnTo>
                  <a:lnTo>
                    <a:pt x="5" y="582"/>
                  </a:lnTo>
                  <a:lnTo>
                    <a:pt x="0" y="236"/>
                  </a:lnTo>
                  <a:close/>
                </a:path>
              </a:pathLst>
            </a:custGeom>
            <a:solidFill>
              <a:srgbClr val="D1BDB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79" name="Freeform 31"/>
            <p:cNvSpPr>
              <a:spLocks/>
            </p:cNvSpPr>
            <p:nvPr/>
          </p:nvSpPr>
          <p:spPr bwMode="auto">
            <a:xfrm>
              <a:off x="1618" y="2639"/>
              <a:ext cx="301" cy="655"/>
            </a:xfrm>
            <a:custGeom>
              <a:avLst/>
              <a:gdLst>
                <a:gd name="T0" fmla="*/ 0 w 601"/>
                <a:gd name="T1" fmla="*/ 0 h 1312"/>
                <a:gd name="T2" fmla="*/ 205 w 601"/>
                <a:gd name="T3" fmla="*/ 122 h 1312"/>
                <a:gd name="T4" fmla="*/ 301 w 601"/>
                <a:gd name="T5" fmla="*/ 364 h 1312"/>
                <a:gd name="T6" fmla="*/ 225 w 601"/>
                <a:gd name="T7" fmla="*/ 655 h 1312"/>
                <a:gd name="T8" fmla="*/ 133 w 601"/>
                <a:gd name="T9" fmla="*/ 564 h 1312"/>
                <a:gd name="T10" fmla="*/ 0 w 601"/>
                <a:gd name="T11" fmla="*/ 0 h 1312"/>
                <a:gd name="T12" fmla="*/ 0 w 601"/>
                <a:gd name="T13" fmla="*/ 0 h 1312"/>
                <a:gd name="T14" fmla="*/ 0 60000 65536"/>
                <a:gd name="T15" fmla="*/ 0 60000 65536"/>
                <a:gd name="T16" fmla="*/ 0 60000 65536"/>
                <a:gd name="T17" fmla="*/ 0 60000 65536"/>
                <a:gd name="T18" fmla="*/ 0 60000 65536"/>
                <a:gd name="T19" fmla="*/ 0 60000 65536"/>
                <a:gd name="T20" fmla="*/ 0 60000 65536"/>
                <a:gd name="T21" fmla="*/ 0 w 601"/>
                <a:gd name="T22" fmla="*/ 0 h 1312"/>
                <a:gd name="T23" fmla="*/ 601 w 601"/>
                <a:gd name="T24" fmla="*/ 1312 h 13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1" h="1312">
                  <a:moveTo>
                    <a:pt x="0" y="0"/>
                  </a:moveTo>
                  <a:lnTo>
                    <a:pt x="409" y="245"/>
                  </a:lnTo>
                  <a:lnTo>
                    <a:pt x="601" y="730"/>
                  </a:lnTo>
                  <a:lnTo>
                    <a:pt x="449" y="1312"/>
                  </a:lnTo>
                  <a:lnTo>
                    <a:pt x="266" y="1129"/>
                  </a:lnTo>
                  <a:lnTo>
                    <a:pt x="0" y="0"/>
                  </a:lnTo>
                  <a:close/>
                </a:path>
              </a:pathLst>
            </a:custGeom>
            <a:solidFill>
              <a:srgbClr val="CCF5F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0" name="Freeform 32"/>
            <p:cNvSpPr>
              <a:spLocks/>
            </p:cNvSpPr>
            <p:nvPr/>
          </p:nvSpPr>
          <p:spPr bwMode="auto">
            <a:xfrm>
              <a:off x="1756" y="3789"/>
              <a:ext cx="103" cy="138"/>
            </a:xfrm>
            <a:custGeom>
              <a:avLst/>
              <a:gdLst>
                <a:gd name="T0" fmla="*/ 101 w 205"/>
                <a:gd name="T1" fmla="*/ 11 h 278"/>
                <a:gd name="T2" fmla="*/ 97 w 205"/>
                <a:gd name="T3" fmla="*/ 18 h 278"/>
                <a:gd name="T4" fmla="*/ 94 w 205"/>
                <a:gd name="T5" fmla="*/ 27 h 278"/>
                <a:gd name="T6" fmla="*/ 90 w 205"/>
                <a:gd name="T7" fmla="*/ 36 h 278"/>
                <a:gd name="T8" fmla="*/ 87 w 205"/>
                <a:gd name="T9" fmla="*/ 47 h 278"/>
                <a:gd name="T10" fmla="*/ 83 w 205"/>
                <a:gd name="T11" fmla="*/ 59 h 278"/>
                <a:gd name="T12" fmla="*/ 79 w 205"/>
                <a:gd name="T13" fmla="*/ 71 h 278"/>
                <a:gd name="T14" fmla="*/ 77 w 205"/>
                <a:gd name="T15" fmla="*/ 81 h 278"/>
                <a:gd name="T16" fmla="*/ 75 w 205"/>
                <a:gd name="T17" fmla="*/ 92 h 278"/>
                <a:gd name="T18" fmla="*/ 75 w 205"/>
                <a:gd name="T19" fmla="*/ 102 h 278"/>
                <a:gd name="T20" fmla="*/ 75 w 205"/>
                <a:gd name="T21" fmla="*/ 111 h 278"/>
                <a:gd name="T22" fmla="*/ 76 w 205"/>
                <a:gd name="T23" fmla="*/ 121 h 278"/>
                <a:gd name="T24" fmla="*/ 78 w 205"/>
                <a:gd name="T25" fmla="*/ 130 h 278"/>
                <a:gd name="T26" fmla="*/ 63 w 205"/>
                <a:gd name="T27" fmla="*/ 138 h 278"/>
                <a:gd name="T28" fmla="*/ 0 w 205"/>
                <a:gd name="T29" fmla="*/ 117 h 278"/>
                <a:gd name="T30" fmla="*/ 4 w 205"/>
                <a:gd name="T31" fmla="*/ 116 h 278"/>
                <a:gd name="T32" fmla="*/ 13 w 205"/>
                <a:gd name="T33" fmla="*/ 115 h 278"/>
                <a:gd name="T34" fmla="*/ 26 w 205"/>
                <a:gd name="T35" fmla="*/ 113 h 278"/>
                <a:gd name="T36" fmla="*/ 37 w 205"/>
                <a:gd name="T37" fmla="*/ 109 h 278"/>
                <a:gd name="T38" fmla="*/ 45 w 205"/>
                <a:gd name="T39" fmla="*/ 104 h 278"/>
                <a:gd name="T40" fmla="*/ 49 w 205"/>
                <a:gd name="T41" fmla="*/ 99 h 278"/>
                <a:gd name="T42" fmla="*/ 51 w 205"/>
                <a:gd name="T43" fmla="*/ 94 h 278"/>
                <a:gd name="T44" fmla="*/ 51 w 205"/>
                <a:gd name="T45" fmla="*/ 90 h 278"/>
                <a:gd name="T46" fmla="*/ 51 w 205"/>
                <a:gd name="T47" fmla="*/ 80 h 278"/>
                <a:gd name="T48" fmla="*/ 51 w 205"/>
                <a:gd name="T49" fmla="*/ 74 h 278"/>
                <a:gd name="T50" fmla="*/ 51 w 205"/>
                <a:gd name="T51" fmla="*/ 66 h 278"/>
                <a:gd name="T52" fmla="*/ 50 w 205"/>
                <a:gd name="T53" fmla="*/ 57 h 278"/>
                <a:gd name="T54" fmla="*/ 49 w 205"/>
                <a:gd name="T55" fmla="*/ 46 h 278"/>
                <a:gd name="T56" fmla="*/ 48 w 205"/>
                <a:gd name="T57" fmla="*/ 35 h 278"/>
                <a:gd name="T58" fmla="*/ 48 w 205"/>
                <a:gd name="T59" fmla="*/ 25 h 278"/>
                <a:gd name="T60" fmla="*/ 46 w 205"/>
                <a:gd name="T61" fmla="*/ 14 h 278"/>
                <a:gd name="T62" fmla="*/ 46 w 205"/>
                <a:gd name="T63" fmla="*/ 7 h 278"/>
                <a:gd name="T64" fmla="*/ 46 w 205"/>
                <a:gd name="T65" fmla="*/ 0 h 278"/>
                <a:gd name="T66" fmla="*/ 103 w 205"/>
                <a:gd name="T67" fmla="*/ 10 h 27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5"/>
                <a:gd name="T103" fmla="*/ 0 h 278"/>
                <a:gd name="T104" fmla="*/ 205 w 205"/>
                <a:gd name="T105" fmla="*/ 278 h 27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5" h="278">
                  <a:moveTo>
                    <a:pt x="205" y="21"/>
                  </a:moveTo>
                  <a:lnTo>
                    <a:pt x="201" y="23"/>
                  </a:lnTo>
                  <a:lnTo>
                    <a:pt x="198" y="33"/>
                  </a:lnTo>
                  <a:lnTo>
                    <a:pt x="194" y="36"/>
                  </a:lnTo>
                  <a:lnTo>
                    <a:pt x="192" y="46"/>
                  </a:lnTo>
                  <a:lnTo>
                    <a:pt x="188" y="54"/>
                  </a:lnTo>
                  <a:lnTo>
                    <a:pt x="184" y="63"/>
                  </a:lnTo>
                  <a:lnTo>
                    <a:pt x="180" y="73"/>
                  </a:lnTo>
                  <a:lnTo>
                    <a:pt x="177" y="84"/>
                  </a:lnTo>
                  <a:lnTo>
                    <a:pt x="173" y="95"/>
                  </a:lnTo>
                  <a:lnTo>
                    <a:pt x="169" y="107"/>
                  </a:lnTo>
                  <a:lnTo>
                    <a:pt x="165" y="118"/>
                  </a:lnTo>
                  <a:lnTo>
                    <a:pt x="163" y="130"/>
                  </a:lnTo>
                  <a:lnTo>
                    <a:pt x="158" y="143"/>
                  </a:lnTo>
                  <a:lnTo>
                    <a:pt x="158" y="154"/>
                  </a:lnTo>
                  <a:lnTo>
                    <a:pt x="154" y="164"/>
                  </a:lnTo>
                  <a:lnTo>
                    <a:pt x="152" y="175"/>
                  </a:lnTo>
                  <a:lnTo>
                    <a:pt x="150" y="185"/>
                  </a:lnTo>
                  <a:lnTo>
                    <a:pt x="150" y="196"/>
                  </a:lnTo>
                  <a:lnTo>
                    <a:pt x="150" y="206"/>
                  </a:lnTo>
                  <a:lnTo>
                    <a:pt x="150" y="213"/>
                  </a:lnTo>
                  <a:lnTo>
                    <a:pt x="150" y="223"/>
                  </a:lnTo>
                  <a:lnTo>
                    <a:pt x="152" y="230"/>
                  </a:lnTo>
                  <a:lnTo>
                    <a:pt x="152" y="244"/>
                  </a:lnTo>
                  <a:lnTo>
                    <a:pt x="154" y="255"/>
                  </a:lnTo>
                  <a:lnTo>
                    <a:pt x="156" y="261"/>
                  </a:lnTo>
                  <a:lnTo>
                    <a:pt x="158" y="265"/>
                  </a:lnTo>
                  <a:lnTo>
                    <a:pt x="125" y="278"/>
                  </a:lnTo>
                  <a:lnTo>
                    <a:pt x="0" y="261"/>
                  </a:lnTo>
                  <a:lnTo>
                    <a:pt x="0" y="236"/>
                  </a:lnTo>
                  <a:lnTo>
                    <a:pt x="0" y="234"/>
                  </a:lnTo>
                  <a:lnTo>
                    <a:pt x="7" y="234"/>
                  </a:lnTo>
                  <a:lnTo>
                    <a:pt x="15" y="234"/>
                  </a:lnTo>
                  <a:lnTo>
                    <a:pt x="26" y="232"/>
                  </a:lnTo>
                  <a:lnTo>
                    <a:pt x="38" y="230"/>
                  </a:lnTo>
                  <a:lnTo>
                    <a:pt x="51" y="227"/>
                  </a:lnTo>
                  <a:lnTo>
                    <a:pt x="63" y="223"/>
                  </a:lnTo>
                  <a:lnTo>
                    <a:pt x="74" y="219"/>
                  </a:lnTo>
                  <a:lnTo>
                    <a:pt x="84" y="213"/>
                  </a:lnTo>
                  <a:lnTo>
                    <a:pt x="89" y="209"/>
                  </a:lnTo>
                  <a:lnTo>
                    <a:pt x="93" y="204"/>
                  </a:lnTo>
                  <a:lnTo>
                    <a:pt x="97" y="200"/>
                  </a:lnTo>
                  <a:lnTo>
                    <a:pt x="101" y="192"/>
                  </a:lnTo>
                  <a:lnTo>
                    <a:pt x="101" y="190"/>
                  </a:lnTo>
                  <a:lnTo>
                    <a:pt x="101" y="189"/>
                  </a:lnTo>
                  <a:lnTo>
                    <a:pt x="101" y="181"/>
                  </a:lnTo>
                  <a:lnTo>
                    <a:pt x="101" y="171"/>
                  </a:lnTo>
                  <a:lnTo>
                    <a:pt x="101" y="162"/>
                  </a:lnTo>
                  <a:lnTo>
                    <a:pt x="101" y="154"/>
                  </a:lnTo>
                  <a:lnTo>
                    <a:pt x="101" y="150"/>
                  </a:lnTo>
                  <a:lnTo>
                    <a:pt x="101" y="143"/>
                  </a:lnTo>
                  <a:lnTo>
                    <a:pt x="101" y="133"/>
                  </a:lnTo>
                  <a:lnTo>
                    <a:pt x="101" y="124"/>
                  </a:lnTo>
                  <a:lnTo>
                    <a:pt x="99" y="114"/>
                  </a:lnTo>
                  <a:lnTo>
                    <a:pt x="97" y="103"/>
                  </a:lnTo>
                  <a:lnTo>
                    <a:pt x="97" y="92"/>
                  </a:lnTo>
                  <a:lnTo>
                    <a:pt x="95" y="80"/>
                  </a:lnTo>
                  <a:lnTo>
                    <a:pt x="95" y="71"/>
                  </a:lnTo>
                  <a:lnTo>
                    <a:pt x="95" y="57"/>
                  </a:lnTo>
                  <a:lnTo>
                    <a:pt x="95" y="50"/>
                  </a:lnTo>
                  <a:lnTo>
                    <a:pt x="93" y="36"/>
                  </a:lnTo>
                  <a:lnTo>
                    <a:pt x="91" y="29"/>
                  </a:lnTo>
                  <a:lnTo>
                    <a:pt x="91" y="21"/>
                  </a:lnTo>
                  <a:lnTo>
                    <a:pt x="91" y="14"/>
                  </a:lnTo>
                  <a:lnTo>
                    <a:pt x="91" y="4"/>
                  </a:lnTo>
                  <a:lnTo>
                    <a:pt x="91" y="0"/>
                  </a:lnTo>
                  <a:lnTo>
                    <a:pt x="205" y="21"/>
                  </a:lnTo>
                  <a:close/>
                </a:path>
              </a:pathLst>
            </a:custGeom>
            <a:solidFill>
              <a:srgbClr val="F2CC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1" name="Freeform 33"/>
            <p:cNvSpPr>
              <a:spLocks/>
            </p:cNvSpPr>
            <p:nvPr/>
          </p:nvSpPr>
          <p:spPr bwMode="auto">
            <a:xfrm>
              <a:off x="2021" y="3729"/>
              <a:ext cx="95" cy="207"/>
            </a:xfrm>
            <a:custGeom>
              <a:avLst/>
              <a:gdLst>
                <a:gd name="T0" fmla="*/ 53 w 191"/>
                <a:gd name="T1" fmla="*/ 2 h 414"/>
                <a:gd name="T2" fmla="*/ 58 w 191"/>
                <a:gd name="T3" fmla="*/ 7 h 414"/>
                <a:gd name="T4" fmla="*/ 64 w 191"/>
                <a:gd name="T5" fmla="*/ 15 h 414"/>
                <a:gd name="T6" fmla="*/ 69 w 191"/>
                <a:gd name="T7" fmla="*/ 24 h 414"/>
                <a:gd name="T8" fmla="*/ 75 w 191"/>
                <a:gd name="T9" fmla="*/ 35 h 414"/>
                <a:gd name="T10" fmla="*/ 82 w 191"/>
                <a:gd name="T11" fmla="*/ 47 h 414"/>
                <a:gd name="T12" fmla="*/ 86 w 191"/>
                <a:gd name="T13" fmla="*/ 58 h 414"/>
                <a:gd name="T14" fmla="*/ 90 w 191"/>
                <a:gd name="T15" fmla="*/ 72 h 414"/>
                <a:gd name="T16" fmla="*/ 91 w 191"/>
                <a:gd name="T17" fmla="*/ 86 h 414"/>
                <a:gd name="T18" fmla="*/ 92 w 191"/>
                <a:gd name="T19" fmla="*/ 99 h 414"/>
                <a:gd name="T20" fmla="*/ 91 w 191"/>
                <a:gd name="T21" fmla="*/ 112 h 414"/>
                <a:gd name="T22" fmla="*/ 90 w 191"/>
                <a:gd name="T23" fmla="*/ 124 h 414"/>
                <a:gd name="T24" fmla="*/ 88 w 191"/>
                <a:gd name="T25" fmla="*/ 137 h 414"/>
                <a:gd name="T26" fmla="*/ 88 w 191"/>
                <a:gd name="T27" fmla="*/ 147 h 414"/>
                <a:gd name="T28" fmla="*/ 88 w 191"/>
                <a:gd name="T29" fmla="*/ 157 h 414"/>
                <a:gd name="T30" fmla="*/ 87 w 191"/>
                <a:gd name="T31" fmla="*/ 164 h 414"/>
                <a:gd name="T32" fmla="*/ 87 w 191"/>
                <a:gd name="T33" fmla="*/ 171 h 414"/>
                <a:gd name="T34" fmla="*/ 88 w 191"/>
                <a:gd name="T35" fmla="*/ 177 h 414"/>
                <a:gd name="T36" fmla="*/ 93 w 191"/>
                <a:gd name="T37" fmla="*/ 183 h 414"/>
                <a:gd name="T38" fmla="*/ 88 w 191"/>
                <a:gd name="T39" fmla="*/ 206 h 414"/>
                <a:gd name="T40" fmla="*/ 15 w 191"/>
                <a:gd name="T41" fmla="*/ 194 h 414"/>
                <a:gd name="T42" fmla="*/ 18 w 191"/>
                <a:gd name="T43" fmla="*/ 193 h 414"/>
                <a:gd name="T44" fmla="*/ 26 w 191"/>
                <a:gd name="T45" fmla="*/ 192 h 414"/>
                <a:gd name="T46" fmla="*/ 34 w 191"/>
                <a:gd name="T47" fmla="*/ 189 h 414"/>
                <a:gd name="T48" fmla="*/ 44 w 191"/>
                <a:gd name="T49" fmla="*/ 185 h 414"/>
                <a:gd name="T50" fmla="*/ 50 w 191"/>
                <a:gd name="T51" fmla="*/ 182 h 414"/>
                <a:gd name="T52" fmla="*/ 55 w 191"/>
                <a:gd name="T53" fmla="*/ 177 h 414"/>
                <a:gd name="T54" fmla="*/ 60 w 191"/>
                <a:gd name="T55" fmla="*/ 173 h 414"/>
                <a:gd name="T56" fmla="*/ 60 w 191"/>
                <a:gd name="T57" fmla="*/ 169 h 414"/>
                <a:gd name="T58" fmla="*/ 61 w 191"/>
                <a:gd name="T59" fmla="*/ 161 h 414"/>
                <a:gd name="T60" fmla="*/ 60 w 191"/>
                <a:gd name="T61" fmla="*/ 154 h 414"/>
                <a:gd name="T62" fmla="*/ 60 w 191"/>
                <a:gd name="T63" fmla="*/ 146 h 414"/>
                <a:gd name="T64" fmla="*/ 58 w 191"/>
                <a:gd name="T65" fmla="*/ 137 h 414"/>
                <a:gd name="T66" fmla="*/ 55 w 191"/>
                <a:gd name="T67" fmla="*/ 128 h 414"/>
                <a:gd name="T68" fmla="*/ 51 w 191"/>
                <a:gd name="T69" fmla="*/ 115 h 414"/>
                <a:gd name="T70" fmla="*/ 47 w 191"/>
                <a:gd name="T71" fmla="*/ 105 h 414"/>
                <a:gd name="T72" fmla="*/ 41 w 191"/>
                <a:gd name="T73" fmla="*/ 93 h 414"/>
                <a:gd name="T74" fmla="*/ 36 w 191"/>
                <a:gd name="T75" fmla="*/ 83 h 414"/>
                <a:gd name="T76" fmla="*/ 31 w 191"/>
                <a:gd name="T77" fmla="*/ 74 h 414"/>
                <a:gd name="T78" fmla="*/ 28 w 191"/>
                <a:gd name="T79" fmla="*/ 67 h 414"/>
                <a:gd name="T80" fmla="*/ 25 w 191"/>
                <a:gd name="T81" fmla="*/ 59 h 414"/>
                <a:gd name="T82" fmla="*/ 52 w 191"/>
                <a:gd name="T83" fmla="*/ 0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1"/>
                <a:gd name="T127" fmla="*/ 0 h 414"/>
                <a:gd name="T128" fmla="*/ 191 w 191"/>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1" h="414">
                  <a:moveTo>
                    <a:pt x="105" y="0"/>
                  </a:moveTo>
                  <a:lnTo>
                    <a:pt x="107" y="3"/>
                  </a:lnTo>
                  <a:lnTo>
                    <a:pt x="113" y="11"/>
                  </a:lnTo>
                  <a:lnTo>
                    <a:pt x="116" y="15"/>
                  </a:lnTo>
                  <a:lnTo>
                    <a:pt x="122" y="22"/>
                  </a:lnTo>
                  <a:lnTo>
                    <a:pt x="128" y="30"/>
                  </a:lnTo>
                  <a:lnTo>
                    <a:pt x="133" y="39"/>
                  </a:lnTo>
                  <a:lnTo>
                    <a:pt x="139" y="47"/>
                  </a:lnTo>
                  <a:lnTo>
                    <a:pt x="145" y="58"/>
                  </a:lnTo>
                  <a:lnTo>
                    <a:pt x="151" y="70"/>
                  </a:lnTo>
                  <a:lnTo>
                    <a:pt x="158" y="81"/>
                  </a:lnTo>
                  <a:lnTo>
                    <a:pt x="164" y="93"/>
                  </a:lnTo>
                  <a:lnTo>
                    <a:pt x="170" y="106"/>
                  </a:lnTo>
                  <a:lnTo>
                    <a:pt x="173" y="117"/>
                  </a:lnTo>
                  <a:lnTo>
                    <a:pt x="179" y="133"/>
                  </a:lnTo>
                  <a:lnTo>
                    <a:pt x="181" y="144"/>
                  </a:lnTo>
                  <a:lnTo>
                    <a:pt x="183" y="159"/>
                  </a:lnTo>
                  <a:lnTo>
                    <a:pt x="183" y="171"/>
                  </a:lnTo>
                  <a:lnTo>
                    <a:pt x="185" y="186"/>
                  </a:lnTo>
                  <a:lnTo>
                    <a:pt x="185" y="197"/>
                  </a:lnTo>
                  <a:lnTo>
                    <a:pt x="185" y="211"/>
                  </a:lnTo>
                  <a:lnTo>
                    <a:pt x="183" y="224"/>
                  </a:lnTo>
                  <a:lnTo>
                    <a:pt x="183" y="239"/>
                  </a:lnTo>
                  <a:lnTo>
                    <a:pt x="181" y="249"/>
                  </a:lnTo>
                  <a:lnTo>
                    <a:pt x="181" y="262"/>
                  </a:lnTo>
                  <a:lnTo>
                    <a:pt x="177" y="273"/>
                  </a:lnTo>
                  <a:lnTo>
                    <a:pt x="177" y="285"/>
                  </a:lnTo>
                  <a:lnTo>
                    <a:pt x="177" y="294"/>
                  </a:lnTo>
                  <a:lnTo>
                    <a:pt x="177" y="304"/>
                  </a:lnTo>
                  <a:lnTo>
                    <a:pt x="177" y="313"/>
                  </a:lnTo>
                  <a:lnTo>
                    <a:pt x="177" y="323"/>
                  </a:lnTo>
                  <a:lnTo>
                    <a:pt x="175" y="328"/>
                  </a:lnTo>
                  <a:lnTo>
                    <a:pt x="175" y="336"/>
                  </a:lnTo>
                  <a:lnTo>
                    <a:pt x="175" y="342"/>
                  </a:lnTo>
                  <a:lnTo>
                    <a:pt x="177" y="346"/>
                  </a:lnTo>
                  <a:lnTo>
                    <a:pt x="177" y="353"/>
                  </a:lnTo>
                  <a:lnTo>
                    <a:pt x="183" y="361"/>
                  </a:lnTo>
                  <a:lnTo>
                    <a:pt x="187" y="366"/>
                  </a:lnTo>
                  <a:lnTo>
                    <a:pt x="191" y="366"/>
                  </a:lnTo>
                  <a:lnTo>
                    <a:pt x="177" y="412"/>
                  </a:lnTo>
                  <a:lnTo>
                    <a:pt x="0" y="414"/>
                  </a:lnTo>
                  <a:lnTo>
                    <a:pt x="31" y="387"/>
                  </a:lnTo>
                  <a:lnTo>
                    <a:pt x="31" y="385"/>
                  </a:lnTo>
                  <a:lnTo>
                    <a:pt x="36" y="385"/>
                  </a:lnTo>
                  <a:lnTo>
                    <a:pt x="42" y="384"/>
                  </a:lnTo>
                  <a:lnTo>
                    <a:pt x="52" y="384"/>
                  </a:lnTo>
                  <a:lnTo>
                    <a:pt x="59" y="380"/>
                  </a:lnTo>
                  <a:lnTo>
                    <a:pt x="69" y="378"/>
                  </a:lnTo>
                  <a:lnTo>
                    <a:pt x="76" y="374"/>
                  </a:lnTo>
                  <a:lnTo>
                    <a:pt x="88" y="370"/>
                  </a:lnTo>
                  <a:lnTo>
                    <a:pt x="94" y="366"/>
                  </a:lnTo>
                  <a:lnTo>
                    <a:pt x="101" y="363"/>
                  </a:lnTo>
                  <a:lnTo>
                    <a:pt x="107" y="357"/>
                  </a:lnTo>
                  <a:lnTo>
                    <a:pt x="111" y="353"/>
                  </a:lnTo>
                  <a:lnTo>
                    <a:pt x="116" y="347"/>
                  </a:lnTo>
                  <a:lnTo>
                    <a:pt x="120" y="346"/>
                  </a:lnTo>
                  <a:lnTo>
                    <a:pt x="120" y="342"/>
                  </a:lnTo>
                  <a:lnTo>
                    <a:pt x="120" y="338"/>
                  </a:lnTo>
                  <a:lnTo>
                    <a:pt x="120" y="328"/>
                  </a:lnTo>
                  <a:lnTo>
                    <a:pt x="122" y="321"/>
                  </a:lnTo>
                  <a:lnTo>
                    <a:pt x="120" y="313"/>
                  </a:lnTo>
                  <a:lnTo>
                    <a:pt x="120" y="308"/>
                  </a:lnTo>
                  <a:lnTo>
                    <a:pt x="120" y="300"/>
                  </a:lnTo>
                  <a:lnTo>
                    <a:pt x="120" y="292"/>
                  </a:lnTo>
                  <a:lnTo>
                    <a:pt x="116" y="283"/>
                  </a:lnTo>
                  <a:lnTo>
                    <a:pt x="116" y="273"/>
                  </a:lnTo>
                  <a:lnTo>
                    <a:pt x="113" y="266"/>
                  </a:lnTo>
                  <a:lnTo>
                    <a:pt x="111" y="256"/>
                  </a:lnTo>
                  <a:lnTo>
                    <a:pt x="107" y="245"/>
                  </a:lnTo>
                  <a:lnTo>
                    <a:pt x="103" y="231"/>
                  </a:lnTo>
                  <a:lnTo>
                    <a:pt x="97" y="220"/>
                  </a:lnTo>
                  <a:lnTo>
                    <a:pt x="94" y="211"/>
                  </a:lnTo>
                  <a:lnTo>
                    <a:pt x="88" y="197"/>
                  </a:lnTo>
                  <a:lnTo>
                    <a:pt x="82" y="186"/>
                  </a:lnTo>
                  <a:lnTo>
                    <a:pt x="76" y="174"/>
                  </a:lnTo>
                  <a:lnTo>
                    <a:pt x="73" y="165"/>
                  </a:lnTo>
                  <a:lnTo>
                    <a:pt x="69" y="155"/>
                  </a:lnTo>
                  <a:lnTo>
                    <a:pt x="63" y="148"/>
                  </a:lnTo>
                  <a:lnTo>
                    <a:pt x="59" y="138"/>
                  </a:lnTo>
                  <a:lnTo>
                    <a:pt x="56" y="133"/>
                  </a:lnTo>
                  <a:lnTo>
                    <a:pt x="52" y="123"/>
                  </a:lnTo>
                  <a:lnTo>
                    <a:pt x="50" y="119"/>
                  </a:lnTo>
                  <a:lnTo>
                    <a:pt x="105" y="0"/>
                  </a:lnTo>
                  <a:close/>
                </a:path>
              </a:pathLst>
            </a:custGeom>
            <a:solidFill>
              <a:srgbClr val="F2CC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2" name="Freeform 34"/>
            <p:cNvSpPr>
              <a:spLocks/>
            </p:cNvSpPr>
            <p:nvPr/>
          </p:nvSpPr>
          <p:spPr bwMode="auto">
            <a:xfrm>
              <a:off x="1734" y="3449"/>
              <a:ext cx="389" cy="388"/>
            </a:xfrm>
            <a:custGeom>
              <a:avLst/>
              <a:gdLst>
                <a:gd name="T0" fmla="*/ 271 w 778"/>
                <a:gd name="T1" fmla="*/ 29 h 775"/>
                <a:gd name="T2" fmla="*/ 276 w 778"/>
                <a:gd name="T3" fmla="*/ 34 h 775"/>
                <a:gd name="T4" fmla="*/ 281 w 778"/>
                <a:gd name="T5" fmla="*/ 44 h 775"/>
                <a:gd name="T6" fmla="*/ 288 w 778"/>
                <a:gd name="T7" fmla="*/ 57 h 775"/>
                <a:gd name="T8" fmla="*/ 297 w 778"/>
                <a:gd name="T9" fmla="*/ 70 h 775"/>
                <a:gd name="T10" fmla="*/ 305 w 778"/>
                <a:gd name="T11" fmla="*/ 86 h 775"/>
                <a:gd name="T12" fmla="*/ 313 w 778"/>
                <a:gd name="T13" fmla="*/ 102 h 775"/>
                <a:gd name="T14" fmla="*/ 321 w 778"/>
                <a:gd name="T15" fmla="*/ 119 h 775"/>
                <a:gd name="T16" fmla="*/ 325 w 778"/>
                <a:gd name="T17" fmla="*/ 134 h 775"/>
                <a:gd name="T18" fmla="*/ 330 w 778"/>
                <a:gd name="T19" fmla="*/ 149 h 775"/>
                <a:gd name="T20" fmla="*/ 334 w 778"/>
                <a:gd name="T21" fmla="*/ 165 h 775"/>
                <a:gd name="T22" fmla="*/ 338 w 778"/>
                <a:gd name="T23" fmla="*/ 181 h 775"/>
                <a:gd name="T24" fmla="*/ 341 w 778"/>
                <a:gd name="T25" fmla="*/ 196 h 775"/>
                <a:gd name="T26" fmla="*/ 344 w 778"/>
                <a:gd name="T27" fmla="*/ 211 h 775"/>
                <a:gd name="T28" fmla="*/ 348 w 778"/>
                <a:gd name="T29" fmla="*/ 227 h 775"/>
                <a:gd name="T30" fmla="*/ 353 w 778"/>
                <a:gd name="T31" fmla="*/ 243 h 775"/>
                <a:gd name="T32" fmla="*/ 358 w 778"/>
                <a:gd name="T33" fmla="*/ 261 h 775"/>
                <a:gd name="T34" fmla="*/ 363 w 778"/>
                <a:gd name="T35" fmla="*/ 280 h 775"/>
                <a:gd name="T36" fmla="*/ 370 w 778"/>
                <a:gd name="T37" fmla="*/ 297 h 775"/>
                <a:gd name="T38" fmla="*/ 376 w 778"/>
                <a:gd name="T39" fmla="*/ 313 h 775"/>
                <a:gd name="T40" fmla="*/ 381 w 778"/>
                <a:gd name="T41" fmla="*/ 326 h 775"/>
                <a:gd name="T42" fmla="*/ 384 w 778"/>
                <a:gd name="T43" fmla="*/ 337 h 775"/>
                <a:gd name="T44" fmla="*/ 387 w 778"/>
                <a:gd name="T45" fmla="*/ 343 h 775"/>
                <a:gd name="T46" fmla="*/ 389 w 778"/>
                <a:gd name="T47" fmla="*/ 347 h 775"/>
                <a:gd name="T48" fmla="*/ 383 w 778"/>
                <a:gd name="T49" fmla="*/ 350 h 775"/>
                <a:gd name="T50" fmla="*/ 376 w 778"/>
                <a:gd name="T51" fmla="*/ 353 h 775"/>
                <a:gd name="T52" fmla="*/ 366 w 778"/>
                <a:gd name="T53" fmla="*/ 357 h 775"/>
                <a:gd name="T54" fmla="*/ 354 w 778"/>
                <a:gd name="T55" fmla="*/ 362 h 775"/>
                <a:gd name="T56" fmla="*/ 339 w 778"/>
                <a:gd name="T57" fmla="*/ 368 h 775"/>
                <a:gd name="T58" fmla="*/ 321 w 778"/>
                <a:gd name="T59" fmla="*/ 373 h 775"/>
                <a:gd name="T60" fmla="*/ 300 w 778"/>
                <a:gd name="T61" fmla="*/ 378 h 775"/>
                <a:gd name="T62" fmla="*/ 276 w 778"/>
                <a:gd name="T63" fmla="*/ 381 h 775"/>
                <a:gd name="T64" fmla="*/ 249 w 778"/>
                <a:gd name="T65" fmla="*/ 385 h 775"/>
                <a:gd name="T66" fmla="*/ 221 w 778"/>
                <a:gd name="T67" fmla="*/ 386 h 775"/>
                <a:gd name="T68" fmla="*/ 194 w 778"/>
                <a:gd name="T69" fmla="*/ 388 h 775"/>
                <a:gd name="T70" fmla="*/ 167 w 778"/>
                <a:gd name="T71" fmla="*/ 387 h 775"/>
                <a:gd name="T72" fmla="*/ 139 w 778"/>
                <a:gd name="T73" fmla="*/ 387 h 775"/>
                <a:gd name="T74" fmla="*/ 113 w 778"/>
                <a:gd name="T75" fmla="*/ 384 h 775"/>
                <a:gd name="T76" fmla="*/ 90 w 778"/>
                <a:gd name="T77" fmla="*/ 381 h 775"/>
                <a:gd name="T78" fmla="*/ 68 w 778"/>
                <a:gd name="T79" fmla="*/ 375 h 775"/>
                <a:gd name="T80" fmla="*/ 49 w 778"/>
                <a:gd name="T81" fmla="*/ 370 h 775"/>
                <a:gd name="T82" fmla="*/ 35 w 778"/>
                <a:gd name="T83" fmla="*/ 363 h 775"/>
                <a:gd name="T84" fmla="*/ 22 w 778"/>
                <a:gd name="T85" fmla="*/ 357 h 775"/>
                <a:gd name="T86" fmla="*/ 12 w 778"/>
                <a:gd name="T87" fmla="*/ 352 h 775"/>
                <a:gd name="T88" fmla="*/ 5 w 778"/>
                <a:gd name="T89" fmla="*/ 347 h 775"/>
                <a:gd name="T90" fmla="*/ 0 w 778"/>
                <a:gd name="T91" fmla="*/ 343 h 775"/>
                <a:gd name="T92" fmla="*/ 270 w 778"/>
                <a:gd name="T93" fmla="*/ 27 h 7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78"/>
                <a:gd name="T142" fmla="*/ 0 h 775"/>
                <a:gd name="T143" fmla="*/ 778 w 778"/>
                <a:gd name="T144" fmla="*/ 775 h 7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78" h="775">
                  <a:moveTo>
                    <a:pt x="540" y="53"/>
                  </a:moveTo>
                  <a:lnTo>
                    <a:pt x="542" y="57"/>
                  </a:lnTo>
                  <a:lnTo>
                    <a:pt x="546" y="60"/>
                  </a:lnTo>
                  <a:lnTo>
                    <a:pt x="552" y="68"/>
                  </a:lnTo>
                  <a:lnTo>
                    <a:pt x="555" y="76"/>
                  </a:lnTo>
                  <a:lnTo>
                    <a:pt x="561" y="87"/>
                  </a:lnTo>
                  <a:lnTo>
                    <a:pt x="569" y="99"/>
                  </a:lnTo>
                  <a:lnTo>
                    <a:pt x="576" y="114"/>
                  </a:lnTo>
                  <a:lnTo>
                    <a:pt x="584" y="125"/>
                  </a:lnTo>
                  <a:lnTo>
                    <a:pt x="593" y="140"/>
                  </a:lnTo>
                  <a:lnTo>
                    <a:pt x="601" y="156"/>
                  </a:lnTo>
                  <a:lnTo>
                    <a:pt x="610" y="171"/>
                  </a:lnTo>
                  <a:lnTo>
                    <a:pt x="618" y="188"/>
                  </a:lnTo>
                  <a:lnTo>
                    <a:pt x="626" y="203"/>
                  </a:lnTo>
                  <a:lnTo>
                    <a:pt x="633" y="220"/>
                  </a:lnTo>
                  <a:lnTo>
                    <a:pt x="641" y="237"/>
                  </a:lnTo>
                  <a:lnTo>
                    <a:pt x="647" y="252"/>
                  </a:lnTo>
                  <a:lnTo>
                    <a:pt x="650" y="268"/>
                  </a:lnTo>
                  <a:lnTo>
                    <a:pt x="656" y="283"/>
                  </a:lnTo>
                  <a:lnTo>
                    <a:pt x="660" y="298"/>
                  </a:lnTo>
                  <a:lnTo>
                    <a:pt x="664" y="313"/>
                  </a:lnTo>
                  <a:lnTo>
                    <a:pt x="668" y="329"/>
                  </a:lnTo>
                  <a:lnTo>
                    <a:pt x="671" y="344"/>
                  </a:lnTo>
                  <a:lnTo>
                    <a:pt x="675" y="361"/>
                  </a:lnTo>
                  <a:lnTo>
                    <a:pt x="677" y="374"/>
                  </a:lnTo>
                  <a:lnTo>
                    <a:pt x="681" y="391"/>
                  </a:lnTo>
                  <a:lnTo>
                    <a:pt x="685" y="406"/>
                  </a:lnTo>
                  <a:lnTo>
                    <a:pt x="688" y="422"/>
                  </a:lnTo>
                  <a:lnTo>
                    <a:pt x="692" y="437"/>
                  </a:lnTo>
                  <a:lnTo>
                    <a:pt x="696" y="454"/>
                  </a:lnTo>
                  <a:lnTo>
                    <a:pt x="700" y="469"/>
                  </a:lnTo>
                  <a:lnTo>
                    <a:pt x="706" y="486"/>
                  </a:lnTo>
                  <a:lnTo>
                    <a:pt x="711" y="503"/>
                  </a:lnTo>
                  <a:lnTo>
                    <a:pt x="715" y="522"/>
                  </a:lnTo>
                  <a:lnTo>
                    <a:pt x="721" y="540"/>
                  </a:lnTo>
                  <a:lnTo>
                    <a:pt x="726" y="559"/>
                  </a:lnTo>
                  <a:lnTo>
                    <a:pt x="732" y="576"/>
                  </a:lnTo>
                  <a:lnTo>
                    <a:pt x="740" y="593"/>
                  </a:lnTo>
                  <a:lnTo>
                    <a:pt x="744" y="608"/>
                  </a:lnTo>
                  <a:lnTo>
                    <a:pt x="751" y="625"/>
                  </a:lnTo>
                  <a:lnTo>
                    <a:pt x="755" y="638"/>
                  </a:lnTo>
                  <a:lnTo>
                    <a:pt x="761" y="652"/>
                  </a:lnTo>
                  <a:lnTo>
                    <a:pt x="765" y="663"/>
                  </a:lnTo>
                  <a:lnTo>
                    <a:pt x="768" y="673"/>
                  </a:lnTo>
                  <a:lnTo>
                    <a:pt x="772" y="680"/>
                  </a:lnTo>
                  <a:lnTo>
                    <a:pt x="774" y="686"/>
                  </a:lnTo>
                  <a:lnTo>
                    <a:pt x="776" y="690"/>
                  </a:lnTo>
                  <a:lnTo>
                    <a:pt x="778" y="694"/>
                  </a:lnTo>
                  <a:lnTo>
                    <a:pt x="774" y="694"/>
                  </a:lnTo>
                  <a:lnTo>
                    <a:pt x="765" y="699"/>
                  </a:lnTo>
                  <a:lnTo>
                    <a:pt x="759" y="701"/>
                  </a:lnTo>
                  <a:lnTo>
                    <a:pt x="751" y="705"/>
                  </a:lnTo>
                  <a:lnTo>
                    <a:pt x="742" y="709"/>
                  </a:lnTo>
                  <a:lnTo>
                    <a:pt x="732" y="714"/>
                  </a:lnTo>
                  <a:lnTo>
                    <a:pt x="719" y="718"/>
                  </a:lnTo>
                  <a:lnTo>
                    <a:pt x="707" y="724"/>
                  </a:lnTo>
                  <a:lnTo>
                    <a:pt x="692" y="728"/>
                  </a:lnTo>
                  <a:lnTo>
                    <a:pt x="677" y="735"/>
                  </a:lnTo>
                  <a:lnTo>
                    <a:pt x="660" y="739"/>
                  </a:lnTo>
                  <a:lnTo>
                    <a:pt x="641" y="745"/>
                  </a:lnTo>
                  <a:lnTo>
                    <a:pt x="620" y="749"/>
                  </a:lnTo>
                  <a:lnTo>
                    <a:pt x="599" y="756"/>
                  </a:lnTo>
                  <a:lnTo>
                    <a:pt x="574" y="758"/>
                  </a:lnTo>
                  <a:lnTo>
                    <a:pt x="552" y="762"/>
                  </a:lnTo>
                  <a:lnTo>
                    <a:pt x="525" y="766"/>
                  </a:lnTo>
                  <a:lnTo>
                    <a:pt x="498" y="770"/>
                  </a:lnTo>
                  <a:lnTo>
                    <a:pt x="472" y="770"/>
                  </a:lnTo>
                  <a:lnTo>
                    <a:pt x="443" y="771"/>
                  </a:lnTo>
                  <a:lnTo>
                    <a:pt x="417" y="773"/>
                  </a:lnTo>
                  <a:lnTo>
                    <a:pt x="388" y="775"/>
                  </a:lnTo>
                  <a:lnTo>
                    <a:pt x="360" y="773"/>
                  </a:lnTo>
                  <a:lnTo>
                    <a:pt x="333" y="773"/>
                  </a:lnTo>
                  <a:lnTo>
                    <a:pt x="304" y="773"/>
                  </a:lnTo>
                  <a:lnTo>
                    <a:pt x="278" y="773"/>
                  </a:lnTo>
                  <a:lnTo>
                    <a:pt x="249" y="770"/>
                  </a:lnTo>
                  <a:lnTo>
                    <a:pt x="226" y="768"/>
                  </a:lnTo>
                  <a:lnTo>
                    <a:pt x="202" y="764"/>
                  </a:lnTo>
                  <a:lnTo>
                    <a:pt x="179" y="762"/>
                  </a:lnTo>
                  <a:lnTo>
                    <a:pt x="156" y="754"/>
                  </a:lnTo>
                  <a:lnTo>
                    <a:pt x="135" y="749"/>
                  </a:lnTo>
                  <a:lnTo>
                    <a:pt x="116" y="745"/>
                  </a:lnTo>
                  <a:lnTo>
                    <a:pt x="99" y="739"/>
                  </a:lnTo>
                  <a:lnTo>
                    <a:pt x="82" y="732"/>
                  </a:lnTo>
                  <a:lnTo>
                    <a:pt x="69" y="726"/>
                  </a:lnTo>
                  <a:lnTo>
                    <a:pt x="55" y="720"/>
                  </a:lnTo>
                  <a:lnTo>
                    <a:pt x="44" y="714"/>
                  </a:lnTo>
                  <a:lnTo>
                    <a:pt x="32" y="707"/>
                  </a:lnTo>
                  <a:lnTo>
                    <a:pt x="23" y="703"/>
                  </a:lnTo>
                  <a:lnTo>
                    <a:pt x="15" y="697"/>
                  </a:lnTo>
                  <a:lnTo>
                    <a:pt x="10" y="694"/>
                  </a:lnTo>
                  <a:lnTo>
                    <a:pt x="2" y="686"/>
                  </a:lnTo>
                  <a:lnTo>
                    <a:pt x="0" y="686"/>
                  </a:lnTo>
                  <a:lnTo>
                    <a:pt x="177" y="0"/>
                  </a:lnTo>
                  <a:lnTo>
                    <a:pt x="540" y="53"/>
                  </a:lnTo>
                  <a:close/>
                </a:path>
              </a:pathLst>
            </a:custGeom>
            <a:solidFill>
              <a:srgbClr val="C2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3" name="Freeform 35"/>
            <p:cNvSpPr>
              <a:spLocks/>
            </p:cNvSpPr>
            <p:nvPr/>
          </p:nvSpPr>
          <p:spPr bwMode="auto">
            <a:xfrm>
              <a:off x="1112" y="2580"/>
              <a:ext cx="860" cy="850"/>
            </a:xfrm>
            <a:custGeom>
              <a:avLst/>
              <a:gdLst>
                <a:gd name="T0" fmla="*/ 161 w 1718"/>
                <a:gd name="T1" fmla="*/ 781 h 1702"/>
                <a:gd name="T2" fmla="*/ 416 w 1718"/>
                <a:gd name="T3" fmla="*/ 812 h 1702"/>
                <a:gd name="T4" fmla="*/ 399 w 1718"/>
                <a:gd name="T5" fmla="*/ 812 h 1702"/>
                <a:gd name="T6" fmla="*/ 375 w 1718"/>
                <a:gd name="T7" fmla="*/ 811 h 1702"/>
                <a:gd name="T8" fmla="*/ 343 w 1718"/>
                <a:gd name="T9" fmla="*/ 805 h 1702"/>
                <a:gd name="T10" fmla="*/ 304 w 1718"/>
                <a:gd name="T11" fmla="*/ 792 h 1702"/>
                <a:gd name="T12" fmla="*/ 260 w 1718"/>
                <a:gd name="T13" fmla="*/ 769 h 1702"/>
                <a:gd name="T14" fmla="*/ 210 w 1718"/>
                <a:gd name="T15" fmla="*/ 739 h 1702"/>
                <a:gd name="T16" fmla="*/ 163 w 1718"/>
                <a:gd name="T17" fmla="*/ 698 h 1702"/>
                <a:gd name="T18" fmla="*/ 119 w 1718"/>
                <a:gd name="T19" fmla="*/ 646 h 1702"/>
                <a:gd name="T20" fmla="*/ 83 w 1718"/>
                <a:gd name="T21" fmla="*/ 585 h 1702"/>
                <a:gd name="T22" fmla="*/ 58 w 1718"/>
                <a:gd name="T23" fmla="*/ 516 h 1702"/>
                <a:gd name="T24" fmla="*/ 48 w 1718"/>
                <a:gd name="T25" fmla="*/ 442 h 1702"/>
                <a:gd name="T26" fmla="*/ 53 w 1718"/>
                <a:gd name="T27" fmla="*/ 365 h 1702"/>
                <a:gd name="T28" fmla="*/ 75 w 1718"/>
                <a:gd name="T29" fmla="*/ 287 h 1702"/>
                <a:gd name="T30" fmla="*/ 111 w 1718"/>
                <a:gd name="T31" fmla="*/ 215 h 1702"/>
                <a:gd name="T32" fmla="*/ 161 w 1718"/>
                <a:gd name="T33" fmla="*/ 152 h 1702"/>
                <a:gd name="T34" fmla="*/ 222 w 1718"/>
                <a:gd name="T35" fmla="*/ 104 h 1702"/>
                <a:gd name="T36" fmla="*/ 281 w 1718"/>
                <a:gd name="T37" fmla="*/ 71 h 1702"/>
                <a:gd name="T38" fmla="*/ 331 w 1718"/>
                <a:gd name="T39" fmla="*/ 52 h 1702"/>
                <a:gd name="T40" fmla="*/ 356 w 1718"/>
                <a:gd name="T41" fmla="*/ 45 h 1702"/>
                <a:gd name="T42" fmla="*/ 789 w 1718"/>
                <a:gd name="T43" fmla="*/ 523 h 1702"/>
                <a:gd name="T44" fmla="*/ 688 w 1718"/>
                <a:gd name="T45" fmla="*/ 760 h 1702"/>
                <a:gd name="T46" fmla="*/ 700 w 1718"/>
                <a:gd name="T47" fmla="*/ 753 h 1702"/>
                <a:gd name="T48" fmla="*/ 719 w 1718"/>
                <a:gd name="T49" fmla="*/ 740 h 1702"/>
                <a:gd name="T50" fmla="*/ 743 w 1718"/>
                <a:gd name="T51" fmla="*/ 717 h 1702"/>
                <a:gd name="T52" fmla="*/ 770 w 1718"/>
                <a:gd name="T53" fmla="*/ 684 h 1702"/>
                <a:gd name="T54" fmla="*/ 798 w 1718"/>
                <a:gd name="T55" fmla="*/ 642 h 1702"/>
                <a:gd name="T56" fmla="*/ 825 w 1718"/>
                <a:gd name="T57" fmla="*/ 592 h 1702"/>
                <a:gd name="T58" fmla="*/ 846 w 1718"/>
                <a:gd name="T59" fmla="*/ 540 h 1702"/>
                <a:gd name="T60" fmla="*/ 857 w 1718"/>
                <a:gd name="T61" fmla="*/ 485 h 1702"/>
                <a:gd name="T62" fmla="*/ 860 w 1718"/>
                <a:gd name="T63" fmla="*/ 430 h 1702"/>
                <a:gd name="T64" fmla="*/ 855 w 1718"/>
                <a:gd name="T65" fmla="*/ 376 h 1702"/>
                <a:gd name="T66" fmla="*/ 846 w 1718"/>
                <a:gd name="T67" fmla="*/ 324 h 1702"/>
                <a:gd name="T68" fmla="*/ 831 w 1718"/>
                <a:gd name="T69" fmla="*/ 273 h 1702"/>
                <a:gd name="T70" fmla="*/ 811 w 1718"/>
                <a:gd name="T71" fmla="*/ 225 h 1702"/>
                <a:gd name="T72" fmla="*/ 782 w 1718"/>
                <a:gd name="T73" fmla="*/ 179 h 1702"/>
                <a:gd name="T74" fmla="*/ 749 w 1718"/>
                <a:gd name="T75" fmla="*/ 136 h 1702"/>
                <a:gd name="T76" fmla="*/ 704 w 1718"/>
                <a:gd name="T77" fmla="*/ 96 h 1702"/>
                <a:gd name="T78" fmla="*/ 650 w 1718"/>
                <a:gd name="T79" fmla="*/ 62 h 1702"/>
                <a:gd name="T80" fmla="*/ 591 w 1718"/>
                <a:gd name="T81" fmla="*/ 34 h 1702"/>
                <a:gd name="T82" fmla="*/ 533 w 1718"/>
                <a:gd name="T83" fmla="*/ 14 h 1702"/>
                <a:gd name="T84" fmla="*/ 472 w 1718"/>
                <a:gd name="T85" fmla="*/ 3 h 1702"/>
                <a:gd name="T86" fmla="*/ 404 w 1718"/>
                <a:gd name="T87" fmla="*/ 2 h 1702"/>
                <a:gd name="T88" fmla="*/ 337 w 1718"/>
                <a:gd name="T89" fmla="*/ 8 h 1702"/>
                <a:gd name="T90" fmla="*/ 274 w 1718"/>
                <a:gd name="T91" fmla="*/ 26 h 1702"/>
                <a:gd name="T92" fmla="*/ 221 w 1718"/>
                <a:gd name="T93" fmla="*/ 50 h 1702"/>
                <a:gd name="T94" fmla="*/ 180 w 1718"/>
                <a:gd name="T95" fmla="*/ 76 h 1702"/>
                <a:gd name="T96" fmla="*/ 153 w 1718"/>
                <a:gd name="T97" fmla="*/ 97 h 1702"/>
                <a:gd name="T98" fmla="*/ 144 w 1718"/>
                <a:gd name="T99" fmla="*/ 105 h 17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18"/>
                <a:gd name="T151" fmla="*/ 0 h 1702"/>
                <a:gd name="T152" fmla="*/ 1718 w 1718"/>
                <a:gd name="T153" fmla="*/ 1702 h 17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18" h="1702">
                  <a:moveTo>
                    <a:pt x="180" y="310"/>
                  </a:moveTo>
                  <a:lnTo>
                    <a:pt x="0" y="639"/>
                  </a:lnTo>
                  <a:lnTo>
                    <a:pt x="5" y="1164"/>
                  </a:lnTo>
                  <a:lnTo>
                    <a:pt x="321" y="1563"/>
                  </a:lnTo>
                  <a:lnTo>
                    <a:pt x="656" y="1702"/>
                  </a:lnTo>
                  <a:lnTo>
                    <a:pt x="836" y="1686"/>
                  </a:lnTo>
                  <a:lnTo>
                    <a:pt x="836" y="1626"/>
                  </a:lnTo>
                  <a:lnTo>
                    <a:pt x="832" y="1626"/>
                  </a:lnTo>
                  <a:lnTo>
                    <a:pt x="825" y="1626"/>
                  </a:lnTo>
                  <a:lnTo>
                    <a:pt x="815" y="1626"/>
                  </a:lnTo>
                  <a:lnTo>
                    <a:pt x="808" y="1626"/>
                  </a:lnTo>
                  <a:lnTo>
                    <a:pt x="798" y="1626"/>
                  </a:lnTo>
                  <a:lnTo>
                    <a:pt x="789" y="1626"/>
                  </a:lnTo>
                  <a:lnTo>
                    <a:pt x="775" y="1626"/>
                  </a:lnTo>
                  <a:lnTo>
                    <a:pt x="762" y="1626"/>
                  </a:lnTo>
                  <a:lnTo>
                    <a:pt x="749" y="1624"/>
                  </a:lnTo>
                  <a:lnTo>
                    <a:pt x="735" y="1622"/>
                  </a:lnTo>
                  <a:lnTo>
                    <a:pt x="720" y="1620"/>
                  </a:lnTo>
                  <a:lnTo>
                    <a:pt x="703" y="1616"/>
                  </a:lnTo>
                  <a:lnTo>
                    <a:pt x="686" y="1612"/>
                  </a:lnTo>
                  <a:lnTo>
                    <a:pt x="669" y="1608"/>
                  </a:lnTo>
                  <a:lnTo>
                    <a:pt x="650" y="1601"/>
                  </a:lnTo>
                  <a:lnTo>
                    <a:pt x="631" y="1595"/>
                  </a:lnTo>
                  <a:lnTo>
                    <a:pt x="608" y="1586"/>
                  </a:lnTo>
                  <a:lnTo>
                    <a:pt x="587" y="1576"/>
                  </a:lnTo>
                  <a:lnTo>
                    <a:pt x="564" y="1565"/>
                  </a:lnTo>
                  <a:lnTo>
                    <a:pt x="541" y="1553"/>
                  </a:lnTo>
                  <a:lnTo>
                    <a:pt x="519" y="1540"/>
                  </a:lnTo>
                  <a:lnTo>
                    <a:pt x="494" y="1529"/>
                  </a:lnTo>
                  <a:lnTo>
                    <a:pt x="469" y="1513"/>
                  </a:lnTo>
                  <a:lnTo>
                    <a:pt x="444" y="1498"/>
                  </a:lnTo>
                  <a:lnTo>
                    <a:pt x="420" y="1479"/>
                  </a:lnTo>
                  <a:lnTo>
                    <a:pt x="397" y="1462"/>
                  </a:lnTo>
                  <a:lnTo>
                    <a:pt x="372" y="1441"/>
                  </a:lnTo>
                  <a:lnTo>
                    <a:pt x="349" y="1420"/>
                  </a:lnTo>
                  <a:lnTo>
                    <a:pt x="325" y="1397"/>
                  </a:lnTo>
                  <a:lnTo>
                    <a:pt x="304" y="1377"/>
                  </a:lnTo>
                  <a:lnTo>
                    <a:pt x="279" y="1348"/>
                  </a:lnTo>
                  <a:lnTo>
                    <a:pt x="258" y="1321"/>
                  </a:lnTo>
                  <a:lnTo>
                    <a:pt x="237" y="1293"/>
                  </a:lnTo>
                  <a:lnTo>
                    <a:pt x="220" y="1266"/>
                  </a:lnTo>
                  <a:lnTo>
                    <a:pt x="199" y="1234"/>
                  </a:lnTo>
                  <a:lnTo>
                    <a:pt x="182" y="1204"/>
                  </a:lnTo>
                  <a:lnTo>
                    <a:pt x="165" y="1171"/>
                  </a:lnTo>
                  <a:lnTo>
                    <a:pt x="154" y="1141"/>
                  </a:lnTo>
                  <a:lnTo>
                    <a:pt x="138" y="1105"/>
                  </a:lnTo>
                  <a:lnTo>
                    <a:pt x="127" y="1071"/>
                  </a:lnTo>
                  <a:lnTo>
                    <a:pt x="116" y="1034"/>
                  </a:lnTo>
                  <a:lnTo>
                    <a:pt x="110" y="998"/>
                  </a:lnTo>
                  <a:lnTo>
                    <a:pt x="102" y="960"/>
                  </a:lnTo>
                  <a:lnTo>
                    <a:pt x="98" y="924"/>
                  </a:lnTo>
                  <a:lnTo>
                    <a:pt x="95" y="886"/>
                  </a:lnTo>
                  <a:lnTo>
                    <a:pt x="95" y="848"/>
                  </a:lnTo>
                  <a:lnTo>
                    <a:pt x="95" y="808"/>
                  </a:lnTo>
                  <a:lnTo>
                    <a:pt x="98" y="770"/>
                  </a:lnTo>
                  <a:lnTo>
                    <a:pt x="106" y="730"/>
                  </a:lnTo>
                  <a:lnTo>
                    <a:pt x="116" y="690"/>
                  </a:lnTo>
                  <a:lnTo>
                    <a:pt x="123" y="652"/>
                  </a:lnTo>
                  <a:lnTo>
                    <a:pt x="136" y="612"/>
                  </a:lnTo>
                  <a:lnTo>
                    <a:pt x="150" y="574"/>
                  </a:lnTo>
                  <a:lnTo>
                    <a:pt x="165" y="538"/>
                  </a:lnTo>
                  <a:lnTo>
                    <a:pt x="182" y="500"/>
                  </a:lnTo>
                  <a:lnTo>
                    <a:pt x="201" y="464"/>
                  </a:lnTo>
                  <a:lnTo>
                    <a:pt x="222" y="430"/>
                  </a:lnTo>
                  <a:lnTo>
                    <a:pt x="245" y="396"/>
                  </a:lnTo>
                  <a:lnTo>
                    <a:pt x="270" y="363"/>
                  </a:lnTo>
                  <a:lnTo>
                    <a:pt x="296" y="333"/>
                  </a:lnTo>
                  <a:lnTo>
                    <a:pt x="321" y="304"/>
                  </a:lnTo>
                  <a:lnTo>
                    <a:pt x="351" y="278"/>
                  </a:lnTo>
                  <a:lnTo>
                    <a:pt x="380" y="253"/>
                  </a:lnTo>
                  <a:lnTo>
                    <a:pt x="410" y="230"/>
                  </a:lnTo>
                  <a:lnTo>
                    <a:pt x="443" y="209"/>
                  </a:lnTo>
                  <a:lnTo>
                    <a:pt x="473" y="190"/>
                  </a:lnTo>
                  <a:lnTo>
                    <a:pt x="503" y="171"/>
                  </a:lnTo>
                  <a:lnTo>
                    <a:pt x="534" y="158"/>
                  </a:lnTo>
                  <a:lnTo>
                    <a:pt x="562" y="143"/>
                  </a:lnTo>
                  <a:lnTo>
                    <a:pt x="591" y="133"/>
                  </a:lnTo>
                  <a:lnTo>
                    <a:pt x="616" y="122"/>
                  </a:lnTo>
                  <a:lnTo>
                    <a:pt x="640" y="112"/>
                  </a:lnTo>
                  <a:lnTo>
                    <a:pt x="661" y="105"/>
                  </a:lnTo>
                  <a:lnTo>
                    <a:pt x="680" y="99"/>
                  </a:lnTo>
                  <a:lnTo>
                    <a:pt x="694" y="93"/>
                  </a:lnTo>
                  <a:lnTo>
                    <a:pt x="705" y="92"/>
                  </a:lnTo>
                  <a:lnTo>
                    <a:pt x="711" y="90"/>
                  </a:lnTo>
                  <a:lnTo>
                    <a:pt x="715" y="90"/>
                  </a:lnTo>
                  <a:lnTo>
                    <a:pt x="1043" y="114"/>
                  </a:lnTo>
                  <a:lnTo>
                    <a:pt x="1534" y="595"/>
                  </a:lnTo>
                  <a:lnTo>
                    <a:pt x="1576" y="1048"/>
                  </a:lnTo>
                  <a:lnTo>
                    <a:pt x="1361" y="1424"/>
                  </a:lnTo>
                  <a:lnTo>
                    <a:pt x="1367" y="1525"/>
                  </a:lnTo>
                  <a:lnTo>
                    <a:pt x="1374" y="1521"/>
                  </a:lnTo>
                  <a:lnTo>
                    <a:pt x="1378" y="1519"/>
                  </a:lnTo>
                  <a:lnTo>
                    <a:pt x="1386" y="1515"/>
                  </a:lnTo>
                  <a:lnTo>
                    <a:pt x="1391" y="1512"/>
                  </a:lnTo>
                  <a:lnTo>
                    <a:pt x="1399" y="1508"/>
                  </a:lnTo>
                  <a:lnTo>
                    <a:pt x="1409" y="1502"/>
                  </a:lnTo>
                  <a:lnTo>
                    <a:pt x="1416" y="1496"/>
                  </a:lnTo>
                  <a:lnTo>
                    <a:pt x="1426" y="1489"/>
                  </a:lnTo>
                  <a:lnTo>
                    <a:pt x="1437" y="1481"/>
                  </a:lnTo>
                  <a:lnTo>
                    <a:pt x="1448" y="1472"/>
                  </a:lnTo>
                  <a:lnTo>
                    <a:pt x="1460" y="1460"/>
                  </a:lnTo>
                  <a:lnTo>
                    <a:pt x="1471" y="1449"/>
                  </a:lnTo>
                  <a:lnTo>
                    <a:pt x="1485" y="1436"/>
                  </a:lnTo>
                  <a:lnTo>
                    <a:pt x="1496" y="1420"/>
                  </a:lnTo>
                  <a:lnTo>
                    <a:pt x="1509" y="1405"/>
                  </a:lnTo>
                  <a:lnTo>
                    <a:pt x="1521" y="1388"/>
                  </a:lnTo>
                  <a:lnTo>
                    <a:pt x="1538" y="1369"/>
                  </a:lnTo>
                  <a:lnTo>
                    <a:pt x="1551" y="1348"/>
                  </a:lnTo>
                  <a:lnTo>
                    <a:pt x="1564" y="1329"/>
                  </a:lnTo>
                  <a:lnTo>
                    <a:pt x="1580" y="1306"/>
                  </a:lnTo>
                  <a:lnTo>
                    <a:pt x="1595" y="1285"/>
                  </a:lnTo>
                  <a:lnTo>
                    <a:pt x="1608" y="1261"/>
                  </a:lnTo>
                  <a:lnTo>
                    <a:pt x="1622" y="1238"/>
                  </a:lnTo>
                  <a:lnTo>
                    <a:pt x="1635" y="1213"/>
                  </a:lnTo>
                  <a:lnTo>
                    <a:pt x="1648" y="1186"/>
                  </a:lnTo>
                  <a:lnTo>
                    <a:pt x="1660" y="1160"/>
                  </a:lnTo>
                  <a:lnTo>
                    <a:pt x="1671" y="1133"/>
                  </a:lnTo>
                  <a:lnTo>
                    <a:pt x="1680" y="1107"/>
                  </a:lnTo>
                  <a:lnTo>
                    <a:pt x="1690" y="1082"/>
                  </a:lnTo>
                  <a:lnTo>
                    <a:pt x="1698" y="1053"/>
                  </a:lnTo>
                  <a:lnTo>
                    <a:pt x="1703" y="1027"/>
                  </a:lnTo>
                  <a:lnTo>
                    <a:pt x="1707" y="998"/>
                  </a:lnTo>
                  <a:lnTo>
                    <a:pt x="1713" y="972"/>
                  </a:lnTo>
                  <a:lnTo>
                    <a:pt x="1715" y="943"/>
                  </a:lnTo>
                  <a:lnTo>
                    <a:pt x="1717" y="917"/>
                  </a:lnTo>
                  <a:lnTo>
                    <a:pt x="1717" y="888"/>
                  </a:lnTo>
                  <a:lnTo>
                    <a:pt x="1718" y="861"/>
                  </a:lnTo>
                  <a:lnTo>
                    <a:pt x="1715" y="833"/>
                  </a:lnTo>
                  <a:lnTo>
                    <a:pt x="1715" y="806"/>
                  </a:lnTo>
                  <a:lnTo>
                    <a:pt x="1711" y="778"/>
                  </a:lnTo>
                  <a:lnTo>
                    <a:pt x="1709" y="753"/>
                  </a:lnTo>
                  <a:lnTo>
                    <a:pt x="1705" y="725"/>
                  </a:lnTo>
                  <a:lnTo>
                    <a:pt x="1701" y="698"/>
                  </a:lnTo>
                  <a:lnTo>
                    <a:pt x="1696" y="673"/>
                  </a:lnTo>
                  <a:lnTo>
                    <a:pt x="1690" y="649"/>
                  </a:lnTo>
                  <a:lnTo>
                    <a:pt x="1682" y="620"/>
                  </a:lnTo>
                  <a:lnTo>
                    <a:pt x="1677" y="595"/>
                  </a:lnTo>
                  <a:lnTo>
                    <a:pt x="1667" y="569"/>
                  </a:lnTo>
                  <a:lnTo>
                    <a:pt x="1660" y="546"/>
                  </a:lnTo>
                  <a:lnTo>
                    <a:pt x="1650" y="521"/>
                  </a:lnTo>
                  <a:lnTo>
                    <a:pt x="1641" y="496"/>
                  </a:lnTo>
                  <a:lnTo>
                    <a:pt x="1631" y="474"/>
                  </a:lnTo>
                  <a:lnTo>
                    <a:pt x="1620" y="451"/>
                  </a:lnTo>
                  <a:lnTo>
                    <a:pt x="1604" y="426"/>
                  </a:lnTo>
                  <a:lnTo>
                    <a:pt x="1593" y="403"/>
                  </a:lnTo>
                  <a:lnTo>
                    <a:pt x="1578" y="379"/>
                  </a:lnTo>
                  <a:lnTo>
                    <a:pt x="1563" y="358"/>
                  </a:lnTo>
                  <a:lnTo>
                    <a:pt x="1545" y="335"/>
                  </a:lnTo>
                  <a:lnTo>
                    <a:pt x="1530" y="314"/>
                  </a:lnTo>
                  <a:lnTo>
                    <a:pt x="1513" y="291"/>
                  </a:lnTo>
                  <a:lnTo>
                    <a:pt x="1496" y="272"/>
                  </a:lnTo>
                  <a:lnTo>
                    <a:pt x="1475" y="249"/>
                  </a:lnTo>
                  <a:lnTo>
                    <a:pt x="1452" y="230"/>
                  </a:lnTo>
                  <a:lnTo>
                    <a:pt x="1429" y="209"/>
                  </a:lnTo>
                  <a:lnTo>
                    <a:pt x="1407" y="192"/>
                  </a:lnTo>
                  <a:lnTo>
                    <a:pt x="1380" y="171"/>
                  </a:lnTo>
                  <a:lnTo>
                    <a:pt x="1353" y="156"/>
                  </a:lnTo>
                  <a:lnTo>
                    <a:pt x="1327" y="139"/>
                  </a:lnTo>
                  <a:lnTo>
                    <a:pt x="1298" y="124"/>
                  </a:lnTo>
                  <a:lnTo>
                    <a:pt x="1270" y="109"/>
                  </a:lnTo>
                  <a:lnTo>
                    <a:pt x="1239" y="93"/>
                  </a:lnTo>
                  <a:lnTo>
                    <a:pt x="1211" y="80"/>
                  </a:lnTo>
                  <a:lnTo>
                    <a:pt x="1180" y="69"/>
                  </a:lnTo>
                  <a:lnTo>
                    <a:pt x="1152" y="57"/>
                  </a:lnTo>
                  <a:lnTo>
                    <a:pt x="1123" y="46"/>
                  </a:lnTo>
                  <a:lnTo>
                    <a:pt x="1093" y="38"/>
                  </a:lnTo>
                  <a:lnTo>
                    <a:pt x="1064" y="29"/>
                  </a:lnTo>
                  <a:lnTo>
                    <a:pt x="1034" y="21"/>
                  </a:lnTo>
                  <a:lnTo>
                    <a:pt x="1005" y="14"/>
                  </a:lnTo>
                  <a:lnTo>
                    <a:pt x="973" y="8"/>
                  </a:lnTo>
                  <a:lnTo>
                    <a:pt x="943" y="6"/>
                  </a:lnTo>
                  <a:lnTo>
                    <a:pt x="908" y="2"/>
                  </a:lnTo>
                  <a:lnTo>
                    <a:pt x="874" y="0"/>
                  </a:lnTo>
                  <a:lnTo>
                    <a:pt x="842" y="0"/>
                  </a:lnTo>
                  <a:lnTo>
                    <a:pt x="808" y="4"/>
                  </a:lnTo>
                  <a:lnTo>
                    <a:pt x="773" y="4"/>
                  </a:lnTo>
                  <a:lnTo>
                    <a:pt x="739" y="8"/>
                  </a:lnTo>
                  <a:lnTo>
                    <a:pt x="705" y="12"/>
                  </a:lnTo>
                  <a:lnTo>
                    <a:pt x="673" y="17"/>
                  </a:lnTo>
                  <a:lnTo>
                    <a:pt x="640" y="25"/>
                  </a:lnTo>
                  <a:lnTo>
                    <a:pt x="608" y="33"/>
                  </a:lnTo>
                  <a:lnTo>
                    <a:pt x="578" y="40"/>
                  </a:lnTo>
                  <a:lnTo>
                    <a:pt x="547" y="52"/>
                  </a:lnTo>
                  <a:lnTo>
                    <a:pt x="519" y="61"/>
                  </a:lnTo>
                  <a:lnTo>
                    <a:pt x="490" y="74"/>
                  </a:lnTo>
                  <a:lnTo>
                    <a:pt x="464" y="86"/>
                  </a:lnTo>
                  <a:lnTo>
                    <a:pt x="441" y="101"/>
                  </a:lnTo>
                  <a:lnTo>
                    <a:pt x="416" y="112"/>
                  </a:lnTo>
                  <a:lnTo>
                    <a:pt x="395" y="126"/>
                  </a:lnTo>
                  <a:lnTo>
                    <a:pt x="376" y="139"/>
                  </a:lnTo>
                  <a:lnTo>
                    <a:pt x="359" y="152"/>
                  </a:lnTo>
                  <a:lnTo>
                    <a:pt x="342" y="164"/>
                  </a:lnTo>
                  <a:lnTo>
                    <a:pt x="329" y="175"/>
                  </a:lnTo>
                  <a:lnTo>
                    <a:pt x="315" y="185"/>
                  </a:lnTo>
                  <a:lnTo>
                    <a:pt x="306" y="194"/>
                  </a:lnTo>
                  <a:lnTo>
                    <a:pt x="296" y="200"/>
                  </a:lnTo>
                  <a:lnTo>
                    <a:pt x="292" y="206"/>
                  </a:lnTo>
                  <a:lnTo>
                    <a:pt x="287" y="209"/>
                  </a:lnTo>
                  <a:lnTo>
                    <a:pt x="287" y="211"/>
                  </a:lnTo>
                  <a:lnTo>
                    <a:pt x="180" y="31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4" name="Freeform 36"/>
            <p:cNvSpPr>
              <a:spLocks/>
            </p:cNvSpPr>
            <p:nvPr/>
          </p:nvSpPr>
          <p:spPr bwMode="auto">
            <a:xfrm>
              <a:off x="1666" y="2767"/>
              <a:ext cx="296" cy="609"/>
            </a:xfrm>
            <a:custGeom>
              <a:avLst/>
              <a:gdLst>
                <a:gd name="T0" fmla="*/ 200 w 593"/>
                <a:gd name="T1" fmla="*/ 5 h 1218"/>
                <a:gd name="T2" fmla="*/ 208 w 593"/>
                <a:gd name="T3" fmla="*/ 17 h 1218"/>
                <a:gd name="T4" fmla="*/ 219 w 593"/>
                <a:gd name="T5" fmla="*/ 35 h 1218"/>
                <a:gd name="T6" fmla="*/ 232 w 593"/>
                <a:gd name="T7" fmla="*/ 56 h 1218"/>
                <a:gd name="T8" fmla="*/ 243 w 593"/>
                <a:gd name="T9" fmla="*/ 81 h 1218"/>
                <a:gd name="T10" fmla="*/ 252 w 593"/>
                <a:gd name="T11" fmla="*/ 107 h 1218"/>
                <a:gd name="T12" fmla="*/ 259 w 593"/>
                <a:gd name="T13" fmla="*/ 135 h 1218"/>
                <a:gd name="T14" fmla="*/ 266 w 593"/>
                <a:gd name="T15" fmla="*/ 160 h 1218"/>
                <a:gd name="T16" fmla="*/ 271 w 593"/>
                <a:gd name="T17" fmla="*/ 183 h 1218"/>
                <a:gd name="T18" fmla="*/ 275 w 593"/>
                <a:gd name="T19" fmla="*/ 201 h 1218"/>
                <a:gd name="T20" fmla="*/ 277 w 593"/>
                <a:gd name="T21" fmla="*/ 213 h 1218"/>
                <a:gd name="T22" fmla="*/ 280 w 593"/>
                <a:gd name="T23" fmla="*/ 221 h 1218"/>
                <a:gd name="T24" fmla="*/ 286 w 593"/>
                <a:gd name="T25" fmla="*/ 220 h 1218"/>
                <a:gd name="T26" fmla="*/ 275 w 593"/>
                <a:gd name="T27" fmla="*/ 282 h 1218"/>
                <a:gd name="T28" fmla="*/ 274 w 593"/>
                <a:gd name="T29" fmla="*/ 293 h 1218"/>
                <a:gd name="T30" fmla="*/ 272 w 593"/>
                <a:gd name="T31" fmla="*/ 305 h 1218"/>
                <a:gd name="T32" fmla="*/ 269 w 593"/>
                <a:gd name="T33" fmla="*/ 322 h 1218"/>
                <a:gd name="T34" fmla="*/ 265 w 593"/>
                <a:gd name="T35" fmla="*/ 339 h 1218"/>
                <a:gd name="T36" fmla="*/ 259 w 593"/>
                <a:gd name="T37" fmla="*/ 358 h 1218"/>
                <a:gd name="T38" fmla="*/ 252 w 593"/>
                <a:gd name="T39" fmla="*/ 379 h 1218"/>
                <a:gd name="T40" fmla="*/ 241 w 593"/>
                <a:gd name="T41" fmla="*/ 401 h 1218"/>
                <a:gd name="T42" fmla="*/ 230 w 593"/>
                <a:gd name="T43" fmla="*/ 422 h 1218"/>
                <a:gd name="T44" fmla="*/ 218 w 593"/>
                <a:gd name="T45" fmla="*/ 442 h 1218"/>
                <a:gd name="T46" fmla="*/ 204 w 593"/>
                <a:gd name="T47" fmla="*/ 461 h 1218"/>
                <a:gd name="T48" fmla="*/ 192 w 593"/>
                <a:gd name="T49" fmla="*/ 478 h 1218"/>
                <a:gd name="T50" fmla="*/ 180 w 593"/>
                <a:gd name="T51" fmla="*/ 490 h 1218"/>
                <a:gd name="T52" fmla="*/ 168 w 593"/>
                <a:gd name="T53" fmla="*/ 502 h 1218"/>
                <a:gd name="T54" fmla="*/ 157 w 593"/>
                <a:gd name="T55" fmla="*/ 513 h 1218"/>
                <a:gd name="T56" fmla="*/ 148 w 593"/>
                <a:gd name="T57" fmla="*/ 525 h 1218"/>
                <a:gd name="T58" fmla="*/ 130 w 593"/>
                <a:gd name="T59" fmla="*/ 541 h 1218"/>
                <a:gd name="T60" fmla="*/ 117 w 593"/>
                <a:gd name="T61" fmla="*/ 553 h 1218"/>
                <a:gd name="T62" fmla="*/ 104 w 593"/>
                <a:gd name="T63" fmla="*/ 562 h 1218"/>
                <a:gd name="T64" fmla="*/ 90 w 593"/>
                <a:gd name="T65" fmla="*/ 572 h 1218"/>
                <a:gd name="T66" fmla="*/ 69 w 593"/>
                <a:gd name="T67" fmla="*/ 582 h 1218"/>
                <a:gd name="T68" fmla="*/ 47 w 593"/>
                <a:gd name="T69" fmla="*/ 591 h 1218"/>
                <a:gd name="T70" fmla="*/ 27 w 593"/>
                <a:gd name="T71" fmla="*/ 601 h 1218"/>
                <a:gd name="T72" fmla="*/ 90 w 593"/>
                <a:gd name="T73" fmla="*/ 538 h 1218"/>
                <a:gd name="T74" fmla="*/ 101 w 593"/>
                <a:gd name="T75" fmla="*/ 525 h 1218"/>
                <a:gd name="T76" fmla="*/ 113 w 593"/>
                <a:gd name="T77" fmla="*/ 507 h 1218"/>
                <a:gd name="T78" fmla="*/ 127 w 593"/>
                <a:gd name="T79" fmla="*/ 487 h 1218"/>
                <a:gd name="T80" fmla="*/ 142 w 593"/>
                <a:gd name="T81" fmla="*/ 467 h 1218"/>
                <a:gd name="T82" fmla="*/ 154 w 593"/>
                <a:gd name="T83" fmla="*/ 448 h 1218"/>
                <a:gd name="T84" fmla="*/ 163 w 593"/>
                <a:gd name="T85" fmla="*/ 430 h 1218"/>
                <a:gd name="T86" fmla="*/ 172 w 593"/>
                <a:gd name="T87" fmla="*/ 413 h 1218"/>
                <a:gd name="T88" fmla="*/ 177 w 593"/>
                <a:gd name="T89" fmla="*/ 394 h 1218"/>
                <a:gd name="T90" fmla="*/ 181 w 593"/>
                <a:gd name="T91" fmla="*/ 374 h 1218"/>
                <a:gd name="T92" fmla="*/ 185 w 593"/>
                <a:gd name="T93" fmla="*/ 349 h 1218"/>
                <a:gd name="T94" fmla="*/ 188 w 593"/>
                <a:gd name="T95" fmla="*/ 321 h 1218"/>
                <a:gd name="T96" fmla="*/ 190 w 593"/>
                <a:gd name="T97" fmla="*/ 293 h 1218"/>
                <a:gd name="T98" fmla="*/ 192 w 593"/>
                <a:gd name="T99" fmla="*/ 269 h 1218"/>
                <a:gd name="T100" fmla="*/ 193 w 593"/>
                <a:gd name="T101" fmla="*/ 252 h 1218"/>
                <a:gd name="T102" fmla="*/ 194 w 593"/>
                <a:gd name="T103" fmla="*/ 247 h 1218"/>
                <a:gd name="T104" fmla="*/ 196 w 593"/>
                <a:gd name="T105" fmla="*/ 0 h 12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93"/>
                <a:gd name="T160" fmla="*/ 0 h 1218"/>
                <a:gd name="T161" fmla="*/ 593 w 593"/>
                <a:gd name="T162" fmla="*/ 1218 h 12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93" h="1218">
                  <a:moveTo>
                    <a:pt x="392" y="0"/>
                  </a:moveTo>
                  <a:lnTo>
                    <a:pt x="394" y="2"/>
                  </a:lnTo>
                  <a:lnTo>
                    <a:pt x="401" y="11"/>
                  </a:lnTo>
                  <a:lnTo>
                    <a:pt x="405" y="17"/>
                  </a:lnTo>
                  <a:lnTo>
                    <a:pt x="411" y="24"/>
                  </a:lnTo>
                  <a:lnTo>
                    <a:pt x="417" y="34"/>
                  </a:lnTo>
                  <a:lnTo>
                    <a:pt x="424" y="45"/>
                  </a:lnTo>
                  <a:lnTo>
                    <a:pt x="432" y="57"/>
                  </a:lnTo>
                  <a:lnTo>
                    <a:pt x="439" y="70"/>
                  </a:lnTo>
                  <a:lnTo>
                    <a:pt x="447" y="82"/>
                  </a:lnTo>
                  <a:lnTo>
                    <a:pt x="457" y="97"/>
                  </a:lnTo>
                  <a:lnTo>
                    <a:pt x="464" y="112"/>
                  </a:lnTo>
                  <a:lnTo>
                    <a:pt x="472" y="127"/>
                  </a:lnTo>
                  <a:lnTo>
                    <a:pt x="479" y="144"/>
                  </a:lnTo>
                  <a:lnTo>
                    <a:pt x="487" y="163"/>
                  </a:lnTo>
                  <a:lnTo>
                    <a:pt x="493" y="180"/>
                  </a:lnTo>
                  <a:lnTo>
                    <a:pt x="498" y="197"/>
                  </a:lnTo>
                  <a:lnTo>
                    <a:pt x="504" y="215"/>
                  </a:lnTo>
                  <a:lnTo>
                    <a:pt x="512" y="234"/>
                  </a:lnTo>
                  <a:lnTo>
                    <a:pt x="516" y="251"/>
                  </a:lnTo>
                  <a:lnTo>
                    <a:pt x="519" y="270"/>
                  </a:lnTo>
                  <a:lnTo>
                    <a:pt x="525" y="287"/>
                  </a:lnTo>
                  <a:lnTo>
                    <a:pt x="529" y="306"/>
                  </a:lnTo>
                  <a:lnTo>
                    <a:pt x="533" y="321"/>
                  </a:lnTo>
                  <a:lnTo>
                    <a:pt x="536" y="336"/>
                  </a:lnTo>
                  <a:lnTo>
                    <a:pt x="538" y="351"/>
                  </a:lnTo>
                  <a:lnTo>
                    <a:pt x="542" y="367"/>
                  </a:lnTo>
                  <a:lnTo>
                    <a:pt x="544" y="378"/>
                  </a:lnTo>
                  <a:lnTo>
                    <a:pt x="548" y="391"/>
                  </a:lnTo>
                  <a:lnTo>
                    <a:pt x="550" y="403"/>
                  </a:lnTo>
                  <a:lnTo>
                    <a:pt x="554" y="412"/>
                  </a:lnTo>
                  <a:lnTo>
                    <a:pt x="554" y="420"/>
                  </a:lnTo>
                  <a:lnTo>
                    <a:pt x="555" y="426"/>
                  </a:lnTo>
                  <a:lnTo>
                    <a:pt x="557" y="431"/>
                  </a:lnTo>
                  <a:lnTo>
                    <a:pt x="559" y="437"/>
                  </a:lnTo>
                  <a:lnTo>
                    <a:pt x="561" y="443"/>
                  </a:lnTo>
                  <a:lnTo>
                    <a:pt x="567" y="445"/>
                  </a:lnTo>
                  <a:lnTo>
                    <a:pt x="571" y="443"/>
                  </a:lnTo>
                  <a:lnTo>
                    <a:pt x="573" y="441"/>
                  </a:lnTo>
                  <a:lnTo>
                    <a:pt x="593" y="511"/>
                  </a:lnTo>
                  <a:lnTo>
                    <a:pt x="550" y="562"/>
                  </a:lnTo>
                  <a:lnTo>
                    <a:pt x="550" y="564"/>
                  </a:lnTo>
                  <a:lnTo>
                    <a:pt x="550" y="572"/>
                  </a:lnTo>
                  <a:lnTo>
                    <a:pt x="548" y="576"/>
                  </a:lnTo>
                  <a:lnTo>
                    <a:pt x="548" y="585"/>
                  </a:lnTo>
                  <a:lnTo>
                    <a:pt x="546" y="593"/>
                  </a:lnTo>
                  <a:lnTo>
                    <a:pt x="546" y="602"/>
                  </a:lnTo>
                  <a:lnTo>
                    <a:pt x="544" y="610"/>
                  </a:lnTo>
                  <a:lnTo>
                    <a:pt x="542" y="621"/>
                  </a:lnTo>
                  <a:lnTo>
                    <a:pt x="540" y="631"/>
                  </a:lnTo>
                  <a:lnTo>
                    <a:pt x="538" y="644"/>
                  </a:lnTo>
                  <a:lnTo>
                    <a:pt x="536" y="656"/>
                  </a:lnTo>
                  <a:lnTo>
                    <a:pt x="533" y="667"/>
                  </a:lnTo>
                  <a:lnTo>
                    <a:pt x="531" y="678"/>
                  </a:lnTo>
                  <a:lnTo>
                    <a:pt x="529" y="692"/>
                  </a:lnTo>
                  <a:lnTo>
                    <a:pt x="523" y="703"/>
                  </a:lnTo>
                  <a:lnTo>
                    <a:pt x="519" y="716"/>
                  </a:lnTo>
                  <a:lnTo>
                    <a:pt x="514" y="730"/>
                  </a:lnTo>
                  <a:lnTo>
                    <a:pt x="510" y="745"/>
                  </a:lnTo>
                  <a:lnTo>
                    <a:pt x="504" y="758"/>
                  </a:lnTo>
                  <a:lnTo>
                    <a:pt x="497" y="772"/>
                  </a:lnTo>
                  <a:lnTo>
                    <a:pt x="491" y="787"/>
                  </a:lnTo>
                  <a:lnTo>
                    <a:pt x="483" y="802"/>
                  </a:lnTo>
                  <a:lnTo>
                    <a:pt x="476" y="815"/>
                  </a:lnTo>
                  <a:lnTo>
                    <a:pt x="468" y="829"/>
                  </a:lnTo>
                  <a:lnTo>
                    <a:pt x="460" y="844"/>
                  </a:lnTo>
                  <a:lnTo>
                    <a:pt x="453" y="859"/>
                  </a:lnTo>
                  <a:lnTo>
                    <a:pt x="443" y="872"/>
                  </a:lnTo>
                  <a:lnTo>
                    <a:pt x="436" y="884"/>
                  </a:lnTo>
                  <a:lnTo>
                    <a:pt x="426" y="897"/>
                  </a:lnTo>
                  <a:lnTo>
                    <a:pt x="419" y="912"/>
                  </a:lnTo>
                  <a:lnTo>
                    <a:pt x="409" y="922"/>
                  </a:lnTo>
                  <a:lnTo>
                    <a:pt x="401" y="935"/>
                  </a:lnTo>
                  <a:lnTo>
                    <a:pt x="392" y="945"/>
                  </a:lnTo>
                  <a:lnTo>
                    <a:pt x="384" y="956"/>
                  </a:lnTo>
                  <a:lnTo>
                    <a:pt x="377" y="964"/>
                  </a:lnTo>
                  <a:lnTo>
                    <a:pt x="369" y="973"/>
                  </a:lnTo>
                  <a:lnTo>
                    <a:pt x="361" y="981"/>
                  </a:lnTo>
                  <a:lnTo>
                    <a:pt x="352" y="990"/>
                  </a:lnTo>
                  <a:lnTo>
                    <a:pt x="344" y="998"/>
                  </a:lnTo>
                  <a:lnTo>
                    <a:pt x="337" y="1005"/>
                  </a:lnTo>
                  <a:lnTo>
                    <a:pt x="329" y="1013"/>
                  </a:lnTo>
                  <a:lnTo>
                    <a:pt x="323" y="1021"/>
                  </a:lnTo>
                  <a:lnTo>
                    <a:pt x="314" y="1026"/>
                  </a:lnTo>
                  <a:lnTo>
                    <a:pt x="308" y="1034"/>
                  </a:lnTo>
                  <a:lnTo>
                    <a:pt x="303" y="1040"/>
                  </a:lnTo>
                  <a:lnTo>
                    <a:pt x="297" y="1049"/>
                  </a:lnTo>
                  <a:lnTo>
                    <a:pt x="285" y="1059"/>
                  </a:lnTo>
                  <a:lnTo>
                    <a:pt x="272" y="1070"/>
                  </a:lnTo>
                  <a:lnTo>
                    <a:pt x="261" y="1081"/>
                  </a:lnTo>
                  <a:lnTo>
                    <a:pt x="249" y="1095"/>
                  </a:lnTo>
                  <a:lnTo>
                    <a:pt x="242" y="1099"/>
                  </a:lnTo>
                  <a:lnTo>
                    <a:pt x="234" y="1106"/>
                  </a:lnTo>
                  <a:lnTo>
                    <a:pt x="226" y="1112"/>
                  </a:lnTo>
                  <a:lnTo>
                    <a:pt x="219" y="1118"/>
                  </a:lnTo>
                  <a:lnTo>
                    <a:pt x="209" y="1123"/>
                  </a:lnTo>
                  <a:lnTo>
                    <a:pt x="202" y="1129"/>
                  </a:lnTo>
                  <a:lnTo>
                    <a:pt x="190" y="1137"/>
                  </a:lnTo>
                  <a:lnTo>
                    <a:pt x="181" y="1144"/>
                  </a:lnTo>
                  <a:lnTo>
                    <a:pt x="168" y="1150"/>
                  </a:lnTo>
                  <a:lnTo>
                    <a:pt x="154" y="1157"/>
                  </a:lnTo>
                  <a:lnTo>
                    <a:pt x="139" y="1163"/>
                  </a:lnTo>
                  <a:lnTo>
                    <a:pt x="126" y="1171"/>
                  </a:lnTo>
                  <a:lnTo>
                    <a:pt x="110" y="1176"/>
                  </a:lnTo>
                  <a:lnTo>
                    <a:pt x="95" y="1182"/>
                  </a:lnTo>
                  <a:lnTo>
                    <a:pt x="82" y="1190"/>
                  </a:lnTo>
                  <a:lnTo>
                    <a:pt x="71" y="1195"/>
                  </a:lnTo>
                  <a:lnTo>
                    <a:pt x="55" y="1201"/>
                  </a:lnTo>
                  <a:lnTo>
                    <a:pt x="0" y="1218"/>
                  </a:lnTo>
                  <a:lnTo>
                    <a:pt x="177" y="1081"/>
                  </a:lnTo>
                  <a:lnTo>
                    <a:pt x="181" y="1076"/>
                  </a:lnTo>
                  <a:lnTo>
                    <a:pt x="188" y="1064"/>
                  </a:lnTo>
                  <a:lnTo>
                    <a:pt x="192" y="1057"/>
                  </a:lnTo>
                  <a:lnTo>
                    <a:pt x="202" y="1049"/>
                  </a:lnTo>
                  <a:lnTo>
                    <a:pt x="209" y="1038"/>
                  </a:lnTo>
                  <a:lnTo>
                    <a:pt x="217" y="1026"/>
                  </a:lnTo>
                  <a:lnTo>
                    <a:pt x="226" y="1015"/>
                  </a:lnTo>
                  <a:lnTo>
                    <a:pt x="236" y="1002"/>
                  </a:lnTo>
                  <a:lnTo>
                    <a:pt x="246" y="988"/>
                  </a:lnTo>
                  <a:lnTo>
                    <a:pt x="255" y="975"/>
                  </a:lnTo>
                  <a:lnTo>
                    <a:pt x="265" y="960"/>
                  </a:lnTo>
                  <a:lnTo>
                    <a:pt x="274" y="948"/>
                  </a:lnTo>
                  <a:lnTo>
                    <a:pt x="284" y="935"/>
                  </a:lnTo>
                  <a:lnTo>
                    <a:pt x="293" y="922"/>
                  </a:lnTo>
                  <a:lnTo>
                    <a:pt x="301" y="908"/>
                  </a:lnTo>
                  <a:lnTo>
                    <a:pt x="308" y="897"/>
                  </a:lnTo>
                  <a:lnTo>
                    <a:pt x="314" y="884"/>
                  </a:lnTo>
                  <a:lnTo>
                    <a:pt x="323" y="872"/>
                  </a:lnTo>
                  <a:lnTo>
                    <a:pt x="327" y="861"/>
                  </a:lnTo>
                  <a:lnTo>
                    <a:pt x="333" y="850"/>
                  </a:lnTo>
                  <a:lnTo>
                    <a:pt x="339" y="838"/>
                  </a:lnTo>
                  <a:lnTo>
                    <a:pt x="344" y="827"/>
                  </a:lnTo>
                  <a:lnTo>
                    <a:pt x="346" y="813"/>
                  </a:lnTo>
                  <a:lnTo>
                    <a:pt x="350" y="802"/>
                  </a:lnTo>
                  <a:lnTo>
                    <a:pt x="354" y="789"/>
                  </a:lnTo>
                  <a:lnTo>
                    <a:pt x="358" y="775"/>
                  </a:lnTo>
                  <a:lnTo>
                    <a:pt x="361" y="762"/>
                  </a:lnTo>
                  <a:lnTo>
                    <a:pt x="363" y="749"/>
                  </a:lnTo>
                  <a:lnTo>
                    <a:pt x="365" y="732"/>
                  </a:lnTo>
                  <a:lnTo>
                    <a:pt x="369" y="716"/>
                  </a:lnTo>
                  <a:lnTo>
                    <a:pt x="371" y="699"/>
                  </a:lnTo>
                  <a:lnTo>
                    <a:pt x="373" y="680"/>
                  </a:lnTo>
                  <a:lnTo>
                    <a:pt x="373" y="661"/>
                  </a:lnTo>
                  <a:lnTo>
                    <a:pt x="377" y="642"/>
                  </a:lnTo>
                  <a:lnTo>
                    <a:pt x="377" y="623"/>
                  </a:lnTo>
                  <a:lnTo>
                    <a:pt x="379" y="604"/>
                  </a:lnTo>
                  <a:lnTo>
                    <a:pt x="381" y="585"/>
                  </a:lnTo>
                  <a:lnTo>
                    <a:pt x="382" y="570"/>
                  </a:lnTo>
                  <a:lnTo>
                    <a:pt x="382" y="553"/>
                  </a:lnTo>
                  <a:lnTo>
                    <a:pt x="384" y="538"/>
                  </a:lnTo>
                  <a:lnTo>
                    <a:pt x="384" y="526"/>
                  </a:lnTo>
                  <a:lnTo>
                    <a:pt x="386" y="515"/>
                  </a:lnTo>
                  <a:lnTo>
                    <a:pt x="386" y="505"/>
                  </a:lnTo>
                  <a:lnTo>
                    <a:pt x="386" y="500"/>
                  </a:lnTo>
                  <a:lnTo>
                    <a:pt x="386" y="494"/>
                  </a:lnTo>
                  <a:lnTo>
                    <a:pt x="388" y="494"/>
                  </a:lnTo>
                  <a:lnTo>
                    <a:pt x="331" y="68"/>
                  </a:lnTo>
                  <a:lnTo>
                    <a:pt x="392" y="0"/>
                  </a:lnTo>
                  <a:close/>
                </a:path>
              </a:pathLst>
            </a:custGeom>
            <a:solidFill>
              <a:srgbClr val="B8B8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5" name="Freeform 37"/>
            <p:cNvSpPr>
              <a:spLocks/>
            </p:cNvSpPr>
            <p:nvPr/>
          </p:nvSpPr>
          <p:spPr bwMode="auto">
            <a:xfrm>
              <a:off x="1764" y="3483"/>
              <a:ext cx="189" cy="359"/>
            </a:xfrm>
            <a:custGeom>
              <a:avLst/>
              <a:gdLst>
                <a:gd name="T0" fmla="*/ 38 w 378"/>
                <a:gd name="T1" fmla="*/ 0 h 719"/>
                <a:gd name="T2" fmla="*/ 149 w 378"/>
                <a:gd name="T3" fmla="*/ 221 h 719"/>
                <a:gd name="T4" fmla="*/ 189 w 378"/>
                <a:gd name="T5" fmla="*/ 319 h 719"/>
                <a:gd name="T6" fmla="*/ 169 w 378"/>
                <a:gd name="T7" fmla="*/ 343 h 719"/>
                <a:gd name="T8" fmla="*/ 120 w 378"/>
                <a:gd name="T9" fmla="*/ 359 h 719"/>
                <a:gd name="T10" fmla="*/ 0 w 378"/>
                <a:gd name="T11" fmla="*/ 122 h 719"/>
                <a:gd name="T12" fmla="*/ 7 w 378"/>
                <a:gd name="T13" fmla="*/ 7 h 719"/>
                <a:gd name="T14" fmla="*/ 38 w 378"/>
                <a:gd name="T15" fmla="*/ 0 h 719"/>
                <a:gd name="T16" fmla="*/ 38 w 378"/>
                <a:gd name="T17" fmla="*/ 0 h 7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8"/>
                <a:gd name="T28" fmla="*/ 0 h 719"/>
                <a:gd name="T29" fmla="*/ 378 w 378"/>
                <a:gd name="T30" fmla="*/ 719 h 7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8" h="719">
                  <a:moveTo>
                    <a:pt x="76" y="0"/>
                  </a:moveTo>
                  <a:lnTo>
                    <a:pt x="297" y="443"/>
                  </a:lnTo>
                  <a:lnTo>
                    <a:pt x="378" y="639"/>
                  </a:lnTo>
                  <a:lnTo>
                    <a:pt x="337" y="686"/>
                  </a:lnTo>
                  <a:lnTo>
                    <a:pt x="240" y="719"/>
                  </a:lnTo>
                  <a:lnTo>
                    <a:pt x="0" y="244"/>
                  </a:lnTo>
                  <a:lnTo>
                    <a:pt x="15" y="14"/>
                  </a:lnTo>
                  <a:lnTo>
                    <a:pt x="76" y="0"/>
                  </a:lnTo>
                  <a:close/>
                </a:path>
              </a:pathLst>
            </a:custGeom>
            <a:solidFill>
              <a:srgbClr val="B8B8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6" name="Freeform 38"/>
            <p:cNvSpPr>
              <a:spLocks/>
            </p:cNvSpPr>
            <p:nvPr/>
          </p:nvSpPr>
          <p:spPr bwMode="auto">
            <a:xfrm>
              <a:off x="544" y="3897"/>
              <a:ext cx="120" cy="28"/>
            </a:xfrm>
            <a:custGeom>
              <a:avLst/>
              <a:gdLst>
                <a:gd name="T0" fmla="*/ 1 w 242"/>
                <a:gd name="T1" fmla="*/ 3 h 55"/>
                <a:gd name="T2" fmla="*/ 0 w 242"/>
                <a:gd name="T3" fmla="*/ 25 h 55"/>
                <a:gd name="T4" fmla="*/ 120 w 242"/>
                <a:gd name="T5" fmla="*/ 28 h 55"/>
                <a:gd name="T6" fmla="*/ 114 w 242"/>
                <a:gd name="T7" fmla="*/ 15 h 55"/>
                <a:gd name="T8" fmla="*/ 48 w 242"/>
                <a:gd name="T9" fmla="*/ 0 h 55"/>
                <a:gd name="T10" fmla="*/ 1 w 242"/>
                <a:gd name="T11" fmla="*/ 3 h 55"/>
                <a:gd name="T12" fmla="*/ 1 w 242"/>
                <a:gd name="T13" fmla="*/ 3 h 55"/>
                <a:gd name="T14" fmla="*/ 0 60000 65536"/>
                <a:gd name="T15" fmla="*/ 0 60000 65536"/>
                <a:gd name="T16" fmla="*/ 0 60000 65536"/>
                <a:gd name="T17" fmla="*/ 0 60000 65536"/>
                <a:gd name="T18" fmla="*/ 0 60000 65536"/>
                <a:gd name="T19" fmla="*/ 0 60000 65536"/>
                <a:gd name="T20" fmla="*/ 0 60000 65536"/>
                <a:gd name="T21" fmla="*/ 0 w 242"/>
                <a:gd name="T22" fmla="*/ 0 h 55"/>
                <a:gd name="T23" fmla="*/ 242 w 24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2" h="55">
                  <a:moveTo>
                    <a:pt x="2" y="6"/>
                  </a:moveTo>
                  <a:lnTo>
                    <a:pt x="0" y="49"/>
                  </a:lnTo>
                  <a:lnTo>
                    <a:pt x="242" y="55"/>
                  </a:lnTo>
                  <a:lnTo>
                    <a:pt x="229" y="30"/>
                  </a:lnTo>
                  <a:lnTo>
                    <a:pt x="96" y="0"/>
                  </a:lnTo>
                  <a:lnTo>
                    <a:pt x="2" y="6"/>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7" name="Freeform 39"/>
            <p:cNvSpPr>
              <a:spLocks/>
            </p:cNvSpPr>
            <p:nvPr/>
          </p:nvSpPr>
          <p:spPr bwMode="auto">
            <a:xfrm>
              <a:off x="799" y="3900"/>
              <a:ext cx="141" cy="38"/>
            </a:xfrm>
            <a:custGeom>
              <a:avLst/>
              <a:gdLst>
                <a:gd name="T0" fmla="*/ 8 w 283"/>
                <a:gd name="T1" fmla="*/ 5 h 76"/>
                <a:gd name="T2" fmla="*/ 0 w 283"/>
                <a:gd name="T3" fmla="*/ 33 h 76"/>
                <a:gd name="T4" fmla="*/ 36 w 283"/>
                <a:gd name="T5" fmla="*/ 38 h 76"/>
                <a:gd name="T6" fmla="*/ 53 w 283"/>
                <a:gd name="T7" fmla="*/ 30 h 76"/>
                <a:gd name="T8" fmla="*/ 65 w 283"/>
                <a:gd name="T9" fmla="*/ 38 h 76"/>
                <a:gd name="T10" fmla="*/ 141 w 283"/>
                <a:gd name="T11" fmla="*/ 36 h 76"/>
                <a:gd name="T12" fmla="*/ 132 w 283"/>
                <a:gd name="T13" fmla="*/ 24 h 76"/>
                <a:gd name="T14" fmla="*/ 58 w 283"/>
                <a:gd name="T15" fmla="*/ 0 h 76"/>
                <a:gd name="T16" fmla="*/ 8 w 283"/>
                <a:gd name="T17" fmla="*/ 5 h 76"/>
                <a:gd name="T18" fmla="*/ 8 w 283"/>
                <a:gd name="T19" fmla="*/ 5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
                <a:gd name="T31" fmla="*/ 0 h 76"/>
                <a:gd name="T32" fmla="*/ 283 w 28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 h="76">
                  <a:moveTo>
                    <a:pt x="17" y="11"/>
                  </a:moveTo>
                  <a:lnTo>
                    <a:pt x="0" y="66"/>
                  </a:lnTo>
                  <a:lnTo>
                    <a:pt x="72" y="76"/>
                  </a:lnTo>
                  <a:lnTo>
                    <a:pt x="107" y="61"/>
                  </a:lnTo>
                  <a:lnTo>
                    <a:pt x="131" y="76"/>
                  </a:lnTo>
                  <a:lnTo>
                    <a:pt x="283" y="72"/>
                  </a:lnTo>
                  <a:lnTo>
                    <a:pt x="264" y="49"/>
                  </a:lnTo>
                  <a:lnTo>
                    <a:pt x="116" y="0"/>
                  </a:lnTo>
                  <a:lnTo>
                    <a:pt x="17" y="11"/>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8" name="Freeform 40"/>
            <p:cNvSpPr>
              <a:spLocks/>
            </p:cNvSpPr>
            <p:nvPr/>
          </p:nvSpPr>
          <p:spPr bwMode="auto">
            <a:xfrm>
              <a:off x="1050" y="2634"/>
              <a:ext cx="453" cy="803"/>
            </a:xfrm>
            <a:custGeom>
              <a:avLst/>
              <a:gdLst>
                <a:gd name="T0" fmla="*/ 179 w 905"/>
                <a:gd name="T1" fmla="*/ 53 h 1606"/>
                <a:gd name="T2" fmla="*/ 143 w 905"/>
                <a:gd name="T3" fmla="*/ 86 h 1606"/>
                <a:gd name="T4" fmla="*/ 97 w 905"/>
                <a:gd name="T5" fmla="*/ 133 h 1606"/>
                <a:gd name="T6" fmla="*/ 59 w 905"/>
                <a:gd name="T7" fmla="*/ 184 h 1606"/>
                <a:gd name="T8" fmla="*/ 38 w 905"/>
                <a:gd name="T9" fmla="*/ 231 h 1606"/>
                <a:gd name="T10" fmla="*/ 21 w 905"/>
                <a:gd name="T11" fmla="*/ 279 h 1606"/>
                <a:gd name="T12" fmla="*/ 7 w 905"/>
                <a:gd name="T13" fmla="*/ 327 h 1606"/>
                <a:gd name="T14" fmla="*/ 0 w 905"/>
                <a:gd name="T15" fmla="*/ 380 h 1606"/>
                <a:gd name="T16" fmla="*/ 4 w 905"/>
                <a:gd name="T17" fmla="*/ 441 h 1606"/>
                <a:gd name="T18" fmla="*/ 19 w 905"/>
                <a:gd name="T19" fmla="*/ 505 h 1606"/>
                <a:gd name="T20" fmla="*/ 43 w 905"/>
                <a:gd name="T21" fmla="*/ 569 h 1606"/>
                <a:gd name="T22" fmla="*/ 72 w 905"/>
                <a:gd name="T23" fmla="*/ 622 h 1606"/>
                <a:gd name="T24" fmla="*/ 101 w 905"/>
                <a:gd name="T25" fmla="*/ 662 h 1606"/>
                <a:gd name="T26" fmla="*/ 132 w 905"/>
                <a:gd name="T27" fmla="*/ 695 h 1606"/>
                <a:gd name="T28" fmla="*/ 166 w 905"/>
                <a:gd name="T29" fmla="*/ 722 h 1606"/>
                <a:gd name="T30" fmla="*/ 203 w 905"/>
                <a:gd name="T31" fmla="*/ 747 h 1606"/>
                <a:gd name="T32" fmla="*/ 240 w 905"/>
                <a:gd name="T33" fmla="*/ 767 h 1606"/>
                <a:gd name="T34" fmla="*/ 277 w 905"/>
                <a:gd name="T35" fmla="*/ 783 h 1606"/>
                <a:gd name="T36" fmla="*/ 311 w 905"/>
                <a:gd name="T37" fmla="*/ 793 h 1606"/>
                <a:gd name="T38" fmla="*/ 346 w 905"/>
                <a:gd name="T39" fmla="*/ 800 h 1606"/>
                <a:gd name="T40" fmla="*/ 381 w 905"/>
                <a:gd name="T41" fmla="*/ 802 h 1606"/>
                <a:gd name="T42" fmla="*/ 411 w 905"/>
                <a:gd name="T43" fmla="*/ 803 h 1606"/>
                <a:gd name="T44" fmla="*/ 434 w 905"/>
                <a:gd name="T45" fmla="*/ 802 h 1606"/>
                <a:gd name="T46" fmla="*/ 445 w 905"/>
                <a:gd name="T47" fmla="*/ 801 h 1606"/>
                <a:gd name="T48" fmla="*/ 384 w 905"/>
                <a:gd name="T49" fmla="*/ 776 h 1606"/>
                <a:gd name="T50" fmla="*/ 358 w 905"/>
                <a:gd name="T51" fmla="*/ 764 h 1606"/>
                <a:gd name="T52" fmla="*/ 311 w 905"/>
                <a:gd name="T53" fmla="*/ 743 h 1606"/>
                <a:gd name="T54" fmla="*/ 259 w 905"/>
                <a:gd name="T55" fmla="*/ 715 h 1606"/>
                <a:gd name="T56" fmla="*/ 217 w 905"/>
                <a:gd name="T57" fmla="*/ 683 h 1606"/>
                <a:gd name="T58" fmla="*/ 185 w 905"/>
                <a:gd name="T59" fmla="*/ 651 h 1606"/>
                <a:gd name="T60" fmla="*/ 158 w 905"/>
                <a:gd name="T61" fmla="*/ 620 h 1606"/>
                <a:gd name="T62" fmla="*/ 136 w 905"/>
                <a:gd name="T63" fmla="*/ 587 h 1606"/>
                <a:gd name="T64" fmla="*/ 118 w 905"/>
                <a:gd name="T65" fmla="*/ 558 h 1606"/>
                <a:gd name="T66" fmla="*/ 103 w 905"/>
                <a:gd name="T67" fmla="*/ 527 h 1606"/>
                <a:gd name="T68" fmla="*/ 89 w 905"/>
                <a:gd name="T69" fmla="*/ 496 h 1606"/>
                <a:gd name="T70" fmla="*/ 79 w 905"/>
                <a:gd name="T71" fmla="*/ 461 h 1606"/>
                <a:gd name="T72" fmla="*/ 75 w 905"/>
                <a:gd name="T73" fmla="*/ 419 h 1606"/>
                <a:gd name="T74" fmla="*/ 76 w 905"/>
                <a:gd name="T75" fmla="*/ 371 h 1606"/>
                <a:gd name="T76" fmla="*/ 82 w 905"/>
                <a:gd name="T77" fmla="*/ 318 h 1606"/>
                <a:gd name="T78" fmla="*/ 91 w 905"/>
                <a:gd name="T79" fmla="*/ 270 h 1606"/>
                <a:gd name="T80" fmla="*/ 103 w 905"/>
                <a:gd name="T81" fmla="*/ 230 h 1606"/>
                <a:gd name="T82" fmla="*/ 114 w 905"/>
                <a:gd name="T83" fmla="*/ 198 h 1606"/>
                <a:gd name="T84" fmla="*/ 126 w 905"/>
                <a:gd name="T85" fmla="*/ 168 h 1606"/>
                <a:gd name="T86" fmla="*/ 144 w 905"/>
                <a:gd name="T87" fmla="*/ 136 h 1606"/>
                <a:gd name="T88" fmla="*/ 166 w 905"/>
                <a:gd name="T89" fmla="*/ 106 h 1606"/>
                <a:gd name="T90" fmla="*/ 179 w 905"/>
                <a:gd name="T91" fmla="*/ 91 h 1606"/>
                <a:gd name="T92" fmla="*/ 198 w 905"/>
                <a:gd name="T93" fmla="*/ 70 h 1606"/>
                <a:gd name="T94" fmla="*/ 216 w 905"/>
                <a:gd name="T95" fmla="*/ 53 h 1606"/>
                <a:gd name="T96" fmla="*/ 242 w 905"/>
                <a:gd name="T97" fmla="*/ 31 h 1606"/>
                <a:gd name="T98" fmla="*/ 273 w 905"/>
                <a:gd name="T99" fmla="*/ 9 h 1606"/>
                <a:gd name="T100" fmla="*/ 190 w 905"/>
                <a:gd name="T101" fmla="*/ 46 h 16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5"/>
                <a:gd name="T154" fmla="*/ 0 h 1606"/>
                <a:gd name="T155" fmla="*/ 905 w 905"/>
                <a:gd name="T156" fmla="*/ 1606 h 16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5" h="1606">
                  <a:moveTo>
                    <a:pt x="380" y="91"/>
                  </a:moveTo>
                  <a:lnTo>
                    <a:pt x="376" y="93"/>
                  </a:lnTo>
                  <a:lnTo>
                    <a:pt x="369" y="97"/>
                  </a:lnTo>
                  <a:lnTo>
                    <a:pt x="357" y="106"/>
                  </a:lnTo>
                  <a:lnTo>
                    <a:pt x="344" y="119"/>
                  </a:lnTo>
                  <a:lnTo>
                    <a:pt x="325" y="135"/>
                  </a:lnTo>
                  <a:lnTo>
                    <a:pt x="306" y="152"/>
                  </a:lnTo>
                  <a:lnTo>
                    <a:pt x="285" y="171"/>
                  </a:lnTo>
                  <a:lnTo>
                    <a:pt x="264" y="194"/>
                  </a:lnTo>
                  <a:lnTo>
                    <a:pt x="240" y="214"/>
                  </a:lnTo>
                  <a:lnTo>
                    <a:pt x="217" y="239"/>
                  </a:lnTo>
                  <a:lnTo>
                    <a:pt x="194" y="266"/>
                  </a:lnTo>
                  <a:lnTo>
                    <a:pt x="173" y="290"/>
                  </a:lnTo>
                  <a:lnTo>
                    <a:pt x="152" y="315"/>
                  </a:lnTo>
                  <a:lnTo>
                    <a:pt x="135" y="342"/>
                  </a:lnTo>
                  <a:lnTo>
                    <a:pt x="118" y="367"/>
                  </a:lnTo>
                  <a:lnTo>
                    <a:pt x="108" y="393"/>
                  </a:lnTo>
                  <a:lnTo>
                    <a:pt x="97" y="416"/>
                  </a:lnTo>
                  <a:lnTo>
                    <a:pt x="87" y="439"/>
                  </a:lnTo>
                  <a:lnTo>
                    <a:pt x="76" y="462"/>
                  </a:lnTo>
                  <a:lnTo>
                    <a:pt x="68" y="484"/>
                  </a:lnTo>
                  <a:lnTo>
                    <a:pt x="59" y="509"/>
                  </a:lnTo>
                  <a:lnTo>
                    <a:pt x="49" y="532"/>
                  </a:lnTo>
                  <a:lnTo>
                    <a:pt x="42" y="557"/>
                  </a:lnTo>
                  <a:lnTo>
                    <a:pt x="34" y="581"/>
                  </a:lnTo>
                  <a:lnTo>
                    <a:pt x="25" y="604"/>
                  </a:lnTo>
                  <a:lnTo>
                    <a:pt x="19" y="627"/>
                  </a:lnTo>
                  <a:lnTo>
                    <a:pt x="13" y="654"/>
                  </a:lnTo>
                  <a:lnTo>
                    <a:pt x="8" y="680"/>
                  </a:lnTo>
                  <a:lnTo>
                    <a:pt x="4" y="705"/>
                  </a:lnTo>
                  <a:lnTo>
                    <a:pt x="2" y="733"/>
                  </a:lnTo>
                  <a:lnTo>
                    <a:pt x="0" y="760"/>
                  </a:lnTo>
                  <a:lnTo>
                    <a:pt x="0" y="790"/>
                  </a:lnTo>
                  <a:lnTo>
                    <a:pt x="0" y="819"/>
                  </a:lnTo>
                  <a:lnTo>
                    <a:pt x="4" y="851"/>
                  </a:lnTo>
                  <a:lnTo>
                    <a:pt x="8" y="882"/>
                  </a:lnTo>
                  <a:lnTo>
                    <a:pt x="13" y="914"/>
                  </a:lnTo>
                  <a:lnTo>
                    <a:pt x="21" y="946"/>
                  </a:lnTo>
                  <a:lnTo>
                    <a:pt x="28" y="981"/>
                  </a:lnTo>
                  <a:lnTo>
                    <a:pt x="38" y="1011"/>
                  </a:lnTo>
                  <a:lnTo>
                    <a:pt x="51" y="1045"/>
                  </a:lnTo>
                  <a:lnTo>
                    <a:pt x="61" y="1077"/>
                  </a:lnTo>
                  <a:lnTo>
                    <a:pt x="72" y="1108"/>
                  </a:lnTo>
                  <a:lnTo>
                    <a:pt x="86" y="1138"/>
                  </a:lnTo>
                  <a:lnTo>
                    <a:pt x="101" y="1167"/>
                  </a:lnTo>
                  <a:lnTo>
                    <a:pt x="114" y="1193"/>
                  </a:lnTo>
                  <a:lnTo>
                    <a:pt x="129" y="1222"/>
                  </a:lnTo>
                  <a:lnTo>
                    <a:pt x="143" y="1243"/>
                  </a:lnTo>
                  <a:lnTo>
                    <a:pt x="160" y="1268"/>
                  </a:lnTo>
                  <a:lnTo>
                    <a:pt x="173" y="1285"/>
                  </a:lnTo>
                  <a:lnTo>
                    <a:pt x="186" y="1306"/>
                  </a:lnTo>
                  <a:lnTo>
                    <a:pt x="202" y="1323"/>
                  </a:lnTo>
                  <a:lnTo>
                    <a:pt x="219" y="1340"/>
                  </a:lnTo>
                  <a:lnTo>
                    <a:pt x="232" y="1357"/>
                  </a:lnTo>
                  <a:lnTo>
                    <a:pt x="247" y="1372"/>
                  </a:lnTo>
                  <a:lnTo>
                    <a:pt x="264" y="1389"/>
                  </a:lnTo>
                  <a:lnTo>
                    <a:pt x="281" y="1404"/>
                  </a:lnTo>
                  <a:lnTo>
                    <a:pt x="297" y="1418"/>
                  </a:lnTo>
                  <a:lnTo>
                    <a:pt x="314" y="1431"/>
                  </a:lnTo>
                  <a:lnTo>
                    <a:pt x="331" y="1444"/>
                  </a:lnTo>
                  <a:lnTo>
                    <a:pt x="348" y="1458"/>
                  </a:lnTo>
                  <a:lnTo>
                    <a:pt x="367" y="1471"/>
                  </a:lnTo>
                  <a:lnTo>
                    <a:pt x="386" y="1482"/>
                  </a:lnTo>
                  <a:lnTo>
                    <a:pt x="405" y="1494"/>
                  </a:lnTo>
                  <a:lnTo>
                    <a:pt x="424" y="1507"/>
                  </a:lnTo>
                  <a:lnTo>
                    <a:pt x="443" y="1517"/>
                  </a:lnTo>
                  <a:lnTo>
                    <a:pt x="462" y="1526"/>
                  </a:lnTo>
                  <a:lnTo>
                    <a:pt x="479" y="1534"/>
                  </a:lnTo>
                  <a:lnTo>
                    <a:pt x="500" y="1543"/>
                  </a:lnTo>
                  <a:lnTo>
                    <a:pt x="517" y="1551"/>
                  </a:lnTo>
                  <a:lnTo>
                    <a:pt x="534" y="1558"/>
                  </a:lnTo>
                  <a:lnTo>
                    <a:pt x="553" y="1566"/>
                  </a:lnTo>
                  <a:lnTo>
                    <a:pt x="570" y="1572"/>
                  </a:lnTo>
                  <a:lnTo>
                    <a:pt x="588" y="1576"/>
                  </a:lnTo>
                  <a:lnTo>
                    <a:pt x="605" y="1581"/>
                  </a:lnTo>
                  <a:lnTo>
                    <a:pt x="622" y="1585"/>
                  </a:lnTo>
                  <a:lnTo>
                    <a:pt x="641" y="1591"/>
                  </a:lnTo>
                  <a:lnTo>
                    <a:pt x="658" y="1593"/>
                  </a:lnTo>
                  <a:lnTo>
                    <a:pt x="675" y="1596"/>
                  </a:lnTo>
                  <a:lnTo>
                    <a:pt x="692" y="1600"/>
                  </a:lnTo>
                  <a:lnTo>
                    <a:pt x="709" y="1602"/>
                  </a:lnTo>
                  <a:lnTo>
                    <a:pt x="726" y="1604"/>
                  </a:lnTo>
                  <a:lnTo>
                    <a:pt x="743" y="1604"/>
                  </a:lnTo>
                  <a:lnTo>
                    <a:pt x="761" y="1604"/>
                  </a:lnTo>
                  <a:lnTo>
                    <a:pt x="778" y="1606"/>
                  </a:lnTo>
                  <a:lnTo>
                    <a:pt x="791" y="1606"/>
                  </a:lnTo>
                  <a:lnTo>
                    <a:pt x="806" y="1606"/>
                  </a:lnTo>
                  <a:lnTo>
                    <a:pt x="821" y="1606"/>
                  </a:lnTo>
                  <a:lnTo>
                    <a:pt x="835" y="1606"/>
                  </a:lnTo>
                  <a:lnTo>
                    <a:pt x="846" y="1604"/>
                  </a:lnTo>
                  <a:lnTo>
                    <a:pt x="858" y="1604"/>
                  </a:lnTo>
                  <a:lnTo>
                    <a:pt x="867" y="1604"/>
                  </a:lnTo>
                  <a:lnTo>
                    <a:pt x="877" y="1604"/>
                  </a:lnTo>
                  <a:lnTo>
                    <a:pt x="882" y="1602"/>
                  </a:lnTo>
                  <a:lnTo>
                    <a:pt x="888" y="1602"/>
                  </a:lnTo>
                  <a:lnTo>
                    <a:pt x="890" y="1602"/>
                  </a:lnTo>
                  <a:lnTo>
                    <a:pt x="894" y="1602"/>
                  </a:lnTo>
                  <a:lnTo>
                    <a:pt x="905" y="1564"/>
                  </a:lnTo>
                  <a:lnTo>
                    <a:pt x="772" y="1555"/>
                  </a:lnTo>
                  <a:lnTo>
                    <a:pt x="768" y="1551"/>
                  </a:lnTo>
                  <a:lnTo>
                    <a:pt x="761" y="1549"/>
                  </a:lnTo>
                  <a:lnTo>
                    <a:pt x="749" y="1543"/>
                  </a:lnTo>
                  <a:lnTo>
                    <a:pt x="734" y="1538"/>
                  </a:lnTo>
                  <a:lnTo>
                    <a:pt x="715" y="1528"/>
                  </a:lnTo>
                  <a:lnTo>
                    <a:pt x="696" y="1520"/>
                  </a:lnTo>
                  <a:lnTo>
                    <a:pt x="671" y="1511"/>
                  </a:lnTo>
                  <a:lnTo>
                    <a:pt x="648" y="1499"/>
                  </a:lnTo>
                  <a:lnTo>
                    <a:pt x="622" y="1486"/>
                  </a:lnTo>
                  <a:lnTo>
                    <a:pt x="595" y="1475"/>
                  </a:lnTo>
                  <a:lnTo>
                    <a:pt x="568" y="1460"/>
                  </a:lnTo>
                  <a:lnTo>
                    <a:pt x="544" y="1444"/>
                  </a:lnTo>
                  <a:lnTo>
                    <a:pt x="517" y="1429"/>
                  </a:lnTo>
                  <a:lnTo>
                    <a:pt x="494" y="1414"/>
                  </a:lnTo>
                  <a:lnTo>
                    <a:pt x="472" y="1399"/>
                  </a:lnTo>
                  <a:lnTo>
                    <a:pt x="453" y="1384"/>
                  </a:lnTo>
                  <a:lnTo>
                    <a:pt x="433" y="1366"/>
                  </a:lnTo>
                  <a:lnTo>
                    <a:pt x="416" y="1351"/>
                  </a:lnTo>
                  <a:lnTo>
                    <a:pt x="399" y="1336"/>
                  </a:lnTo>
                  <a:lnTo>
                    <a:pt x="386" y="1319"/>
                  </a:lnTo>
                  <a:lnTo>
                    <a:pt x="369" y="1302"/>
                  </a:lnTo>
                  <a:lnTo>
                    <a:pt x="356" y="1287"/>
                  </a:lnTo>
                  <a:lnTo>
                    <a:pt x="340" y="1271"/>
                  </a:lnTo>
                  <a:lnTo>
                    <a:pt x="329" y="1254"/>
                  </a:lnTo>
                  <a:lnTo>
                    <a:pt x="316" y="1239"/>
                  </a:lnTo>
                  <a:lnTo>
                    <a:pt x="304" y="1222"/>
                  </a:lnTo>
                  <a:lnTo>
                    <a:pt x="293" y="1207"/>
                  </a:lnTo>
                  <a:lnTo>
                    <a:pt x="281" y="1192"/>
                  </a:lnTo>
                  <a:lnTo>
                    <a:pt x="272" y="1174"/>
                  </a:lnTo>
                  <a:lnTo>
                    <a:pt x="262" y="1159"/>
                  </a:lnTo>
                  <a:lnTo>
                    <a:pt x="253" y="1146"/>
                  </a:lnTo>
                  <a:lnTo>
                    <a:pt x="245" y="1131"/>
                  </a:lnTo>
                  <a:lnTo>
                    <a:pt x="236" y="1116"/>
                  </a:lnTo>
                  <a:lnTo>
                    <a:pt x="228" y="1098"/>
                  </a:lnTo>
                  <a:lnTo>
                    <a:pt x="221" y="1083"/>
                  </a:lnTo>
                  <a:lnTo>
                    <a:pt x="213" y="1070"/>
                  </a:lnTo>
                  <a:lnTo>
                    <a:pt x="205" y="1053"/>
                  </a:lnTo>
                  <a:lnTo>
                    <a:pt x="198" y="1039"/>
                  </a:lnTo>
                  <a:lnTo>
                    <a:pt x="190" y="1024"/>
                  </a:lnTo>
                  <a:lnTo>
                    <a:pt x="184" y="1009"/>
                  </a:lnTo>
                  <a:lnTo>
                    <a:pt x="177" y="992"/>
                  </a:lnTo>
                  <a:lnTo>
                    <a:pt x="171" y="977"/>
                  </a:lnTo>
                  <a:lnTo>
                    <a:pt x="165" y="958"/>
                  </a:lnTo>
                  <a:lnTo>
                    <a:pt x="162" y="941"/>
                  </a:lnTo>
                  <a:lnTo>
                    <a:pt x="158" y="922"/>
                  </a:lnTo>
                  <a:lnTo>
                    <a:pt x="156" y="903"/>
                  </a:lnTo>
                  <a:lnTo>
                    <a:pt x="152" y="882"/>
                  </a:lnTo>
                  <a:lnTo>
                    <a:pt x="152" y="863"/>
                  </a:lnTo>
                  <a:lnTo>
                    <a:pt x="150" y="838"/>
                  </a:lnTo>
                  <a:lnTo>
                    <a:pt x="150" y="817"/>
                  </a:lnTo>
                  <a:lnTo>
                    <a:pt x="150" y="792"/>
                  </a:lnTo>
                  <a:lnTo>
                    <a:pt x="152" y="766"/>
                  </a:lnTo>
                  <a:lnTo>
                    <a:pt x="152" y="741"/>
                  </a:lnTo>
                  <a:lnTo>
                    <a:pt x="156" y="716"/>
                  </a:lnTo>
                  <a:lnTo>
                    <a:pt x="158" y="690"/>
                  </a:lnTo>
                  <a:lnTo>
                    <a:pt x="162" y="665"/>
                  </a:lnTo>
                  <a:lnTo>
                    <a:pt x="163" y="636"/>
                  </a:lnTo>
                  <a:lnTo>
                    <a:pt x="167" y="612"/>
                  </a:lnTo>
                  <a:lnTo>
                    <a:pt x="173" y="587"/>
                  </a:lnTo>
                  <a:lnTo>
                    <a:pt x="177" y="564"/>
                  </a:lnTo>
                  <a:lnTo>
                    <a:pt x="181" y="540"/>
                  </a:lnTo>
                  <a:lnTo>
                    <a:pt x="188" y="519"/>
                  </a:lnTo>
                  <a:lnTo>
                    <a:pt x="194" y="498"/>
                  </a:lnTo>
                  <a:lnTo>
                    <a:pt x="202" y="481"/>
                  </a:lnTo>
                  <a:lnTo>
                    <a:pt x="205" y="460"/>
                  </a:lnTo>
                  <a:lnTo>
                    <a:pt x="211" y="443"/>
                  </a:lnTo>
                  <a:lnTo>
                    <a:pt x="217" y="427"/>
                  </a:lnTo>
                  <a:lnTo>
                    <a:pt x="222" y="412"/>
                  </a:lnTo>
                  <a:lnTo>
                    <a:pt x="228" y="395"/>
                  </a:lnTo>
                  <a:lnTo>
                    <a:pt x="234" y="380"/>
                  </a:lnTo>
                  <a:lnTo>
                    <a:pt x="240" y="367"/>
                  </a:lnTo>
                  <a:lnTo>
                    <a:pt x="247" y="351"/>
                  </a:lnTo>
                  <a:lnTo>
                    <a:pt x="251" y="336"/>
                  </a:lnTo>
                  <a:lnTo>
                    <a:pt x="260" y="321"/>
                  </a:lnTo>
                  <a:lnTo>
                    <a:pt x="268" y="304"/>
                  </a:lnTo>
                  <a:lnTo>
                    <a:pt x="278" y="289"/>
                  </a:lnTo>
                  <a:lnTo>
                    <a:pt x="287" y="271"/>
                  </a:lnTo>
                  <a:lnTo>
                    <a:pt x="298" y="256"/>
                  </a:lnTo>
                  <a:lnTo>
                    <a:pt x="312" y="237"/>
                  </a:lnTo>
                  <a:lnTo>
                    <a:pt x="327" y="220"/>
                  </a:lnTo>
                  <a:lnTo>
                    <a:pt x="331" y="213"/>
                  </a:lnTo>
                  <a:lnTo>
                    <a:pt x="337" y="207"/>
                  </a:lnTo>
                  <a:lnTo>
                    <a:pt x="342" y="199"/>
                  </a:lnTo>
                  <a:lnTo>
                    <a:pt x="348" y="194"/>
                  </a:lnTo>
                  <a:lnTo>
                    <a:pt x="357" y="182"/>
                  </a:lnTo>
                  <a:lnTo>
                    <a:pt x="367" y="173"/>
                  </a:lnTo>
                  <a:lnTo>
                    <a:pt x="378" y="159"/>
                  </a:lnTo>
                  <a:lnTo>
                    <a:pt x="390" y="148"/>
                  </a:lnTo>
                  <a:lnTo>
                    <a:pt x="395" y="140"/>
                  </a:lnTo>
                  <a:lnTo>
                    <a:pt x="403" y="135"/>
                  </a:lnTo>
                  <a:lnTo>
                    <a:pt x="411" y="127"/>
                  </a:lnTo>
                  <a:lnTo>
                    <a:pt x="420" y="117"/>
                  </a:lnTo>
                  <a:lnTo>
                    <a:pt x="432" y="106"/>
                  </a:lnTo>
                  <a:lnTo>
                    <a:pt x="443" y="95"/>
                  </a:lnTo>
                  <a:lnTo>
                    <a:pt x="456" y="85"/>
                  </a:lnTo>
                  <a:lnTo>
                    <a:pt x="470" y="74"/>
                  </a:lnTo>
                  <a:lnTo>
                    <a:pt x="483" y="62"/>
                  </a:lnTo>
                  <a:lnTo>
                    <a:pt x="496" y="53"/>
                  </a:lnTo>
                  <a:lnTo>
                    <a:pt x="508" y="41"/>
                  </a:lnTo>
                  <a:lnTo>
                    <a:pt x="532" y="26"/>
                  </a:lnTo>
                  <a:lnTo>
                    <a:pt x="546" y="17"/>
                  </a:lnTo>
                  <a:lnTo>
                    <a:pt x="563" y="5"/>
                  </a:lnTo>
                  <a:lnTo>
                    <a:pt x="570" y="0"/>
                  </a:lnTo>
                  <a:lnTo>
                    <a:pt x="380" y="91"/>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89" name="Freeform 41"/>
            <p:cNvSpPr>
              <a:spLocks/>
            </p:cNvSpPr>
            <p:nvPr/>
          </p:nvSpPr>
          <p:spPr bwMode="auto">
            <a:xfrm>
              <a:off x="1455" y="2615"/>
              <a:ext cx="435" cy="476"/>
            </a:xfrm>
            <a:custGeom>
              <a:avLst/>
              <a:gdLst>
                <a:gd name="T0" fmla="*/ 11 w 869"/>
                <a:gd name="T1" fmla="*/ 9 h 952"/>
                <a:gd name="T2" fmla="*/ 34 w 869"/>
                <a:gd name="T3" fmla="*/ 6 h 952"/>
                <a:gd name="T4" fmla="*/ 64 w 869"/>
                <a:gd name="T5" fmla="*/ 2 h 952"/>
                <a:gd name="T6" fmla="*/ 98 w 869"/>
                <a:gd name="T7" fmla="*/ 0 h 952"/>
                <a:gd name="T8" fmla="*/ 132 w 869"/>
                <a:gd name="T9" fmla="*/ 0 h 952"/>
                <a:gd name="T10" fmla="*/ 166 w 869"/>
                <a:gd name="T11" fmla="*/ 4 h 952"/>
                <a:gd name="T12" fmla="*/ 200 w 869"/>
                <a:gd name="T13" fmla="*/ 11 h 952"/>
                <a:gd name="T14" fmla="*/ 233 w 869"/>
                <a:gd name="T15" fmla="*/ 24 h 952"/>
                <a:gd name="T16" fmla="*/ 268 w 869"/>
                <a:gd name="T17" fmla="*/ 40 h 952"/>
                <a:gd name="T18" fmla="*/ 304 w 869"/>
                <a:gd name="T19" fmla="*/ 61 h 952"/>
                <a:gd name="T20" fmla="*/ 341 w 869"/>
                <a:gd name="T21" fmla="*/ 86 h 952"/>
                <a:gd name="T22" fmla="*/ 373 w 869"/>
                <a:gd name="T23" fmla="*/ 114 h 952"/>
                <a:gd name="T24" fmla="*/ 400 w 869"/>
                <a:gd name="T25" fmla="*/ 144 h 952"/>
                <a:gd name="T26" fmla="*/ 420 w 869"/>
                <a:gd name="T27" fmla="*/ 169 h 952"/>
                <a:gd name="T28" fmla="*/ 430 w 869"/>
                <a:gd name="T29" fmla="*/ 187 h 952"/>
                <a:gd name="T30" fmla="*/ 432 w 869"/>
                <a:gd name="T31" fmla="*/ 194 h 952"/>
                <a:gd name="T32" fmla="*/ 420 w 869"/>
                <a:gd name="T33" fmla="*/ 210 h 952"/>
                <a:gd name="T34" fmla="*/ 416 w 869"/>
                <a:gd name="T35" fmla="*/ 225 h 952"/>
                <a:gd name="T36" fmla="*/ 412 w 869"/>
                <a:gd name="T37" fmla="*/ 244 h 952"/>
                <a:gd name="T38" fmla="*/ 410 w 869"/>
                <a:gd name="T39" fmla="*/ 268 h 952"/>
                <a:gd name="T40" fmla="*/ 411 w 869"/>
                <a:gd name="T41" fmla="*/ 292 h 952"/>
                <a:gd name="T42" fmla="*/ 413 w 869"/>
                <a:gd name="T43" fmla="*/ 318 h 952"/>
                <a:gd name="T44" fmla="*/ 416 w 869"/>
                <a:gd name="T45" fmla="*/ 343 h 952"/>
                <a:gd name="T46" fmla="*/ 418 w 869"/>
                <a:gd name="T47" fmla="*/ 369 h 952"/>
                <a:gd name="T48" fmla="*/ 420 w 869"/>
                <a:gd name="T49" fmla="*/ 395 h 952"/>
                <a:gd name="T50" fmla="*/ 418 w 869"/>
                <a:gd name="T51" fmla="*/ 421 h 952"/>
                <a:gd name="T52" fmla="*/ 413 w 869"/>
                <a:gd name="T53" fmla="*/ 444 h 952"/>
                <a:gd name="T54" fmla="*/ 406 w 869"/>
                <a:gd name="T55" fmla="*/ 462 h 952"/>
                <a:gd name="T56" fmla="*/ 401 w 869"/>
                <a:gd name="T57" fmla="*/ 474 h 952"/>
                <a:gd name="T58" fmla="*/ 401 w 869"/>
                <a:gd name="T59" fmla="*/ 468 h 952"/>
                <a:gd name="T60" fmla="*/ 401 w 869"/>
                <a:gd name="T61" fmla="*/ 439 h 952"/>
                <a:gd name="T62" fmla="*/ 400 w 869"/>
                <a:gd name="T63" fmla="*/ 398 h 952"/>
                <a:gd name="T64" fmla="*/ 397 w 869"/>
                <a:gd name="T65" fmla="*/ 354 h 952"/>
                <a:gd name="T66" fmla="*/ 390 w 869"/>
                <a:gd name="T67" fmla="*/ 314 h 952"/>
                <a:gd name="T68" fmla="*/ 380 w 869"/>
                <a:gd name="T69" fmla="*/ 280 h 952"/>
                <a:gd name="T70" fmla="*/ 367 w 869"/>
                <a:gd name="T71" fmla="*/ 250 h 952"/>
                <a:gd name="T72" fmla="*/ 353 w 869"/>
                <a:gd name="T73" fmla="*/ 222 h 952"/>
                <a:gd name="T74" fmla="*/ 336 w 869"/>
                <a:gd name="T75" fmla="*/ 194 h 952"/>
                <a:gd name="T76" fmla="*/ 316 w 869"/>
                <a:gd name="T77" fmla="*/ 164 h 952"/>
                <a:gd name="T78" fmla="*/ 292 w 869"/>
                <a:gd name="T79" fmla="*/ 135 h 952"/>
                <a:gd name="T80" fmla="*/ 264 w 869"/>
                <a:gd name="T81" fmla="*/ 110 h 952"/>
                <a:gd name="T82" fmla="*/ 233 w 869"/>
                <a:gd name="T83" fmla="*/ 87 h 952"/>
                <a:gd name="T84" fmla="*/ 205 w 869"/>
                <a:gd name="T85" fmla="*/ 69 h 952"/>
                <a:gd name="T86" fmla="*/ 179 w 869"/>
                <a:gd name="T87" fmla="*/ 55 h 952"/>
                <a:gd name="T88" fmla="*/ 153 w 869"/>
                <a:gd name="T89" fmla="*/ 45 h 952"/>
                <a:gd name="T90" fmla="*/ 127 w 869"/>
                <a:gd name="T91" fmla="*/ 34 h 952"/>
                <a:gd name="T92" fmla="*/ 101 w 869"/>
                <a:gd name="T93" fmla="*/ 26 h 952"/>
                <a:gd name="T94" fmla="*/ 77 w 869"/>
                <a:gd name="T95" fmla="*/ 18 h 952"/>
                <a:gd name="T96" fmla="*/ 57 w 869"/>
                <a:gd name="T97" fmla="*/ 14 h 952"/>
                <a:gd name="T98" fmla="*/ 39 w 869"/>
                <a:gd name="T99" fmla="*/ 12 h 952"/>
                <a:gd name="T100" fmla="*/ 21 w 869"/>
                <a:gd name="T101" fmla="*/ 12 h 952"/>
                <a:gd name="T102" fmla="*/ 7 w 869"/>
                <a:gd name="T103" fmla="*/ 12 h 952"/>
                <a:gd name="T104" fmla="*/ 0 w 869"/>
                <a:gd name="T105" fmla="*/ 12 h 95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69"/>
                <a:gd name="T160" fmla="*/ 0 h 952"/>
                <a:gd name="T161" fmla="*/ 869 w 869"/>
                <a:gd name="T162" fmla="*/ 952 h 95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69" h="952">
                  <a:moveTo>
                    <a:pt x="0" y="24"/>
                  </a:moveTo>
                  <a:lnTo>
                    <a:pt x="2" y="22"/>
                  </a:lnTo>
                  <a:lnTo>
                    <a:pt x="13" y="21"/>
                  </a:lnTo>
                  <a:lnTo>
                    <a:pt x="21" y="17"/>
                  </a:lnTo>
                  <a:lnTo>
                    <a:pt x="30" y="17"/>
                  </a:lnTo>
                  <a:lnTo>
                    <a:pt x="42" y="15"/>
                  </a:lnTo>
                  <a:lnTo>
                    <a:pt x="55" y="13"/>
                  </a:lnTo>
                  <a:lnTo>
                    <a:pt x="67" y="11"/>
                  </a:lnTo>
                  <a:lnTo>
                    <a:pt x="80" y="9"/>
                  </a:lnTo>
                  <a:lnTo>
                    <a:pt x="97" y="7"/>
                  </a:lnTo>
                  <a:lnTo>
                    <a:pt x="112" y="5"/>
                  </a:lnTo>
                  <a:lnTo>
                    <a:pt x="127" y="3"/>
                  </a:lnTo>
                  <a:lnTo>
                    <a:pt x="144" y="2"/>
                  </a:lnTo>
                  <a:lnTo>
                    <a:pt x="162" y="2"/>
                  </a:lnTo>
                  <a:lnTo>
                    <a:pt x="181" y="2"/>
                  </a:lnTo>
                  <a:lnTo>
                    <a:pt x="196" y="0"/>
                  </a:lnTo>
                  <a:lnTo>
                    <a:pt x="213" y="0"/>
                  </a:lnTo>
                  <a:lnTo>
                    <a:pt x="230" y="0"/>
                  </a:lnTo>
                  <a:lnTo>
                    <a:pt x="247" y="0"/>
                  </a:lnTo>
                  <a:lnTo>
                    <a:pt x="264" y="0"/>
                  </a:lnTo>
                  <a:lnTo>
                    <a:pt x="281" y="0"/>
                  </a:lnTo>
                  <a:lnTo>
                    <a:pt x="299" y="2"/>
                  </a:lnTo>
                  <a:lnTo>
                    <a:pt x="316" y="5"/>
                  </a:lnTo>
                  <a:lnTo>
                    <a:pt x="331" y="7"/>
                  </a:lnTo>
                  <a:lnTo>
                    <a:pt x="348" y="11"/>
                  </a:lnTo>
                  <a:lnTo>
                    <a:pt x="365" y="15"/>
                  </a:lnTo>
                  <a:lnTo>
                    <a:pt x="382" y="19"/>
                  </a:lnTo>
                  <a:lnTo>
                    <a:pt x="399" y="22"/>
                  </a:lnTo>
                  <a:lnTo>
                    <a:pt x="416" y="30"/>
                  </a:lnTo>
                  <a:lnTo>
                    <a:pt x="432" y="34"/>
                  </a:lnTo>
                  <a:lnTo>
                    <a:pt x="449" y="41"/>
                  </a:lnTo>
                  <a:lnTo>
                    <a:pt x="466" y="47"/>
                  </a:lnTo>
                  <a:lnTo>
                    <a:pt x="483" y="55"/>
                  </a:lnTo>
                  <a:lnTo>
                    <a:pt x="500" y="64"/>
                  </a:lnTo>
                  <a:lnTo>
                    <a:pt x="519" y="72"/>
                  </a:lnTo>
                  <a:lnTo>
                    <a:pt x="536" y="79"/>
                  </a:lnTo>
                  <a:lnTo>
                    <a:pt x="553" y="91"/>
                  </a:lnTo>
                  <a:lnTo>
                    <a:pt x="572" y="100"/>
                  </a:lnTo>
                  <a:lnTo>
                    <a:pt x="591" y="112"/>
                  </a:lnTo>
                  <a:lnTo>
                    <a:pt x="608" y="123"/>
                  </a:lnTo>
                  <a:lnTo>
                    <a:pt x="627" y="135"/>
                  </a:lnTo>
                  <a:lnTo>
                    <a:pt x="646" y="146"/>
                  </a:lnTo>
                  <a:lnTo>
                    <a:pt x="664" y="159"/>
                  </a:lnTo>
                  <a:lnTo>
                    <a:pt x="681" y="171"/>
                  </a:lnTo>
                  <a:lnTo>
                    <a:pt x="698" y="186"/>
                  </a:lnTo>
                  <a:lnTo>
                    <a:pt x="713" y="197"/>
                  </a:lnTo>
                  <a:lnTo>
                    <a:pt x="730" y="214"/>
                  </a:lnTo>
                  <a:lnTo>
                    <a:pt x="745" y="228"/>
                  </a:lnTo>
                  <a:lnTo>
                    <a:pt x="759" y="243"/>
                  </a:lnTo>
                  <a:lnTo>
                    <a:pt x="772" y="256"/>
                  </a:lnTo>
                  <a:lnTo>
                    <a:pt x="787" y="273"/>
                  </a:lnTo>
                  <a:lnTo>
                    <a:pt x="799" y="287"/>
                  </a:lnTo>
                  <a:lnTo>
                    <a:pt x="810" y="300"/>
                  </a:lnTo>
                  <a:lnTo>
                    <a:pt x="820" y="313"/>
                  </a:lnTo>
                  <a:lnTo>
                    <a:pt x="831" y="328"/>
                  </a:lnTo>
                  <a:lnTo>
                    <a:pt x="839" y="338"/>
                  </a:lnTo>
                  <a:lnTo>
                    <a:pt x="846" y="349"/>
                  </a:lnTo>
                  <a:lnTo>
                    <a:pt x="852" y="359"/>
                  </a:lnTo>
                  <a:lnTo>
                    <a:pt x="858" y="367"/>
                  </a:lnTo>
                  <a:lnTo>
                    <a:pt x="859" y="374"/>
                  </a:lnTo>
                  <a:lnTo>
                    <a:pt x="865" y="380"/>
                  </a:lnTo>
                  <a:lnTo>
                    <a:pt x="867" y="382"/>
                  </a:lnTo>
                  <a:lnTo>
                    <a:pt x="869" y="384"/>
                  </a:lnTo>
                  <a:lnTo>
                    <a:pt x="863" y="387"/>
                  </a:lnTo>
                  <a:lnTo>
                    <a:pt x="856" y="397"/>
                  </a:lnTo>
                  <a:lnTo>
                    <a:pt x="848" y="405"/>
                  </a:lnTo>
                  <a:lnTo>
                    <a:pt x="842" y="414"/>
                  </a:lnTo>
                  <a:lnTo>
                    <a:pt x="839" y="420"/>
                  </a:lnTo>
                  <a:lnTo>
                    <a:pt x="839" y="425"/>
                  </a:lnTo>
                  <a:lnTo>
                    <a:pt x="835" y="433"/>
                  </a:lnTo>
                  <a:lnTo>
                    <a:pt x="835" y="443"/>
                  </a:lnTo>
                  <a:lnTo>
                    <a:pt x="831" y="450"/>
                  </a:lnTo>
                  <a:lnTo>
                    <a:pt x="829" y="458"/>
                  </a:lnTo>
                  <a:lnTo>
                    <a:pt x="827" y="467"/>
                  </a:lnTo>
                  <a:lnTo>
                    <a:pt x="825" y="479"/>
                  </a:lnTo>
                  <a:lnTo>
                    <a:pt x="823" y="488"/>
                  </a:lnTo>
                  <a:lnTo>
                    <a:pt x="823" y="500"/>
                  </a:lnTo>
                  <a:lnTo>
                    <a:pt x="821" y="511"/>
                  </a:lnTo>
                  <a:lnTo>
                    <a:pt x="821" y="522"/>
                  </a:lnTo>
                  <a:lnTo>
                    <a:pt x="820" y="536"/>
                  </a:lnTo>
                  <a:lnTo>
                    <a:pt x="820" y="547"/>
                  </a:lnTo>
                  <a:lnTo>
                    <a:pt x="820" y="558"/>
                  </a:lnTo>
                  <a:lnTo>
                    <a:pt x="821" y="572"/>
                  </a:lnTo>
                  <a:lnTo>
                    <a:pt x="821" y="583"/>
                  </a:lnTo>
                  <a:lnTo>
                    <a:pt x="821" y="597"/>
                  </a:lnTo>
                  <a:lnTo>
                    <a:pt x="823" y="610"/>
                  </a:lnTo>
                  <a:lnTo>
                    <a:pt x="825" y="623"/>
                  </a:lnTo>
                  <a:lnTo>
                    <a:pt x="825" y="635"/>
                  </a:lnTo>
                  <a:lnTo>
                    <a:pt x="827" y="648"/>
                  </a:lnTo>
                  <a:lnTo>
                    <a:pt x="827" y="661"/>
                  </a:lnTo>
                  <a:lnTo>
                    <a:pt x="829" y="674"/>
                  </a:lnTo>
                  <a:lnTo>
                    <a:pt x="831" y="686"/>
                  </a:lnTo>
                  <a:lnTo>
                    <a:pt x="831" y="699"/>
                  </a:lnTo>
                  <a:lnTo>
                    <a:pt x="833" y="712"/>
                  </a:lnTo>
                  <a:lnTo>
                    <a:pt x="835" y="726"/>
                  </a:lnTo>
                  <a:lnTo>
                    <a:pt x="835" y="737"/>
                  </a:lnTo>
                  <a:lnTo>
                    <a:pt x="837" y="750"/>
                  </a:lnTo>
                  <a:lnTo>
                    <a:pt x="837" y="764"/>
                  </a:lnTo>
                  <a:lnTo>
                    <a:pt x="839" y="779"/>
                  </a:lnTo>
                  <a:lnTo>
                    <a:pt x="839" y="790"/>
                  </a:lnTo>
                  <a:lnTo>
                    <a:pt x="839" y="804"/>
                  </a:lnTo>
                  <a:lnTo>
                    <a:pt x="839" y="817"/>
                  </a:lnTo>
                  <a:lnTo>
                    <a:pt x="839" y="830"/>
                  </a:lnTo>
                  <a:lnTo>
                    <a:pt x="835" y="842"/>
                  </a:lnTo>
                  <a:lnTo>
                    <a:pt x="833" y="855"/>
                  </a:lnTo>
                  <a:lnTo>
                    <a:pt x="831" y="866"/>
                  </a:lnTo>
                  <a:lnTo>
                    <a:pt x="829" y="878"/>
                  </a:lnTo>
                  <a:lnTo>
                    <a:pt x="825" y="887"/>
                  </a:lnTo>
                  <a:lnTo>
                    <a:pt x="823" y="897"/>
                  </a:lnTo>
                  <a:lnTo>
                    <a:pt x="818" y="906"/>
                  </a:lnTo>
                  <a:lnTo>
                    <a:pt x="816" y="916"/>
                  </a:lnTo>
                  <a:lnTo>
                    <a:pt x="812" y="923"/>
                  </a:lnTo>
                  <a:lnTo>
                    <a:pt x="810" y="931"/>
                  </a:lnTo>
                  <a:lnTo>
                    <a:pt x="806" y="935"/>
                  </a:lnTo>
                  <a:lnTo>
                    <a:pt x="804" y="941"/>
                  </a:lnTo>
                  <a:lnTo>
                    <a:pt x="801" y="948"/>
                  </a:lnTo>
                  <a:lnTo>
                    <a:pt x="801" y="952"/>
                  </a:lnTo>
                  <a:lnTo>
                    <a:pt x="801" y="948"/>
                  </a:lnTo>
                  <a:lnTo>
                    <a:pt x="801" y="944"/>
                  </a:lnTo>
                  <a:lnTo>
                    <a:pt x="801" y="935"/>
                  </a:lnTo>
                  <a:lnTo>
                    <a:pt x="801" y="925"/>
                  </a:lnTo>
                  <a:lnTo>
                    <a:pt x="801" y="910"/>
                  </a:lnTo>
                  <a:lnTo>
                    <a:pt x="801" y="895"/>
                  </a:lnTo>
                  <a:lnTo>
                    <a:pt x="801" y="878"/>
                  </a:lnTo>
                  <a:lnTo>
                    <a:pt x="802" y="861"/>
                  </a:lnTo>
                  <a:lnTo>
                    <a:pt x="801" y="840"/>
                  </a:lnTo>
                  <a:lnTo>
                    <a:pt x="801" y="819"/>
                  </a:lnTo>
                  <a:lnTo>
                    <a:pt x="799" y="796"/>
                  </a:lnTo>
                  <a:lnTo>
                    <a:pt x="799" y="775"/>
                  </a:lnTo>
                  <a:lnTo>
                    <a:pt x="797" y="752"/>
                  </a:lnTo>
                  <a:lnTo>
                    <a:pt x="797" y="730"/>
                  </a:lnTo>
                  <a:lnTo>
                    <a:pt x="793" y="707"/>
                  </a:lnTo>
                  <a:lnTo>
                    <a:pt x="793" y="688"/>
                  </a:lnTo>
                  <a:lnTo>
                    <a:pt x="789" y="667"/>
                  </a:lnTo>
                  <a:lnTo>
                    <a:pt x="785" y="648"/>
                  </a:lnTo>
                  <a:lnTo>
                    <a:pt x="780" y="627"/>
                  </a:lnTo>
                  <a:lnTo>
                    <a:pt x="776" y="610"/>
                  </a:lnTo>
                  <a:lnTo>
                    <a:pt x="770" y="593"/>
                  </a:lnTo>
                  <a:lnTo>
                    <a:pt x="764" y="578"/>
                  </a:lnTo>
                  <a:lnTo>
                    <a:pt x="759" y="560"/>
                  </a:lnTo>
                  <a:lnTo>
                    <a:pt x="755" y="545"/>
                  </a:lnTo>
                  <a:lnTo>
                    <a:pt x="747" y="530"/>
                  </a:lnTo>
                  <a:lnTo>
                    <a:pt x="740" y="515"/>
                  </a:lnTo>
                  <a:lnTo>
                    <a:pt x="734" y="500"/>
                  </a:lnTo>
                  <a:lnTo>
                    <a:pt x="726" y="486"/>
                  </a:lnTo>
                  <a:lnTo>
                    <a:pt x="719" y="471"/>
                  </a:lnTo>
                  <a:lnTo>
                    <a:pt x="713" y="460"/>
                  </a:lnTo>
                  <a:lnTo>
                    <a:pt x="705" y="444"/>
                  </a:lnTo>
                  <a:lnTo>
                    <a:pt x="698" y="431"/>
                  </a:lnTo>
                  <a:lnTo>
                    <a:pt x="688" y="416"/>
                  </a:lnTo>
                  <a:lnTo>
                    <a:pt x="681" y="401"/>
                  </a:lnTo>
                  <a:lnTo>
                    <a:pt x="671" y="387"/>
                  </a:lnTo>
                  <a:lnTo>
                    <a:pt x="664" y="372"/>
                  </a:lnTo>
                  <a:lnTo>
                    <a:pt x="652" y="357"/>
                  </a:lnTo>
                  <a:lnTo>
                    <a:pt x="643" y="342"/>
                  </a:lnTo>
                  <a:lnTo>
                    <a:pt x="631" y="328"/>
                  </a:lnTo>
                  <a:lnTo>
                    <a:pt x="622" y="313"/>
                  </a:lnTo>
                  <a:lnTo>
                    <a:pt x="608" y="298"/>
                  </a:lnTo>
                  <a:lnTo>
                    <a:pt x="595" y="285"/>
                  </a:lnTo>
                  <a:lnTo>
                    <a:pt x="584" y="270"/>
                  </a:lnTo>
                  <a:lnTo>
                    <a:pt x="570" y="256"/>
                  </a:lnTo>
                  <a:lnTo>
                    <a:pt x="555" y="245"/>
                  </a:lnTo>
                  <a:lnTo>
                    <a:pt x="542" y="232"/>
                  </a:lnTo>
                  <a:lnTo>
                    <a:pt x="527" y="220"/>
                  </a:lnTo>
                  <a:lnTo>
                    <a:pt x="511" y="207"/>
                  </a:lnTo>
                  <a:lnTo>
                    <a:pt x="494" y="194"/>
                  </a:lnTo>
                  <a:lnTo>
                    <a:pt x="479" y="184"/>
                  </a:lnTo>
                  <a:lnTo>
                    <a:pt x="466" y="173"/>
                  </a:lnTo>
                  <a:lnTo>
                    <a:pt x="451" y="165"/>
                  </a:lnTo>
                  <a:lnTo>
                    <a:pt x="437" y="154"/>
                  </a:lnTo>
                  <a:lnTo>
                    <a:pt x="424" y="146"/>
                  </a:lnTo>
                  <a:lnTo>
                    <a:pt x="409" y="138"/>
                  </a:lnTo>
                  <a:lnTo>
                    <a:pt x="397" y="131"/>
                  </a:lnTo>
                  <a:lnTo>
                    <a:pt x="382" y="123"/>
                  </a:lnTo>
                  <a:lnTo>
                    <a:pt x="369" y="117"/>
                  </a:lnTo>
                  <a:lnTo>
                    <a:pt x="357" y="110"/>
                  </a:lnTo>
                  <a:lnTo>
                    <a:pt x="344" y="106"/>
                  </a:lnTo>
                  <a:lnTo>
                    <a:pt x="331" y="98"/>
                  </a:lnTo>
                  <a:lnTo>
                    <a:pt x="319" y="95"/>
                  </a:lnTo>
                  <a:lnTo>
                    <a:pt x="306" y="89"/>
                  </a:lnTo>
                  <a:lnTo>
                    <a:pt x="295" y="85"/>
                  </a:lnTo>
                  <a:lnTo>
                    <a:pt x="280" y="78"/>
                  </a:lnTo>
                  <a:lnTo>
                    <a:pt x="266" y="72"/>
                  </a:lnTo>
                  <a:lnTo>
                    <a:pt x="253" y="68"/>
                  </a:lnTo>
                  <a:lnTo>
                    <a:pt x="240" y="64"/>
                  </a:lnTo>
                  <a:lnTo>
                    <a:pt x="226" y="59"/>
                  </a:lnTo>
                  <a:lnTo>
                    <a:pt x="215" y="55"/>
                  </a:lnTo>
                  <a:lnTo>
                    <a:pt x="202" y="51"/>
                  </a:lnTo>
                  <a:lnTo>
                    <a:pt x="190" y="47"/>
                  </a:lnTo>
                  <a:lnTo>
                    <a:pt x="177" y="41"/>
                  </a:lnTo>
                  <a:lnTo>
                    <a:pt x="165" y="38"/>
                  </a:lnTo>
                  <a:lnTo>
                    <a:pt x="154" y="36"/>
                  </a:lnTo>
                  <a:lnTo>
                    <a:pt x="144" y="34"/>
                  </a:lnTo>
                  <a:lnTo>
                    <a:pt x="133" y="30"/>
                  </a:lnTo>
                  <a:lnTo>
                    <a:pt x="124" y="30"/>
                  </a:lnTo>
                  <a:lnTo>
                    <a:pt x="114" y="28"/>
                  </a:lnTo>
                  <a:lnTo>
                    <a:pt x="106" y="28"/>
                  </a:lnTo>
                  <a:lnTo>
                    <a:pt x="97" y="26"/>
                  </a:lnTo>
                  <a:lnTo>
                    <a:pt x="89" y="26"/>
                  </a:lnTo>
                  <a:lnTo>
                    <a:pt x="78" y="24"/>
                  </a:lnTo>
                  <a:lnTo>
                    <a:pt x="70" y="24"/>
                  </a:lnTo>
                  <a:lnTo>
                    <a:pt x="59" y="24"/>
                  </a:lnTo>
                  <a:lnTo>
                    <a:pt x="49" y="24"/>
                  </a:lnTo>
                  <a:lnTo>
                    <a:pt x="42" y="24"/>
                  </a:lnTo>
                  <a:lnTo>
                    <a:pt x="34" y="24"/>
                  </a:lnTo>
                  <a:lnTo>
                    <a:pt x="27" y="24"/>
                  </a:lnTo>
                  <a:lnTo>
                    <a:pt x="19" y="24"/>
                  </a:lnTo>
                  <a:lnTo>
                    <a:pt x="13" y="24"/>
                  </a:lnTo>
                  <a:lnTo>
                    <a:pt x="8" y="24"/>
                  </a:lnTo>
                  <a:lnTo>
                    <a:pt x="0" y="24"/>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0" name="Freeform 42"/>
            <p:cNvSpPr>
              <a:spLocks/>
            </p:cNvSpPr>
            <p:nvPr/>
          </p:nvSpPr>
          <p:spPr bwMode="auto">
            <a:xfrm>
              <a:off x="1745" y="3424"/>
              <a:ext cx="202" cy="419"/>
            </a:xfrm>
            <a:custGeom>
              <a:avLst/>
              <a:gdLst>
                <a:gd name="T0" fmla="*/ 71 w 403"/>
                <a:gd name="T1" fmla="*/ 91 h 839"/>
                <a:gd name="T2" fmla="*/ 60 w 403"/>
                <a:gd name="T3" fmla="*/ 83 h 839"/>
                <a:gd name="T4" fmla="*/ 50 w 403"/>
                <a:gd name="T5" fmla="*/ 81 h 839"/>
                <a:gd name="T6" fmla="*/ 44 w 403"/>
                <a:gd name="T7" fmla="*/ 85 h 839"/>
                <a:gd name="T8" fmla="*/ 38 w 403"/>
                <a:gd name="T9" fmla="*/ 92 h 839"/>
                <a:gd name="T10" fmla="*/ 34 w 403"/>
                <a:gd name="T11" fmla="*/ 101 h 839"/>
                <a:gd name="T12" fmla="*/ 33 w 403"/>
                <a:gd name="T13" fmla="*/ 107 h 839"/>
                <a:gd name="T14" fmla="*/ 32 w 403"/>
                <a:gd name="T15" fmla="*/ 116 h 839"/>
                <a:gd name="T16" fmla="*/ 31 w 403"/>
                <a:gd name="T17" fmla="*/ 124 h 839"/>
                <a:gd name="T18" fmla="*/ 30 w 403"/>
                <a:gd name="T19" fmla="*/ 133 h 839"/>
                <a:gd name="T20" fmla="*/ 31 w 403"/>
                <a:gd name="T21" fmla="*/ 143 h 839"/>
                <a:gd name="T22" fmla="*/ 32 w 403"/>
                <a:gd name="T23" fmla="*/ 155 h 839"/>
                <a:gd name="T24" fmla="*/ 33 w 403"/>
                <a:gd name="T25" fmla="*/ 166 h 839"/>
                <a:gd name="T26" fmla="*/ 37 w 403"/>
                <a:gd name="T27" fmla="*/ 179 h 839"/>
                <a:gd name="T28" fmla="*/ 42 w 403"/>
                <a:gd name="T29" fmla="*/ 193 h 839"/>
                <a:gd name="T30" fmla="*/ 48 w 403"/>
                <a:gd name="T31" fmla="*/ 207 h 839"/>
                <a:gd name="T32" fmla="*/ 54 w 403"/>
                <a:gd name="T33" fmla="*/ 221 h 839"/>
                <a:gd name="T34" fmla="*/ 63 w 403"/>
                <a:gd name="T35" fmla="*/ 236 h 839"/>
                <a:gd name="T36" fmla="*/ 72 w 403"/>
                <a:gd name="T37" fmla="*/ 251 h 839"/>
                <a:gd name="T38" fmla="*/ 80 w 403"/>
                <a:gd name="T39" fmla="*/ 265 h 839"/>
                <a:gd name="T40" fmla="*/ 90 w 403"/>
                <a:gd name="T41" fmla="*/ 280 h 839"/>
                <a:gd name="T42" fmla="*/ 98 w 403"/>
                <a:gd name="T43" fmla="*/ 296 h 839"/>
                <a:gd name="T44" fmla="*/ 107 w 403"/>
                <a:gd name="T45" fmla="*/ 310 h 839"/>
                <a:gd name="T46" fmla="*/ 115 w 403"/>
                <a:gd name="T47" fmla="*/ 324 h 839"/>
                <a:gd name="T48" fmla="*/ 121 w 403"/>
                <a:gd name="T49" fmla="*/ 338 h 839"/>
                <a:gd name="T50" fmla="*/ 127 w 403"/>
                <a:gd name="T51" fmla="*/ 352 h 839"/>
                <a:gd name="T52" fmla="*/ 131 w 403"/>
                <a:gd name="T53" fmla="*/ 363 h 839"/>
                <a:gd name="T54" fmla="*/ 135 w 403"/>
                <a:gd name="T55" fmla="*/ 373 h 839"/>
                <a:gd name="T56" fmla="*/ 138 w 403"/>
                <a:gd name="T57" fmla="*/ 381 h 839"/>
                <a:gd name="T58" fmla="*/ 140 w 403"/>
                <a:gd name="T59" fmla="*/ 389 h 839"/>
                <a:gd name="T60" fmla="*/ 142 w 403"/>
                <a:gd name="T61" fmla="*/ 390 h 839"/>
                <a:gd name="T62" fmla="*/ 148 w 403"/>
                <a:gd name="T63" fmla="*/ 388 h 839"/>
                <a:gd name="T64" fmla="*/ 155 w 403"/>
                <a:gd name="T65" fmla="*/ 386 h 839"/>
                <a:gd name="T66" fmla="*/ 162 w 403"/>
                <a:gd name="T67" fmla="*/ 383 h 839"/>
                <a:gd name="T68" fmla="*/ 169 w 403"/>
                <a:gd name="T69" fmla="*/ 381 h 839"/>
                <a:gd name="T70" fmla="*/ 178 w 403"/>
                <a:gd name="T71" fmla="*/ 380 h 839"/>
                <a:gd name="T72" fmla="*/ 187 w 403"/>
                <a:gd name="T73" fmla="*/ 379 h 839"/>
                <a:gd name="T74" fmla="*/ 195 w 403"/>
                <a:gd name="T75" fmla="*/ 379 h 839"/>
                <a:gd name="T76" fmla="*/ 201 w 403"/>
                <a:gd name="T77" fmla="*/ 379 h 839"/>
                <a:gd name="T78" fmla="*/ 201 w 403"/>
                <a:gd name="T79" fmla="*/ 383 h 839"/>
                <a:gd name="T80" fmla="*/ 195 w 403"/>
                <a:gd name="T81" fmla="*/ 390 h 839"/>
                <a:gd name="T82" fmla="*/ 188 w 403"/>
                <a:gd name="T83" fmla="*/ 397 h 839"/>
                <a:gd name="T84" fmla="*/ 182 w 403"/>
                <a:gd name="T85" fmla="*/ 402 h 839"/>
                <a:gd name="T86" fmla="*/ 174 w 403"/>
                <a:gd name="T87" fmla="*/ 407 h 839"/>
                <a:gd name="T88" fmla="*/ 167 w 403"/>
                <a:gd name="T89" fmla="*/ 411 h 839"/>
                <a:gd name="T90" fmla="*/ 158 w 403"/>
                <a:gd name="T91" fmla="*/ 414 h 839"/>
                <a:gd name="T92" fmla="*/ 149 w 403"/>
                <a:gd name="T93" fmla="*/ 417 h 839"/>
                <a:gd name="T94" fmla="*/ 140 w 403"/>
                <a:gd name="T95" fmla="*/ 418 h 839"/>
                <a:gd name="T96" fmla="*/ 132 w 403"/>
                <a:gd name="T97" fmla="*/ 419 h 839"/>
                <a:gd name="T98" fmla="*/ 126 w 403"/>
                <a:gd name="T99" fmla="*/ 418 h 839"/>
                <a:gd name="T100" fmla="*/ 119 w 403"/>
                <a:gd name="T101" fmla="*/ 417 h 839"/>
                <a:gd name="T102" fmla="*/ 114 w 403"/>
                <a:gd name="T103" fmla="*/ 414 h 839"/>
                <a:gd name="T104" fmla="*/ 110 w 403"/>
                <a:gd name="T105" fmla="*/ 410 h 839"/>
                <a:gd name="T106" fmla="*/ 23 w 403"/>
                <a:gd name="T107" fmla="*/ 220 h 839"/>
                <a:gd name="T108" fmla="*/ 34 w 403"/>
                <a:gd name="T109" fmla="*/ 0 h 839"/>
                <a:gd name="T110" fmla="*/ 72 w 403"/>
                <a:gd name="T111" fmla="*/ 93 h 8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03"/>
                <a:gd name="T169" fmla="*/ 0 h 839"/>
                <a:gd name="T170" fmla="*/ 403 w 403"/>
                <a:gd name="T171" fmla="*/ 839 h 8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03" h="839">
                  <a:moveTo>
                    <a:pt x="144" y="187"/>
                  </a:moveTo>
                  <a:lnTo>
                    <a:pt x="141" y="183"/>
                  </a:lnTo>
                  <a:lnTo>
                    <a:pt x="131" y="175"/>
                  </a:lnTo>
                  <a:lnTo>
                    <a:pt x="120" y="166"/>
                  </a:lnTo>
                  <a:lnTo>
                    <a:pt x="106" y="162"/>
                  </a:lnTo>
                  <a:lnTo>
                    <a:pt x="99" y="162"/>
                  </a:lnTo>
                  <a:lnTo>
                    <a:pt x="93" y="166"/>
                  </a:lnTo>
                  <a:lnTo>
                    <a:pt x="87" y="170"/>
                  </a:lnTo>
                  <a:lnTo>
                    <a:pt x="82" y="177"/>
                  </a:lnTo>
                  <a:lnTo>
                    <a:pt x="76" y="185"/>
                  </a:lnTo>
                  <a:lnTo>
                    <a:pt x="70" y="196"/>
                  </a:lnTo>
                  <a:lnTo>
                    <a:pt x="68" y="202"/>
                  </a:lnTo>
                  <a:lnTo>
                    <a:pt x="66" y="208"/>
                  </a:lnTo>
                  <a:lnTo>
                    <a:pt x="65" y="215"/>
                  </a:lnTo>
                  <a:lnTo>
                    <a:pt x="65" y="225"/>
                  </a:lnTo>
                  <a:lnTo>
                    <a:pt x="63" y="232"/>
                  </a:lnTo>
                  <a:lnTo>
                    <a:pt x="61" y="240"/>
                  </a:lnTo>
                  <a:lnTo>
                    <a:pt x="61" y="249"/>
                  </a:lnTo>
                  <a:lnTo>
                    <a:pt x="61" y="257"/>
                  </a:lnTo>
                  <a:lnTo>
                    <a:pt x="59" y="266"/>
                  </a:lnTo>
                  <a:lnTo>
                    <a:pt x="59" y="278"/>
                  </a:lnTo>
                  <a:lnTo>
                    <a:pt x="61" y="287"/>
                  </a:lnTo>
                  <a:lnTo>
                    <a:pt x="63" y="299"/>
                  </a:lnTo>
                  <a:lnTo>
                    <a:pt x="63" y="310"/>
                  </a:lnTo>
                  <a:lnTo>
                    <a:pt x="65" y="322"/>
                  </a:lnTo>
                  <a:lnTo>
                    <a:pt x="66" y="333"/>
                  </a:lnTo>
                  <a:lnTo>
                    <a:pt x="70" y="346"/>
                  </a:lnTo>
                  <a:lnTo>
                    <a:pt x="74" y="358"/>
                  </a:lnTo>
                  <a:lnTo>
                    <a:pt x="78" y="373"/>
                  </a:lnTo>
                  <a:lnTo>
                    <a:pt x="84" y="386"/>
                  </a:lnTo>
                  <a:lnTo>
                    <a:pt x="89" y="401"/>
                  </a:lnTo>
                  <a:lnTo>
                    <a:pt x="95" y="415"/>
                  </a:lnTo>
                  <a:lnTo>
                    <a:pt x="101" y="430"/>
                  </a:lnTo>
                  <a:lnTo>
                    <a:pt x="108" y="443"/>
                  </a:lnTo>
                  <a:lnTo>
                    <a:pt x="116" y="458"/>
                  </a:lnTo>
                  <a:lnTo>
                    <a:pt x="125" y="472"/>
                  </a:lnTo>
                  <a:lnTo>
                    <a:pt x="133" y="487"/>
                  </a:lnTo>
                  <a:lnTo>
                    <a:pt x="143" y="502"/>
                  </a:lnTo>
                  <a:lnTo>
                    <a:pt x="152" y="517"/>
                  </a:lnTo>
                  <a:lnTo>
                    <a:pt x="160" y="531"/>
                  </a:lnTo>
                  <a:lnTo>
                    <a:pt x="171" y="548"/>
                  </a:lnTo>
                  <a:lnTo>
                    <a:pt x="179" y="561"/>
                  </a:lnTo>
                  <a:lnTo>
                    <a:pt x="188" y="578"/>
                  </a:lnTo>
                  <a:lnTo>
                    <a:pt x="196" y="592"/>
                  </a:lnTo>
                  <a:lnTo>
                    <a:pt x="205" y="607"/>
                  </a:lnTo>
                  <a:lnTo>
                    <a:pt x="213" y="620"/>
                  </a:lnTo>
                  <a:lnTo>
                    <a:pt x="222" y="637"/>
                  </a:lnTo>
                  <a:lnTo>
                    <a:pt x="230" y="649"/>
                  </a:lnTo>
                  <a:lnTo>
                    <a:pt x="236" y="664"/>
                  </a:lnTo>
                  <a:lnTo>
                    <a:pt x="241" y="677"/>
                  </a:lnTo>
                  <a:lnTo>
                    <a:pt x="247" y="690"/>
                  </a:lnTo>
                  <a:lnTo>
                    <a:pt x="253" y="704"/>
                  </a:lnTo>
                  <a:lnTo>
                    <a:pt x="259" y="715"/>
                  </a:lnTo>
                  <a:lnTo>
                    <a:pt x="262" y="727"/>
                  </a:lnTo>
                  <a:lnTo>
                    <a:pt x="268" y="738"/>
                  </a:lnTo>
                  <a:lnTo>
                    <a:pt x="270" y="746"/>
                  </a:lnTo>
                  <a:lnTo>
                    <a:pt x="272" y="755"/>
                  </a:lnTo>
                  <a:lnTo>
                    <a:pt x="276" y="763"/>
                  </a:lnTo>
                  <a:lnTo>
                    <a:pt x="278" y="770"/>
                  </a:lnTo>
                  <a:lnTo>
                    <a:pt x="279" y="778"/>
                  </a:lnTo>
                  <a:lnTo>
                    <a:pt x="281" y="782"/>
                  </a:lnTo>
                  <a:lnTo>
                    <a:pt x="283" y="780"/>
                  </a:lnTo>
                  <a:lnTo>
                    <a:pt x="291" y="778"/>
                  </a:lnTo>
                  <a:lnTo>
                    <a:pt x="295" y="776"/>
                  </a:lnTo>
                  <a:lnTo>
                    <a:pt x="300" y="774"/>
                  </a:lnTo>
                  <a:lnTo>
                    <a:pt x="310" y="772"/>
                  </a:lnTo>
                  <a:lnTo>
                    <a:pt x="317" y="770"/>
                  </a:lnTo>
                  <a:lnTo>
                    <a:pt x="323" y="766"/>
                  </a:lnTo>
                  <a:lnTo>
                    <a:pt x="331" y="766"/>
                  </a:lnTo>
                  <a:lnTo>
                    <a:pt x="338" y="763"/>
                  </a:lnTo>
                  <a:lnTo>
                    <a:pt x="348" y="763"/>
                  </a:lnTo>
                  <a:lnTo>
                    <a:pt x="356" y="761"/>
                  </a:lnTo>
                  <a:lnTo>
                    <a:pt x="365" y="759"/>
                  </a:lnTo>
                  <a:lnTo>
                    <a:pt x="373" y="759"/>
                  </a:lnTo>
                  <a:lnTo>
                    <a:pt x="380" y="759"/>
                  </a:lnTo>
                  <a:lnTo>
                    <a:pt x="390" y="759"/>
                  </a:lnTo>
                  <a:lnTo>
                    <a:pt x="397" y="759"/>
                  </a:lnTo>
                  <a:lnTo>
                    <a:pt x="401" y="759"/>
                  </a:lnTo>
                  <a:lnTo>
                    <a:pt x="403" y="763"/>
                  </a:lnTo>
                  <a:lnTo>
                    <a:pt x="401" y="766"/>
                  </a:lnTo>
                  <a:lnTo>
                    <a:pt x="397" y="772"/>
                  </a:lnTo>
                  <a:lnTo>
                    <a:pt x="390" y="780"/>
                  </a:lnTo>
                  <a:lnTo>
                    <a:pt x="380" y="791"/>
                  </a:lnTo>
                  <a:lnTo>
                    <a:pt x="375" y="795"/>
                  </a:lnTo>
                  <a:lnTo>
                    <a:pt x="369" y="801"/>
                  </a:lnTo>
                  <a:lnTo>
                    <a:pt x="363" y="804"/>
                  </a:lnTo>
                  <a:lnTo>
                    <a:pt x="356" y="810"/>
                  </a:lnTo>
                  <a:lnTo>
                    <a:pt x="348" y="814"/>
                  </a:lnTo>
                  <a:lnTo>
                    <a:pt x="340" y="818"/>
                  </a:lnTo>
                  <a:lnTo>
                    <a:pt x="333" y="822"/>
                  </a:lnTo>
                  <a:lnTo>
                    <a:pt x="325" y="825"/>
                  </a:lnTo>
                  <a:lnTo>
                    <a:pt x="316" y="829"/>
                  </a:lnTo>
                  <a:lnTo>
                    <a:pt x="306" y="831"/>
                  </a:lnTo>
                  <a:lnTo>
                    <a:pt x="297" y="835"/>
                  </a:lnTo>
                  <a:lnTo>
                    <a:pt x="289" y="837"/>
                  </a:lnTo>
                  <a:lnTo>
                    <a:pt x="279" y="837"/>
                  </a:lnTo>
                  <a:lnTo>
                    <a:pt x="272" y="839"/>
                  </a:lnTo>
                  <a:lnTo>
                    <a:pt x="264" y="839"/>
                  </a:lnTo>
                  <a:lnTo>
                    <a:pt x="259" y="839"/>
                  </a:lnTo>
                  <a:lnTo>
                    <a:pt x="251" y="837"/>
                  </a:lnTo>
                  <a:lnTo>
                    <a:pt x="243" y="835"/>
                  </a:lnTo>
                  <a:lnTo>
                    <a:pt x="238" y="835"/>
                  </a:lnTo>
                  <a:lnTo>
                    <a:pt x="234" y="833"/>
                  </a:lnTo>
                  <a:lnTo>
                    <a:pt x="228" y="829"/>
                  </a:lnTo>
                  <a:lnTo>
                    <a:pt x="224" y="825"/>
                  </a:lnTo>
                  <a:lnTo>
                    <a:pt x="219" y="820"/>
                  </a:lnTo>
                  <a:lnTo>
                    <a:pt x="219" y="818"/>
                  </a:lnTo>
                  <a:lnTo>
                    <a:pt x="46" y="441"/>
                  </a:lnTo>
                  <a:lnTo>
                    <a:pt x="0" y="194"/>
                  </a:lnTo>
                  <a:lnTo>
                    <a:pt x="68" y="0"/>
                  </a:lnTo>
                  <a:lnTo>
                    <a:pt x="144" y="135"/>
                  </a:lnTo>
                  <a:lnTo>
                    <a:pt x="144" y="187"/>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1" name="Freeform 43"/>
            <p:cNvSpPr>
              <a:spLocks/>
            </p:cNvSpPr>
            <p:nvPr/>
          </p:nvSpPr>
          <p:spPr bwMode="auto">
            <a:xfrm>
              <a:off x="1569" y="3116"/>
              <a:ext cx="128" cy="155"/>
            </a:xfrm>
            <a:custGeom>
              <a:avLst/>
              <a:gdLst>
                <a:gd name="T0" fmla="*/ 8 w 257"/>
                <a:gd name="T1" fmla="*/ 0 h 310"/>
                <a:gd name="T2" fmla="*/ 0 w 257"/>
                <a:gd name="T3" fmla="*/ 52 h 310"/>
                <a:gd name="T4" fmla="*/ 10 w 257"/>
                <a:gd name="T5" fmla="*/ 64 h 310"/>
                <a:gd name="T6" fmla="*/ 20 w 257"/>
                <a:gd name="T7" fmla="*/ 105 h 310"/>
                <a:gd name="T8" fmla="*/ 46 w 257"/>
                <a:gd name="T9" fmla="*/ 119 h 310"/>
                <a:gd name="T10" fmla="*/ 55 w 257"/>
                <a:gd name="T11" fmla="*/ 155 h 310"/>
                <a:gd name="T12" fmla="*/ 128 w 257"/>
                <a:gd name="T13" fmla="*/ 148 h 310"/>
                <a:gd name="T14" fmla="*/ 127 w 257"/>
                <a:gd name="T15" fmla="*/ 147 h 310"/>
                <a:gd name="T16" fmla="*/ 124 w 257"/>
                <a:gd name="T17" fmla="*/ 145 h 310"/>
                <a:gd name="T18" fmla="*/ 123 w 257"/>
                <a:gd name="T19" fmla="*/ 142 h 310"/>
                <a:gd name="T20" fmla="*/ 122 w 257"/>
                <a:gd name="T21" fmla="*/ 138 h 310"/>
                <a:gd name="T22" fmla="*/ 122 w 257"/>
                <a:gd name="T23" fmla="*/ 134 h 310"/>
                <a:gd name="T24" fmla="*/ 121 w 257"/>
                <a:gd name="T25" fmla="*/ 132 h 310"/>
                <a:gd name="T26" fmla="*/ 121 w 257"/>
                <a:gd name="T27" fmla="*/ 127 h 310"/>
                <a:gd name="T28" fmla="*/ 121 w 257"/>
                <a:gd name="T29" fmla="*/ 124 h 310"/>
                <a:gd name="T30" fmla="*/ 121 w 257"/>
                <a:gd name="T31" fmla="*/ 118 h 310"/>
                <a:gd name="T32" fmla="*/ 121 w 257"/>
                <a:gd name="T33" fmla="*/ 112 h 310"/>
                <a:gd name="T34" fmla="*/ 121 w 257"/>
                <a:gd name="T35" fmla="*/ 106 h 310"/>
                <a:gd name="T36" fmla="*/ 122 w 257"/>
                <a:gd name="T37" fmla="*/ 102 h 310"/>
                <a:gd name="T38" fmla="*/ 122 w 257"/>
                <a:gd name="T39" fmla="*/ 95 h 310"/>
                <a:gd name="T40" fmla="*/ 122 w 257"/>
                <a:gd name="T41" fmla="*/ 89 h 310"/>
                <a:gd name="T42" fmla="*/ 123 w 257"/>
                <a:gd name="T43" fmla="*/ 83 h 310"/>
                <a:gd name="T44" fmla="*/ 123 w 257"/>
                <a:gd name="T45" fmla="*/ 78 h 310"/>
                <a:gd name="T46" fmla="*/ 123 w 257"/>
                <a:gd name="T47" fmla="*/ 73 h 310"/>
                <a:gd name="T48" fmla="*/ 123 w 257"/>
                <a:gd name="T49" fmla="*/ 67 h 310"/>
                <a:gd name="T50" fmla="*/ 124 w 257"/>
                <a:gd name="T51" fmla="*/ 62 h 310"/>
                <a:gd name="T52" fmla="*/ 125 w 257"/>
                <a:gd name="T53" fmla="*/ 58 h 310"/>
                <a:gd name="T54" fmla="*/ 125 w 257"/>
                <a:gd name="T55" fmla="*/ 54 h 310"/>
                <a:gd name="T56" fmla="*/ 126 w 257"/>
                <a:gd name="T57" fmla="*/ 52 h 310"/>
                <a:gd name="T58" fmla="*/ 126 w 257"/>
                <a:gd name="T59" fmla="*/ 50 h 310"/>
                <a:gd name="T60" fmla="*/ 126 w 257"/>
                <a:gd name="T61" fmla="*/ 50 h 310"/>
                <a:gd name="T62" fmla="*/ 8 w 257"/>
                <a:gd name="T63" fmla="*/ 0 h 310"/>
                <a:gd name="T64" fmla="*/ 8 w 257"/>
                <a:gd name="T65" fmla="*/ 0 h 3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7"/>
                <a:gd name="T100" fmla="*/ 0 h 310"/>
                <a:gd name="T101" fmla="*/ 257 w 257"/>
                <a:gd name="T102" fmla="*/ 310 h 3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7" h="310">
                  <a:moveTo>
                    <a:pt x="17" y="0"/>
                  </a:moveTo>
                  <a:lnTo>
                    <a:pt x="0" y="105"/>
                  </a:lnTo>
                  <a:lnTo>
                    <a:pt x="21" y="128"/>
                  </a:lnTo>
                  <a:lnTo>
                    <a:pt x="40" y="211"/>
                  </a:lnTo>
                  <a:lnTo>
                    <a:pt x="93" y="238"/>
                  </a:lnTo>
                  <a:lnTo>
                    <a:pt x="111" y="310"/>
                  </a:lnTo>
                  <a:lnTo>
                    <a:pt x="257" y="295"/>
                  </a:lnTo>
                  <a:lnTo>
                    <a:pt x="255" y="293"/>
                  </a:lnTo>
                  <a:lnTo>
                    <a:pt x="249" y="289"/>
                  </a:lnTo>
                  <a:lnTo>
                    <a:pt x="247" y="284"/>
                  </a:lnTo>
                  <a:lnTo>
                    <a:pt x="244" y="276"/>
                  </a:lnTo>
                  <a:lnTo>
                    <a:pt x="244" y="268"/>
                  </a:lnTo>
                  <a:lnTo>
                    <a:pt x="242" y="263"/>
                  </a:lnTo>
                  <a:lnTo>
                    <a:pt x="242" y="255"/>
                  </a:lnTo>
                  <a:lnTo>
                    <a:pt x="242" y="248"/>
                  </a:lnTo>
                  <a:lnTo>
                    <a:pt x="242" y="236"/>
                  </a:lnTo>
                  <a:lnTo>
                    <a:pt x="242" y="225"/>
                  </a:lnTo>
                  <a:lnTo>
                    <a:pt x="242" y="213"/>
                  </a:lnTo>
                  <a:lnTo>
                    <a:pt x="244" y="204"/>
                  </a:lnTo>
                  <a:lnTo>
                    <a:pt x="244" y="191"/>
                  </a:lnTo>
                  <a:lnTo>
                    <a:pt x="244" y="179"/>
                  </a:lnTo>
                  <a:lnTo>
                    <a:pt x="246" y="166"/>
                  </a:lnTo>
                  <a:lnTo>
                    <a:pt x="247" y="156"/>
                  </a:lnTo>
                  <a:lnTo>
                    <a:pt x="247" y="145"/>
                  </a:lnTo>
                  <a:lnTo>
                    <a:pt x="247" y="133"/>
                  </a:lnTo>
                  <a:lnTo>
                    <a:pt x="249" y="124"/>
                  </a:lnTo>
                  <a:lnTo>
                    <a:pt x="251" y="116"/>
                  </a:lnTo>
                  <a:lnTo>
                    <a:pt x="251" y="109"/>
                  </a:lnTo>
                  <a:lnTo>
                    <a:pt x="253" y="105"/>
                  </a:lnTo>
                  <a:lnTo>
                    <a:pt x="253" y="101"/>
                  </a:lnTo>
                  <a:lnTo>
                    <a:pt x="17" y="0"/>
                  </a:lnTo>
                  <a:close/>
                </a:path>
              </a:pathLst>
            </a:custGeom>
            <a:solidFill>
              <a:srgbClr val="D999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2" name="Freeform 44"/>
            <p:cNvSpPr>
              <a:spLocks/>
            </p:cNvSpPr>
            <p:nvPr/>
          </p:nvSpPr>
          <p:spPr bwMode="auto">
            <a:xfrm>
              <a:off x="1566" y="3074"/>
              <a:ext cx="148" cy="146"/>
            </a:xfrm>
            <a:custGeom>
              <a:avLst/>
              <a:gdLst>
                <a:gd name="T0" fmla="*/ 9 w 296"/>
                <a:gd name="T1" fmla="*/ 18 h 293"/>
                <a:gd name="T2" fmla="*/ 15 w 296"/>
                <a:gd name="T3" fmla="*/ 12 h 293"/>
                <a:gd name="T4" fmla="*/ 23 w 296"/>
                <a:gd name="T5" fmla="*/ 6 h 293"/>
                <a:gd name="T6" fmla="*/ 31 w 296"/>
                <a:gd name="T7" fmla="*/ 2 h 293"/>
                <a:gd name="T8" fmla="*/ 39 w 296"/>
                <a:gd name="T9" fmla="*/ 0 h 293"/>
                <a:gd name="T10" fmla="*/ 48 w 296"/>
                <a:gd name="T11" fmla="*/ 0 h 293"/>
                <a:gd name="T12" fmla="*/ 58 w 296"/>
                <a:gd name="T13" fmla="*/ 0 h 293"/>
                <a:gd name="T14" fmla="*/ 69 w 296"/>
                <a:gd name="T15" fmla="*/ 2 h 293"/>
                <a:gd name="T16" fmla="*/ 79 w 296"/>
                <a:gd name="T17" fmla="*/ 6 h 293"/>
                <a:gd name="T18" fmla="*/ 89 w 296"/>
                <a:gd name="T19" fmla="*/ 11 h 293"/>
                <a:gd name="T20" fmla="*/ 98 w 296"/>
                <a:gd name="T21" fmla="*/ 16 h 293"/>
                <a:gd name="T22" fmla="*/ 105 w 296"/>
                <a:gd name="T23" fmla="*/ 21 h 293"/>
                <a:gd name="T24" fmla="*/ 114 w 296"/>
                <a:gd name="T25" fmla="*/ 25 h 293"/>
                <a:gd name="T26" fmla="*/ 118 w 296"/>
                <a:gd name="T27" fmla="*/ 27 h 293"/>
                <a:gd name="T28" fmla="*/ 126 w 296"/>
                <a:gd name="T29" fmla="*/ 31 h 293"/>
                <a:gd name="T30" fmla="*/ 135 w 296"/>
                <a:gd name="T31" fmla="*/ 36 h 293"/>
                <a:gd name="T32" fmla="*/ 144 w 296"/>
                <a:gd name="T33" fmla="*/ 42 h 293"/>
                <a:gd name="T34" fmla="*/ 147 w 296"/>
                <a:gd name="T35" fmla="*/ 51 h 293"/>
                <a:gd name="T36" fmla="*/ 148 w 296"/>
                <a:gd name="T37" fmla="*/ 61 h 293"/>
                <a:gd name="T38" fmla="*/ 147 w 296"/>
                <a:gd name="T39" fmla="*/ 74 h 293"/>
                <a:gd name="T40" fmla="*/ 145 w 296"/>
                <a:gd name="T41" fmla="*/ 81 h 293"/>
                <a:gd name="T42" fmla="*/ 145 w 296"/>
                <a:gd name="T43" fmla="*/ 89 h 293"/>
                <a:gd name="T44" fmla="*/ 144 w 296"/>
                <a:gd name="T45" fmla="*/ 97 h 293"/>
                <a:gd name="T46" fmla="*/ 143 w 296"/>
                <a:gd name="T47" fmla="*/ 105 h 293"/>
                <a:gd name="T48" fmla="*/ 141 w 296"/>
                <a:gd name="T49" fmla="*/ 113 h 293"/>
                <a:gd name="T50" fmla="*/ 140 w 296"/>
                <a:gd name="T51" fmla="*/ 121 h 293"/>
                <a:gd name="T52" fmla="*/ 136 w 296"/>
                <a:gd name="T53" fmla="*/ 129 h 293"/>
                <a:gd name="T54" fmla="*/ 133 w 296"/>
                <a:gd name="T55" fmla="*/ 135 h 293"/>
                <a:gd name="T56" fmla="*/ 123 w 296"/>
                <a:gd name="T57" fmla="*/ 144 h 293"/>
                <a:gd name="T58" fmla="*/ 116 w 296"/>
                <a:gd name="T59" fmla="*/ 145 h 293"/>
                <a:gd name="T60" fmla="*/ 110 w 296"/>
                <a:gd name="T61" fmla="*/ 146 h 293"/>
                <a:gd name="T62" fmla="*/ 101 w 296"/>
                <a:gd name="T63" fmla="*/ 145 h 293"/>
                <a:gd name="T64" fmla="*/ 95 w 296"/>
                <a:gd name="T65" fmla="*/ 144 h 293"/>
                <a:gd name="T66" fmla="*/ 83 w 296"/>
                <a:gd name="T67" fmla="*/ 141 h 293"/>
                <a:gd name="T68" fmla="*/ 78 w 296"/>
                <a:gd name="T69" fmla="*/ 139 h 293"/>
                <a:gd name="T70" fmla="*/ 53 w 296"/>
                <a:gd name="T71" fmla="*/ 78 h 293"/>
                <a:gd name="T72" fmla="*/ 45 w 296"/>
                <a:gd name="T73" fmla="*/ 67 h 293"/>
                <a:gd name="T74" fmla="*/ 39 w 296"/>
                <a:gd name="T75" fmla="*/ 66 h 293"/>
                <a:gd name="T76" fmla="*/ 37 w 296"/>
                <a:gd name="T77" fmla="*/ 73 h 293"/>
                <a:gd name="T78" fmla="*/ 35 w 296"/>
                <a:gd name="T79" fmla="*/ 80 h 293"/>
                <a:gd name="T80" fmla="*/ 34 w 296"/>
                <a:gd name="T81" fmla="*/ 86 h 293"/>
                <a:gd name="T82" fmla="*/ 33 w 296"/>
                <a:gd name="T83" fmla="*/ 85 h 293"/>
                <a:gd name="T84" fmla="*/ 27 w 296"/>
                <a:gd name="T85" fmla="*/ 79 h 293"/>
                <a:gd name="T86" fmla="*/ 21 w 296"/>
                <a:gd name="T87" fmla="*/ 72 h 293"/>
                <a:gd name="T88" fmla="*/ 17 w 296"/>
                <a:gd name="T89" fmla="*/ 65 h 293"/>
                <a:gd name="T90" fmla="*/ 11 w 296"/>
                <a:gd name="T91" fmla="*/ 57 h 293"/>
                <a:gd name="T92" fmla="*/ 6 w 296"/>
                <a:gd name="T93" fmla="*/ 49 h 293"/>
                <a:gd name="T94" fmla="*/ 2 w 296"/>
                <a:gd name="T95" fmla="*/ 41 h 293"/>
                <a:gd name="T96" fmla="*/ 0 w 296"/>
                <a:gd name="T97" fmla="*/ 32 h 293"/>
                <a:gd name="T98" fmla="*/ 1 w 296"/>
                <a:gd name="T99" fmla="*/ 24 h 293"/>
                <a:gd name="T100" fmla="*/ 7 w 296"/>
                <a:gd name="T101" fmla="*/ 20 h 293"/>
                <a:gd name="T102" fmla="*/ 9 w 296"/>
                <a:gd name="T103" fmla="*/ 19 h 2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96"/>
                <a:gd name="T157" fmla="*/ 0 h 293"/>
                <a:gd name="T158" fmla="*/ 296 w 296"/>
                <a:gd name="T159" fmla="*/ 293 h 2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96" h="293">
                  <a:moveTo>
                    <a:pt x="19" y="38"/>
                  </a:moveTo>
                  <a:lnTo>
                    <a:pt x="19" y="36"/>
                  </a:lnTo>
                  <a:lnTo>
                    <a:pt x="24" y="30"/>
                  </a:lnTo>
                  <a:lnTo>
                    <a:pt x="30" y="24"/>
                  </a:lnTo>
                  <a:lnTo>
                    <a:pt x="43" y="17"/>
                  </a:lnTo>
                  <a:lnTo>
                    <a:pt x="47" y="13"/>
                  </a:lnTo>
                  <a:lnTo>
                    <a:pt x="55" y="9"/>
                  </a:lnTo>
                  <a:lnTo>
                    <a:pt x="62" y="5"/>
                  </a:lnTo>
                  <a:lnTo>
                    <a:pt x="70" y="4"/>
                  </a:lnTo>
                  <a:lnTo>
                    <a:pt x="78" y="0"/>
                  </a:lnTo>
                  <a:lnTo>
                    <a:pt x="87" y="0"/>
                  </a:lnTo>
                  <a:lnTo>
                    <a:pt x="97" y="0"/>
                  </a:lnTo>
                  <a:lnTo>
                    <a:pt x="108" y="0"/>
                  </a:lnTo>
                  <a:lnTo>
                    <a:pt x="117" y="0"/>
                  </a:lnTo>
                  <a:lnTo>
                    <a:pt x="127" y="4"/>
                  </a:lnTo>
                  <a:lnTo>
                    <a:pt x="138" y="5"/>
                  </a:lnTo>
                  <a:lnTo>
                    <a:pt x="148" y="9"/>
                  </a:lnTo>
                  <a:lnTo>
                    <a:pt x="159" y="13"/>
                  </a:lnTo>
                  <a:lnTo>
                    <a:pt x="169" y="17"/>
                  </a:lnTo>
                  <a:lnTo>
                    <a:pt x="178" y="23"/>
                  </a:lnTo>
                  <a:lnTo>
                    <a:pt x="190" y="28"/>
                  </a:lnTo>
                  <a:lnTo>
                    <a:pt x="197" y="32"/>
                  </a:lnTo>
                  <a:lnTo>
                    <a:pt x="205" y="38"/>
                  </a:lnTo>
                  <a:lnTo>
                    <a:pt x="211" y="42"/>
                  </a:lnTo>
                  <a:lnTo>
                    <a:pt x="218" y="45"/>
                  </a:lnTo>
                  <a:lnTo>
                    <a:pt x="228" y="51"/>
                  </a:lnTo>
                  <a:lnTo>
                    <a:pt x="232" y="55"/>
                  </a:lnTo>
                  <a:lnTo>
                    <a:pt x="237" y="55"/>
                  </a:lnTo>
                  <a:lnTo>
                    <a:pt x="243" y="59"/>
                  </a:lnTo>
                  <a:lnTo>
                    <a:pt x="252" y="63"/>
                  </a:lnTo>
                  <a:lnTo>
                    <a:pt x="260" y="66"/>
                  </a:lnTo>
                  <a:lnTo>
                    <a:pt x="270" y="72"/>
                  </a:lnTo>
                  <a:lnTo>
                    <a:pt x="279" y="78"/>
                  </a:lnTo>
                  <a:lnTo>
                    <a:pt x="287" y="85"/>
                  </a:lnTo>
                  <a:lnTo>
                    <a:pt x="290" y="93"/>
                  </a:lnTo>
                  <a:lnTo>
                    <a:pt x="294" y="102"/>
                  </a:lnTo>
                  <a:lnTo>
                    <a:pt x="294" y="112"/>
                  </a:lnTo>
                  <a:lnTo>
                    <a:pt x="296" y="123"/>
                  </a:lnTo>
                  <a:lnTo>
                    <a:pt x="294" y="135"/>
                  </a:lnTo>
                  <a:lnTo>
                    <a:pt x="294" y="148"/>
                  </a:lnTo>
                  <a:lnTo>
                    <a:pt x="292" y="156"/>
                  </a:lnTo>
                  <a:lnTo>
                    <a:pt x="290" y="163"/>
                  </a:lnTo>
                  <a:lnTo>
                    <a:pt x="290" y="171"/>
                  </a:lnTo>
                  <a:lnTo>
                    <a:pt x="290" y="178"/>
                  </a:lnTo>
                  <a:lnTo>
                    <a:pt x="287" y="186"/>
                  </a:lnTo>
                  <a:lnTo>
                    <a:pt x="287" y="194"/>
                  </a:lnTo>
                  <a:lnTo>
                    <a:pt x="285" y="203"/>
                  </a:lnTo>
                  <a:lnTo>
                    <a:pt x="285" y="211"/>
                  </a:lnTo>
                  <a:lnTo>
                    <a:pt x="283" y="218"/>
                  </a:lnTo>
                  <a:lnTo>
                    <a:pt x="281" y="226"/>
                  </a:lnTo>
                  <a:lnTo>
                    <a:pt x="279" y="234"/>
                  </a:lnTo>
                  <a:lnTo>
                    <a:pt x="279" y="243"/>
                  </a:lnTo>
                  <a:lnTo>
                    <a:pt x="273" y="249"/>
                  </a:lnTo>
                  <a:lnTo>
                    <a:pt x="271" y="258"/>
                  </a:lnTo>
                  <a:lnTo>
                    <a:pt x="268" y="264"/>
                  </a:lnTo>
                  <a:lnTo>
                    <a:pt x="266" y="270"/>
                  </a:lnTo>
                  <a:lnTo>
                    <a:pt x="256" y="281"/>
                  </a:lnTo>
                  <a:lnTo>
                    <a:pt x="247" y="289"/>
                  </a:lnTo>
                  <a:lnTo>
                    <a:pt x="239" y="291"/>
                  </a:lnTo>
                  <a:lnTo>
                    <a:pt x="232" y="291"/>
                  </a:lnTo>
                  <a:lnTo>
                    <a:pt x="226" y="291"/>
                  </a:lnTo>
                  <a:lnTo>
                    <a:pt x="220" y="293"/>
                  </a:lnTo>
                  <a:lnTo>
                    <a:pt x="211" y="291"/>
                  </a:lnTo>
                  <a:lnTo>
                    <a:pt x="203" y="291"/>
                  </a:lnTo>
                  <a:lnTo>
                    <a:pt x="197" y="289"/>
                  </a:lnTo>
                  <a:lnTo>
                    <a:pt x="190" y="289"/>
                  </a:lnTo>
                  <a:lnTo>
                    <a:pt x="176" y="285"/>
                  </a:lnTo>
                  <a:lnTo>
                    <a:pt x="167" y="283"/>
                  </a:lnTo>
                  <a:lnTo>
                    <a:pt x="159" y="279"/>
                  </a:lnTo>
                  <a:lnTo>
                    <a:pt x="157" y="279"/>
                  </a:lnTo>
                  <a:lnTo>
                    <a:pt x="108" y="163"/>
                  </a:lnTo>
                  <a:lnTo>
                    <a:pt x="106" y="156"/>
                  </a:lnTo>
                  <a:lnTo>
                    <a:pt x="98" y="146"/>
                  </a:lnTo>
                  <a:lnTo>
                    <a:pt x="91" y="135"/>
                  </a:lnTo>
                  <a:lnTo>
                    <a:pt x="83" y="131"/>
                  </a:lnTo>
                  <a:lnTo>
                    <a:pt x="79" y="133"/>
                  </a:lnTo>
                  <a:lnTo>
                    <a:pt x="78" y="139"/>
                  </a:lnTo>
                  <a:lnTo>
                    <a:pt x="74" y="146"/>
                  </a:lnTo>
                  <a:lnTo>
                    <a:pt x="74" y="154"/>
                  </a:lnTo>
                  <a:lnTo>
                    <a:pt x="70" y="161"/>
                  </a:lnTo>
                  <a:lnTo>
                    <a:pt x="68" y="169"/>
                  </a:lnTo>
                  <a:lnTo>
                    <a:pt x="68" y="173"/>
                  </a:lnTo>
                  <a:lnTo>
                    <a:pt x="68" y="175"/>
                  </a:lnTo>
                  <a:lnTo>
                    <a:pt x="66" y="171"/>
                  </a:lnTo>
                  <a:lnTo>
                    <a:pt x="60" y="165"/>
                  </a:lnTo>
                  <a:lnTo>
                    <a:pt x="55" y="158"/>
                  </a:lnTo>
                  <a:lnTo>
                    <a:pt x="49" y="152"/>
                  </a:lnTo>
                  <a:lnTo>
                    <a:pt x="43" y="144"/>
                  </a:lnTo>
                  <a:lnTo>
                    <a:pt x="39" y="139"/>
                  </a:lnTo>
                  <a:lnTo>
                    <a:pt x="34" y="131"/>
                  </a:lnTo>
                  <a:lnTo>
                    <a:pt x="28" y="121"/>
                  </a:lnTo>
                  <a:lnTo>
                    <a:pt x="22" y="114"/>
                  </a:lnTo>
                  <a:lnTo>
                    <a:pt x="19" y="106"/>
                  </a:lnTo>
                  <a:lnTo>
                    <a:pt x="13" y="99"/>
                  </a:lnTo>
                  <a:lnTo>
                    <a:pt x="9" y="91"/>
                  </a:lnTo>
                  <a:lnTo>
                    <a:pt x="5" y="83"/>
                  </a:lnTo>
                  <a:lnTo>
                    <a:pt x="3" y="78"/>
                  </a:lnTo>
                  <a:lnTo>
                    <a:pt x="0" y="64"/>
                  </a:lnTo>
                  <a:lnTo>
                    <a:pt x="0" y="57"/>
                  </a:lnTo>
                  <a:lnTo>
                    <a:pt x="1" y="49"/>
                  </a:lnTo>
                  <a:lnTo>
                    <a:pt x="5" y="45"/>
                  </a:lnTo>
                  <a:lnTo>
                    <a:pt x="15" y="40"/>
                  </a:lnTo>
                  <a:lnTo>
                    <a:pt x="19" y="38"/>
                  </a:lnTo>
                  <a:close/>
                </a:path>
              </a:pathLst>
            </a:custGeom>
            <a:solidFill>
              <a:srgbClr val="525C5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3" name="Freeform 45"/>
            <p:cNvSpPr>
              <a:spLocks/>
            </p:cNvSpPr>
            <p:nvPr/>
          </p:nvSpPr>
          <p:spPr bwMode="auto">
            <a:xfrm>
              <a:off x="1256" y="3382"/>
              <a:ext cx="111" cy="69"/>
            </a:xfrm>
            <a:custGeom>
              <a:avLst/>
              <a:gdLst>
                <a:gd name="T0" fmla="*/ 17 w 222"/>
                <a:gd name="T1" fmla="*/ 12 h 138"/>
                <a:gd name="T2" fmla="*/ 31 w 222"/>
                <a:gd name="T3" fmla="*/ 16 h 138"/>
                <a:gd name="T4" fmla="*/ 28 w 222"/>
                <a:gd name="T5" fmla="*/ 0 h 138"/>
                <a:gd name="T6" fmla="*/ 37 w 222"/>
                <a:gd name="T7" fmla="*/ 0 h 138"/>
                <a:gd name="T8" fmla="*/ 38 w 222"/>
                <a:gd name="T9" fmla="*/ 0 h 138"/>
                <a:gd name="T10" fmla="*/ 41 w 222"/>
                <a:gd name="T11" fmla="*/ 2 h 138"/>
                <a:gd name="T12" fmla="*/ 46 w 222"/>
                <a:gd name="T13" fmla="*/ 5 h 138"/>
                <a:gd name="T14" fmla="*/ 51 w 222"/>
                <a:gd name="T15" fmla="*/ 10 h 138"/>
                <a:gd name="T16" fmla="*/ 57 w 222"/>
                <a:gd name="T17" fmla="*/ 12 h 138"/>
                <a:gd name="T18" fmla="*/ 61 w 222"/>
                <a:gd name="T19" fmla="*/ 15 h 138"/>
                <a:gd name="T20" fmla="*/ 67 w 222"/>
                <a:gd name="T21" fmla="*/ 18 h 138"/>
                <a:gd name="T22" fmla="*/ 72 w 222"/>
                <a:gd name="T23" fmla="*/ 21 h 138"/>
                <a:gd name="T24" fmla="*/ 75 w 222"/>
                <a:gd name="T25" fmla="*/ 26 h 138"/>
                <a:gd name="T26" fmla="*/ 78 w 222"/>
                <a:gd name="T27" fmla="*/ 31 h 138"/>
                <a:gd name="T28" fmla="*/ 80 w 222"/>
                <a:gd name="T29" fmla="*/ 34 h 138"/>
                <a:gd name="T30" fmla="*/ 82 w 222"/>
                <a:gd name="T31" fmla="*/ 36 h 138"/>
                <a:gd name="T32" fmla="*/ 111 w 222"/>
                <a:gd name="T33" fmla="*/ 43 h 138"/>
                <a:gd name="T34" fmla="*/ 111 w 222"/>
                <a:gd name="T35" fmla="*/ 69 h 138"/>
                <a:gd name="T36" fmla="*/ 72 w 222"/>
                <a:gd name="T37" fmla="*/ 55 h 138"/>
                <a:gd name="T38" fmla="*/ 32 w 222"/>
                <a:gd name="T39" fmla="*/ 48 h 138"/>
                <a:gd name="T40" fmla="*/ 0 w 222"/>
                <a:gd name="T41" fmla="*/ 12 h 138"/>
                <a:gd name="T42" fmla="*/ 0 w 222"/>
                <a:gd name="T43" fmla="*/ 2 h 138"/>
                <a:gd name="T44" fmla="*/ 17 w 222"/>
                <a:gd name="T45" fmla="*/ 12 h 138"/>
                <a:gd name="T46" fmla="*/ 17 w 222"/>
                <a:gd name="T47" fmla="*/ 12 h 1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2"/>
                <a:gd name="T73" fmla="*/ 0 h 138"/>
                <a:gd name="T74" fmla="*/ 222 w 222"/>
                <a:gd name="T75" fmla="*/ 138 h 1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2" h="138">
                  <a:moveTo>
                    <a:pt x="34" y="24"/>
                  </a:moveTo>
                  <a:lnTo>
                    <a:pt x="62" y="32"/>
                  </a:lnTo>
                  <a:lnTo>
                    <a:pt x="55" y="0"/>
                  </a:lnTo>
                  <a:lnTo>
                    <a:pt x="74" y="0"/>
                  </a:lnTo>
                  <a:lnTo>
                    <a:pt x="76" y="0"/>
                  </a:lnTo>
                  <a:lnTo>
                    <a:pt x="81" y="5"/>
                  </a:lnTo>
                  <a:lnTo>
                    <a:pt x="91" y="11"/>
                  </a:lnTo>
                  <a:lnTo>
                    <a:pt x="102" y="21"/>
                  </a:lnTo>
                  <a:lnTo>
                    <a:pt x="114" y="24"/>
                  </a:lnTo>
                  <a:lnTo>
                    <a:pt x="123" y="30"/>
                  </a:lnTo>
                  <a:lnTo>
                    <a:pt x="133" y="36"/>
                  </a:lnTo>
                  <a:lnTo>
                    <a:pt x="144" y="43"/>
                  </a:lnTo>
                  <a:lnTo>
                    <a:pt x="150" y="53"/>
                  </a:lnTo>
                  <a:lnTo>
                    <a:pt x="156" y="62"/>
                  </a:lnTo>
                  <a:lnTo>
                    <a:pt x="159" y="68"/>
                  </a:lnTo>
                  <a:lnTo>
                    <a:pt x="163" y="72"/>
                  </a:lnTo>
                  <a:lnTo>
                    <a:pt x="222" y="87"/>
                  </a:lnTo>
                  <a:lnTo>
                    <a:pt x="222" y="138"/>
                  </a:lnTo>
                  <a:lnTo>
                    <a:pt x="144" y="110"/>
                  </a:lnTo>
                  <a:lnTo>
                    <a:pt x="64" y="97"/>
                  </a:lnTo>
                  <a:lnTo>
                    <a:pt x="0" y="24"/>
                  </a:lnTo>
                  <a:lnTo>
                    <a:pt x="0" y="5"/>
                  </a:lnTo>
                  <a:lnTo>
                    <a:pt x="34" y="24"/>
                  </a:lnTo>
                  <a:close/>
                </a:path>
              </a:pathLst>
            </a:custGeom>
            <a:solidFill>
              <a:srgbClr val="E6B38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4" name="Freeform 46"/>
            <p:cNvSpPr>
              <a:spLocks/>
            </p:cNvSpPr>
            <p:nvPr/>
          </p:nvSpPr>
          <p:spPr bwMode="auto">
            <a:xfrm>
              <a:off x="1517" y="3687"/>
              <a:ext cx="247" cy="256"/>
            </a:xfrm>
            <a:custGeom>
              <a:avLst/>
              <a:gdLst>
                <a:gd name="T0" fmla="*/ 15 w 494"/>
                <a:gd name="T1" fmla="*/ 86 h 511"/>
                <a:gd name="T2" fmla="*/ 19 w 494"/>
                <a:gd name="T3" fmla="*/ 125 h 511"/>
                <a:gd name="T4" fmla="*/ 25 w 494"/>
                <a:gd name="T5" fmla="*/ 163 h 511"/>
                <a:gd name="T6" fmla="*/ 29 w 494"/>
                <a:gd name="T7" fmla="*/ 165 h 511"/>
                <a:gd name="T8" fmla="*/ 30 w 494"/>
                <a:gd name="T9" fmla="*/ 139 h 511"/>
                <a:gd name="T10" fmla="*/ 31 w 494"/>
                <a:gd name="T11" fmla="*/ 113 h 511"/>
                <a:gd name="T12" fmla="*/ 37 w 494"/>
                <a:gd name="T13" fmla="*/ 114 h 511"/>
                <a:gd name="T14" fmla="*/ 43 w 494"/>
                <a:gd name="T15" fmla="*/ 136 h 511"/>
                <a:gd name="T16" fmla="*/ 50 w 494"/>
                <a:gd name="T17" fmla="*/ 153 h 511"/>
                <a:gd name="T18" fmla="*/ 62 w 494"/>
                <a:gd name="T19" fmla="*/ 145 h 511"/>
                <a:gd name="T20" fmla="*/ 70 w 494"/>
                <a:gd name="T21" fmla="*/ 126 h 511"/>
                <a:gd name="T22" fmla="*/ 77 w 494"/>
                <a:gd name="T23" fmla="*/ 113 h 511"/>
                <a:gd name="T24" fmla="*/ 93 w 494"/>
                <a:gd name="T25" fmla="*/ 92 h 511"/>
                <a:gd name="T26" fmla="*/ 114 w 494"/>
                <a:gd name="T27" fmla="*/ 70 h 511"/>
                <a:gd name="T28" fmla="*/ 136 w 494"/>
                <a:gd name="T29" fmla="*/ 40 h 511"/>
                <a:gd name="T30" fmla="*/ 157 w 494"/>
                <a:gd name="T31" fmla="*/ 14 h 511"/>
                <a:gd name="T32" fmla="*/ 169 w 494"/>
                <a:gd name="T33" fmla="*/ 1 h 511"/>
                <a:gd name="T34" fmla="*/ 182 w 494"/>
                <a:gd name="T35" fmla="*/ 22 h 511"/>
                <a:gd name="T36" fmla="*/ 195 w 494"/>
                <a:gd name="T37" fmla="*/ 51 h 511"/>
                <a:gd name="T38" fmla="*/ 208 w 494"/>
                <a:gd name="T39" fmla="*/ 83 h 511"/>
                <a:gd name="T40" fmla="*/ 222 w 494"/>
                <a:gd name="T41" fmla="*/ 112 h 511"/>
                <a:gd name="T42" fmla="*/ 235 w 494"/>
                <a:gd name="T43" fmla="*/ 138 h 511"/>
                <a:gd name="T44" fmla="*/ 243 w 494"/>
                <a:gd name="T45" fmla="*/ 160 h 511"/>
                <a:gd name="T46" fmla="*/ 247 w 494"/>
                <a:gd name="T47" fmla="*/ 185 h 511"/>
                <a:gd name="T48" fmla="*/ 240 w 494"/>
                <a:gd name="T49" fmla="*/ 191 h 511"/>
                <a:gd name="T50" fmla="*/ 227 w 494"/>
                <a:gd name="T51" fmla="*/ 173 h 511"/>
                <a:gd name="T52" fmla="*/ 222 w 494"/>
                <a:gd name="T53" fmla="*/ 177 h 511"/>
                <a:gd name="T54" fmla="*/ 223 w 494"/>
                <a:gd name="T55" fmla="*/ 205 h 511"/>
                <a:gd name="T56" fmla="*/ 225 w 494"/>
                <a:gd name="T57" fmla="*/ 219 h 511"/>
                <a:gd name="T58" fmla="*/ 179 w 494"/>
                <a:gd name="T59" fmla="*/ 225 h 511"/>
                <a:gd name="T60" fmla="*/ 187 w 494"/>
                <a:gd name="T61" fmla="*/ 167 h 511"/>
                <a:gd name="T62" fmla="*/ 182 w 494"/>
                <a:gd name="T63" fmla="*/ 148 h 511"/>
                <a:gd name="T64" fmla="*/ 175 w 494"/>
                <a:gd name="T65" fmla="*/ 123 h 511"/>
                <a:gd name="T66" fmla="*/ 167 w 494"/>
                <a:gd name="T67" fmla="*/ 92 h 511"/>
                <a:gd name="T68" fmla="*/ 162 w 494"/>
                <a:gd name="T69" fmla="*/ 66 h 511"/>
                <a:gd name="T70" fmla="*/ 158 w 494"/>
                <a:gd name="T71" fmla="*/ 46 h 511"/>
                <a:gd name="T72" fmla="*/ 152 w 494"/>
                <a:gd name="T73" fmla="*/ 54 h 511"/>
                <a:gd name="T74" fmla="*/ 143 w 494"/>
                <a:gd name="T75" fmla="*/ 73 h 511"/>
                <a:gd name="T76" fmla="*/ 128 w 494"/>
                <a:gd name="T77" fmla="*/ 96 h 511"/>
                <a:gd name="T78" fmla="*/ 110 w 494"/>
                <a:gd name="T79" fmla="*/ 115 h 511"/>
                <a:gd name="T80" fmla="*/ 89 w 494"/>
                <a:gd name="T81" fmla="*/ 135 h 511"/>
                <a:gd name="T82" fmla="*/ 84 w 494"/>
                <a:gd name="T83" fmla="*/ 144 h 511"/>
                <a:gd name="T84" fmla="*/ 78 w 494"/>
                <a:gd name="T85" fmla="*/ 168 h 511"/>
                <a:gd name="T86" fmla="*/ 72 w 494"/>
                <a:gd name="T87" fmla="*/ 193 h 511"/>
                <a:gd name="T88" fmla="*/ 67 w 494"/>
                <a:gd name="T89" fmla="*/ 220 h 511"/>
                <a:gd name="T90" fmla="*/ 60 w 494"/>
                <a:gd name="T91" fmla="*/ 241 h 511"/>
                <a:gd name="T92" fmla="*/ 0 w 494"/>
                <a:gd name="T93" fmla="*/ 244 h 511"/>
                <a:gd name="T94" fmla="*/ 6 w 494"/>
                <a:gd name="T95" fmla="*/ 210 h 511"/>
                <a:gd name="T96" fmla="*/ 8 w 494"/>
                <a:gd name="T97" fmla="*/ 187 h 511"/>
                <a:gd name="T98" fmla="*/ 9 w 494"/>
                <a:gd name="T99" fmla="*/ 157 h 511"/>
                <a:gd name="T100" fmla="*/ 8 w 494"/>
                <a:gd name="T101" fmla="*/ 123 h 511"/>
                <a:gd name="T102" fmla="*/ 6 w 494"/>
                <a:gd name="T103" fmla="*/ 93 h 511"/>
                <a:gd name="T104" fmla="*/ 3 w 494"/>
                <a:gd name="T105" fmla="*/ 71 h 5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94"/>
                <a:gd name="T160" fmla="*/ 0 h 511"/>
                <a:gd name="T161" fmla="*/ 494 w 494"/>
                <a:gd name="T162" fmla="*/ 511 h 5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94" h="511">
                  <a:moveTo>
                    <a:pt x="26" y="144"/>
                  </a:moveTo>
                  <a:lnTo>
                    <a:pt x="26" y="146"/>
                  </a:lnTo>
                  <a:lnTo>
                    <a:pt x="26" y="152"/>
                  </a:lnTo>
                  <a:lnTo>
                    <a:pt x="26" y="160"/>
                  </a:lnTo>
                  <a:lnTo>
                    <a:pt x="30" y="171"/>
                  </a:lnTo>
                  <a:lnTo>
                    <a:pt x="30" y="184"/>
                  </a:lnTo>
                  <a:lnTo>
                    <a:pt x="32" y="200"/>
                  </a:lnTo>
                  <a:lnTo>
                    <a:pt x="34" y="215"/>
                  </a:lnTo>
                  <a:lnTo>
                    <a:pt x="36" y="234"/>
                  </a:lnTo>
                  <a:lnTo>
                    <a:pt x="38" y="249"/>
                  </a:lnTo>
                  <a:lnTo>
                    <a:pt x="40" y="266"/>
                  </a:lnTo>
                  <a:lnTo>
                    <a:pt x="41" y="281"/>
                  </a:lnTo>
                  <a:lnTo>
                    <a:pt x="43" y="298"/>
                  </a:lnTo>
                  <a:lnTo>
                    <a:pt x="45" y="312"/>
                  </a:lnTo>
                  <a:lnTo>
                    <a:pt x="49" y="325"/>
                  </a:lnTo>
                  <a:lnTo>
                    <a:pt x="51" y="333"/>
                  </a:lnTo>
                  <a:lnTo>
                    <a:pt x="53" y="340"/>
                  </a:lnTo>
                  <a:lnTo>
                    <a:pt x="55" y="340"/>
                  </a:lnTo>
                  <a:lnTo>
                    <a:pt x="55" y="334"/>
                  </a:lnTo>
                  <a:lnTo>
                    <a:pt x="57" y="329"/>
                  </a:lnTo>
                  <a:lnTo>
                    <a:pt x="57" y="319"/>
                  </a:lnTo>
                  <a:lnTo>
                    <a:pt x="57" y="312"/>
                  </a:lnTo>
                  <a:lnTo>
                    <a:pt x="59" y="300"/>
                  </a:lnTo>
                  <a:lnTo>
                    <a:pt x="60" y="291"/>
                  </a:lnTo>
                  <a:lnTo>
                    <a:pt x="60" y="277"/>
                  </a:lnTo>
                  <a:lnTo>
                    <a:pt x="60" y="264"/>
                  </a:lnTo>
                  <a:lnTo>
                    <a:pt x="60" y="253"/>
                  </a:lnTo>
                  <a:lnTo>
                    <a:pt x="60" y="243"/>
                  </a:lnTo>
                  <a:lnTo>
                    <a:pt x="60" y="232"/>
                  </a:lnTo>
                  <a:lnTo>
                    <a:pt x="62" y="226"/>
                  </a:lnTo>
                  <a:lnTo>
                    <a:pt x="64" y="219"/>
                  </a:lnTo>
                  <a:lnTo>
                    <a:pt x="66" y="217"/>
                  </a:lnTo>
                  <a:lnTo>
                    <a:pt x="70" y="215"/>
                  </a:lnTo>
                  <a:lnTo>
                    <a:pt x="74" y="224"/>
                  </a:lnTo>
                  <a:lnTo>
                    <a:pt x="74" y="228"/>
                  </a:lnTo>
                  <a:lnTo>
                    <a:pt x="78" y="236"/>
                  </a:lnTo>
                  <a:lnTo>
                    <a:pt x="78" y="245"/>
                  </a:lnTo>
                  <a:lnTo>
                    <a:pt x="81" y="255"/>
                  </a:lnTo>
                  <a:lnTo>
                    <a:pt x="81" y="262"/>
                  </a:lnTo>
                  <a:lnTo>
                    <a:pt x="85" y="272"/>
                  </a:lnTo>
                  <a:lnTo>
                    <a:pt x="87" y="279"/>
                  </a:lnTo>
                  <a:lnTo>
                    <a:pt x="91" y="289"/>
                  </a:lnTo>
                  <a:lnTo>
                    <a:pt x="95" y="295"/>
                  </a:lnTo>
                  <a:lnTo>
                    <a:pt x="97" y="302"/>
                  </a:lnTo>
                  <a:lnTo>
                    <a:pt x="100" y="306"/>
                  </a:lnTo>
                  <a:lnTo>
                    <a:pt x="104" y="310"/>
                  </a:lnTo>
                  <a:lnTo>
                    <a:pt x="112" y="308"/>
                  </a:lnTo>
                  <a:lnTo>
                    <a:pt x="119" y="300"/>
                  </a:lnTo>
                  <a:lnTo>
                    <a:pt x="121" y="295"/>
                  </a:lnTo>
                  <a:lnTo>
                    <a:pt x="125" y="289"/>
                  </a:lnTo>
                  <a:lnTo>
                    <a:pt x="129" y="281"/>
                  </a:lnTo>
                  <a:lnTo>
                    <a:pt x="133" y="274"/>
                  </a:lnTo>
                  <a:lnTo>
                    <a:pt x="135" y="266"/>
                  </a:lnTo>
                  <a:lnTo>
                    <a:pt x="136" y="258"/>
                  </a:lnTo>
                  <a:lnTo>
                    <a:pt x="140" y="251"/>
                  </a:lnTo>
                  <a:lnTo>
                    <a:pt x="142" y="245"/>
                  </a:lnTo>
                  <a:lnTo>
                    <a:pt x="144" y="236"/>
                  </a:lnTo>
                  <a:lnTo>
                    <a:pt x="148" y="234"/>
                  </a:lnTo>
                  <a:lnTo>
                    <a:pt x="148" y="232"/>
                  </a:lnTo>
                  <a:lnTo>
                    <a:pt x="154" y="226"/>
                  </a:lnTo>
                  <a:lnTo>
                    <a:pt x="159" y="219"/>
                  </a:lnTo>
                  <a:lnTo>
                    <a:pt x="171" y="207"/>
                  </a:lnTo>
                  <a:lnTo>
                    <a:pt x="175" y="200"/>
                  </a:lnTo>
                  <a:lnTo>
                    <a:pt x="180" y="192"/>
                  </a:lnTo>
                  <a:lnTo>
                    <a:pt x="186" y="184"/>
                  </a:lnTo>
                  <a:lnTo>
                    <a:pt x="195" y="177"/>
                  </a:lnTo>
                  <a:lnTo>
                    <a:pt x="201" y="167"/>
                  </a:lnTo>
                  <a:lnTo>
                    <a:pt x="209" y="158"/>
                  </a:lnTo>
                  <a:lnTo>
                    <a:pt x="218" y="148"/>
                  </a:lnTo>
                  <a:lnTo>
                    <a:pt x="228" y="139"/>
                  </a:lnTo>
                  <a:lnTo>
                    <a:pt x="235" y="125"/>
                  </a:lnTo>
                  <a:lnTo>
                    <a:pt x="245" y="114"/>
                  </a:lnTo>
                  <a:lnTo>
                    <a:pt x="254" y="103"/>
                  </a:lnTo>
                  <a:lnTo>
                    <a:pt x="264" y="91"/>
                  </a:lnTo>
                  <a:lnTo>
                    <a:pt x="271" y="80"/>
                  </a:lnTo>
                  <a:lnTo>
                    <a:pt x="281" y="68"/>
                  </a:lnTo>
                  <a:lnTo>
                    <a:pt x="291" y="55"/>
                  </a:lnTo>
                  <a:lnTo>
                    <a:pt x="300" y="46"/>
                  </a:lnTo>
                  <a:lnTo>
                    <a:pt x="306" y="34"/>
                  </a:lnTo>
                  <a:lnTo>
                    <a:pt x="313" y="27"/>
                  </a:lnTo>
                  <a:lnTo>
                    <a:pt x="319" y="17"/>
                  </a:lnTo>
                  <a:lnTo>
                    <a:pt x="325" y="11"/>
                  </a:lnTo>
                  <a:lnTo>
                    <a:pt x="334" y="2"/>
                  </a:lnTo>
                  <a:lnTo>
                    <a:pt x="338" y="0"/>
                  </a:lnTo>
                  <a:lnTo>
                    <a:pt x="338" y="2"/>
                  </a:lnTo>
                  <a:lnTo>
                    <a:pt x="344" y="11"/>
                  </a:lnTo>
                  <a:lnTo>
                    <a:pt x="346" y="17"/>
                  </a:lnTo>
                  <a:lnTo>
                    <a:pt x="349" y="25"/>
                  </a:lnTo>
                  <a:lnTo>
                    <a:pt x="355" y="34"/>
                  </a:lnTo>
                  <a:lnTo>
                    <a:pt x="363" y="44"/>
                  </a:lnTo>
                  <a:lnTo>
                    <a:pt x="367" y="53"/>
                  </a:lnTo>
                  <a:lnTo>
                    <a:pt x="372" y="65"/>
                  </a:lnTo>
                  <a:lnTo>
                    <a:pt x="378" y="76"/>
                  </a:lnTo>
                  <a:lnTo>
                    <a:pt x="384" y="89"/>
                  </a:lnTo>
                  <a:lnTo>
                    <a:pt x="389" y="101"/>
                  </a:lnTo>
                  <a:lnTo>
                    <a:pt x="395" y="114"/>
                  </a:lnTo>
                  <a:lnTo>
                    <a:pt x="401" y="127"/>
                  </a:lnTo>
                  <a:lnTo>
                    <a:pt x="406" y="142"/>
                  </a:lnTo>
                  <a:lnTo>
                    <a:pt x="410" y="154"/>
                  </a:lnTo>
                  <a:lnTo>
                    <a:pt x="416" y="165"/>
                  </a:lnTo>
                  <a:lnTo>
                    <a:pt x="422" y="177"/>
                  </a:lnTo>
                  <a:lnTo>
                    <a:pt x="427" y="190"/>
                  </a:lnTo>
                  <a:lnTo>
                    <a:pt x="431" y="201"/>
                  </a:lnTo>
                  <a:lnTo>
                    <a:pt x="439" y="213"/>
                  </a:lnTo>
                  <a:lnTo>
                    <a:pt x="443" y="224"/>
                  </a:lnTo>
                  <a:lnTo>
                    <a:pt x="450" y="236"/>
                  </a:lnTo>
                  <a:lnTo>
                    <a:pt x="454" y="245"/>
                  </a:lnTo>
                  <a:lnTo>
                    <a:pt x="460" y="255"/>
                  </a:lnTo>
                  <a:lnTo>
                    <a:pt x="464" y="264"/>
                  </a:lnTo>
                  <a:lnTo>
                    <a:pt x="469" y="276"/>
                  </a:lnTo>
                  <a:lnTo>
                    <a:pt x="473" y="285"/>
                  </a:lnTo>
                  <a:lnTo>
                    <a:pt x="477" y="295"/>
                  </a:lnTo>
                  <a:lnTo>
                    <a:pt x="481" y="304"/>
                  </a:lnTo>
                  <a:lnTo>
                    <a:pt x="484" y="312"/>
                  </a:lnTo>
                  <a:lnTo>
                    <a:pt x="486" y="319"/>
                  </a:lnTo>
                  <a:lnTo>
                    <a:pt x="488" y="329"/>
                  </a:lnTo>
                  <a:lnTo>
                    <a:pt x="490" y="336"/>
                  </a:lnTo>
                  <a:lnTo>
                    <a:pt x="492" y="344"/>
                  </a:lnTo>
                  <a:lnTo>
                    <a:pt x="492" y="357"/>
                  </a:lnTo>
                  <a:lnTo>
                    <a:pt x="494" y="369"/>
                  </a:lnTo>
                  <a:lnTo>
                    <a:pt x="492" y="376"/>
                  </a:lnTo>
                  <a:lnTo>
                    <a:pt x="492" y="384"/>
                  </a:lnTo>
                  <a:lnTo>
                    <a:pt x="488" y="386"/>
                  </a:lnTo>
                  <a:lnTo>
                    <a:pt x="484" y="386"/>
                  </a:lnTo>
                  <a:lnTo>
                    <a:pt x="479" y="382"/>
                  </a:lnTo>
                  <a:lnTo>
                    <a:pt x="475" y="374"/>
                  </a:lnTo>
                  <a:lnTo>
                    <a:pt x="467" y="367"/>
                  </a:lnTo>
                  <a:lnTo>
                    <a:pt x="464" y="359"/>
                  </a:lnTo>
                  <a:lnTo>
                    <a:pt x="458" y="352"/>
                  </a:lnTo>
                  <a:lnTo>
                    <a:pt x="454" y="346"/>
                  </a:lnTo>
                  <a:lnTo>
                    <a:pt x="448" y="340"/>
                  </a:lnTo>
                  <a:lnTo>
                    <a:pt x="446" y="340"/>
                  </a:lnTo>
                  <a:lnTo>
                    <a:pt x="443" y="340"/>
                  </a:lnTo>
                  <a:lnTo>
                    <a:pt x="443" y="346"/>
                  </a:lnTo>
                  <a:lnTo>
                    <a:pt x="443" y="353"/>
                  </a:lnTo>
                  <a:lnTo>
                    <a:pt x="443" y="365"/>
                  </a:lnTo>
                  <a:lnTo>
                    <a:pt x="443" y="374"/>
                  </a:lnTo>
                  <a:lnTo>
                    <a:pt x="445" y="388"/>
                  </a:lnTo>
                  <a:lnTo>
                    <a:pt x="445" y="397"/>
                  </a:lnTo>
                  <a:lnTo>
                    <a:pt x="446" y="409"/>
                  </a:lnTo>
                  <a:lnTo>
                    <a:pt x="446" y="416"/>
                  </a:lnTo>
                  <a:lnTo>
                    <a:pt x="448" y="422"/>
                  </a:lnTo>
                  <a:lnTo>
                    <a:pt x="448" y="426"/>
                  </a:lnTo>
                  <a:lnTo>
                    <a:pt x="450" y="431"/>
                  </a:lnTo>
                  <a:lnTo>
                    <a:pt x="450" y="437"/>
                  </a:lnTo>
                  <a:lnTo>
                    <a:pt x="406" y="431"/>
                  </a:lnTo>
                  <a:lnTo>
                    <a:pt x="443" y="445"/>
                  </a:lnTo>
                  <a:lnTo>
                    <a:pt x="443" y="464"/>
                  </a:lnTo>
                  <a:lnTo>
                    <a:pt x="357" y="449"/>
                  </a:lnTo>
                  <a:lnTo>
                    <a:pt x="363" y="416"/>
                  </a:lnTo>
                  <a:lnTo>
                    <a:pt x="376" y="416"/>
                  </a:lnTo>
                  <a:lnTo>
                    <a:pt x="378" y="346"/>
                  </a:lnTo>
                  <a:lnTo>
                    <a:pt x="376" y="342"/>
                  </a:lnTo>
                  <a:lnTo>
                    <a:pt x="374" y="334"/>
                  </a:lnTo>
                  <a:lnTo>
                    <a:pt x="370" y="329"/>
                  </a:lnTo>
                  <a:lnTo>
                    <a:pt x="370" y="323"/>
                  </a:lnTo>
                  <a:lnTo>
                    <a:pt x="367" y="315"/>
                  </a:lnTo>
                  <a:lnTo>
                    <a:pt x="367" y="308"/>
                  </a:lnTo>
                  <a:lnTo>
                    <a:pt x="363" y="296"/>
                  </a:lnTo>
                  <a:lnTo>
                    <a:pt x="359" y="287"/>
                  </a:lnTo>
                  <a:lnTo>
                    <a:pt x="357" y="277"/>
                  </a:lnTo>
                  <a:lnTo>
                    <a:pt x="355" y="268"/>
                  </a:lnTo>
                  <a:lnTo>
                    <a:pt x="351" y="257"/>
                  </a:lnTo>
                  <a:lnTo>
                    <a:pt x="349" y="245"/>
                  </a:lnTo>
                  <a:lnTo>
                    <a:pt x="346" y="232"/>
                  </a:lnTo>
                  <a:lnTo>
                    <a:pt x="344" y="220"/>
                  </a:lnTo>
                  <a:lnTo>
                    <a:pt x="340" y="207"/>
                  </a:lnTo>
                  <a:lnTo>
                    <a:pt x="338" y="196"/>
                  </a:lnTo>
                  <a:lnTo>
                    <a:pt x="334" y="184"/>
                  </a:lnTo>
                  <a:lnTo>
                    <a:pt x="332" y="173"/>
                  </a:lnTo>
                  <a:lnTo>
                    <a:pt x="329" y="160"/>
                  </a:lnTo>
                  <a:lnTo>
                    <a:pt x="327" y="148"/>
                  </a:lnTo>
                  <a:lnTo>
                    <a:pt x="325" y="139"/>
                  </a:lnTo>
                  <a:lnTo>
                    <a:pt x="323" y="131"/>
                  </a:lnTo>
                  <a:lnTo>
                    <a:pt x="321" y="120"/>
                  </a:lnTo>
                  <a:lnTo>
                    <a:pt x="319" y="112"/>
                  </a:lnTo>
                  <a:lnTo>
                    <a:pt x="317" y="104"/>
                  </a:lnTo>
                  <a:lnTo>
                    <a:pt x="317" y="99"/>
                  </a:lnTo>
                  <a:lnTo>
                    <a:pt x="315" y="91"/>
                  </a:lnTo>
                  <a:lnTo>
                    <a:pt x="315" y="87"/>
                  </a:lnTo>
                  <a:lnTo>
                    <a:pt x="313" y="89"/>
                  </a:lnTo>
                  <a:lnTo>
                    <a:pt x="310" y="97"/>
                  </a:lnTo>
                  <a:lnTo>
                    <a:pt x="308" y="101"/>
                  </a:lnTo>
                  <a:lnTo>
                    <a:pt x="304" y="108"/>
                  </a:lnTo>
                  <a:lnTo>
                    <a:pt x="302" y="114"/>
                  </a:lnTo>
                  <a:lnTo>
                    <a:pt x="300" y="122"/>
                  </a:lnTo>
                  <a:lnTo>
                    <a:pt x="294" y="129"/>
                  </a:lnTo>
                  <a:lnTo>
                    <a:pt x="291" y="137"/>
                  </a:lnTo>
                  <a:lnTo>
                    <a:pt x="285" y="146"/>
                  </a:lnTo>
                  <a:lnTo>
                    <a:pt x="279" y="156"/>
                  </a:lnTo>
                  <a:lnTo>
                    <a:pt x="273" y="163"/>
                  </a:lnTo>
                  <a:lnTo>
                    <a:pt x="268" y="173"/>
                  </a:lnTo>
                  <a:lnTo>
                    <a:pt x="262" y="180"/>
                  </a:lnTo>
                  <a:lnTo>
                    <a:pt x="256" y="192"/>
                  </a:lnTo>
                  <a:lnTo>
                    <a:pt x="249" y="200"/>
                  </a:lnTo>
                  <a:lnTo>
                    <a:pt x="241" y="207"/>
                  </a:lnTo>
                  <a:lnTo>
                    <a:pt x="233" y="215"/>
                  </a:lnTo>
                  <a:lnTo>
                    <a:pt x="228" y="224"/>
                  </a:lnTo>
                  <a:lnTo>
                    <a:pt x="220" y="230"/>
                  </a:lnTo>
                  <a:lnTo>
                    <a:pt x="213" y="238"/>
                  </a:lnTo>
                  <a:lnTo>
                    <a:pt x="205" y="245"/>
                  </a:lnTo>
                  <a:lnTo>
                    <a:pt x="199" y="251"/>
                  </a:lnTo>
                  <a:lnTo>
                    <a:pt x="186" y="260"/>
                  </a:lnTo>
                  <a:lnTo>
                    <a:pt x="178" y="270"/>
                  </a:lnTo>
                  <a:lnTo>
                    <a:pt x="171" y="274"/>
                  </a:lnTo>
                  <a:lnTo>
                    <a:pt x="171" y="277"/>
                  </a:lnTo>
                  <a:lnTo>
                    <a:pt x="169" y="277"/>
                  </a:lnTo>
                  <a:lnTo>
                    <a:pt x="169" y="281"/>
                  </a:lnTo>
                  <a:lnTo>
                    <a:pt x="167" y="287"/>
                  </a:lnTo>
                  <a:lnTo>
                    <a:pt x="165" y="296"/>
                  </a:lnTo>
                  <a:lnTo>
                    <a:pt x="161" y="308"/>
                  </a:lnTo>
                  <a:lnTo>
                    <a:pt x="159" y="319"/>
                  </a:lnTo>
                  <a:lnTo>
                    <a:pt x="157" y="329"/>
                  </a:lnTo>
                  <a:lnTo>
                    <a:pt x="156" y="336"/>
                  </a:lnTo>
                  <a:lnTo>
                    <a:pt x="154" y="346"/>
                  </a:lnTo>
                  <a:lnTo>
                    <a:pt x="152" y="355"/>
                  </a:lnTo>
                  <a:lnTo>
                    <a:pt x="148" y="365"/>
                  </a:lnTo>
                  <a:lnTo>
                    <a:pt x="146" y="374"/>
                  </a:lnTo>
                  <a:lnTo>
                    <a:pt x="144" y="386"/>
                  </a:lnTo>
                  <a:lnTo>
                    <a:pt x="140" y="397"/>
                  </a:lnTo>
                  <a:lnTo>
                    <a:pt x="138" y="409"/>
                  </a:lnTo>
                  <a:lnTo>
                    <a:pt x="136" y="418"/>
                  </a:lnTo>
                  <a:lnTo>
                    <a:pt x="133" y="430"/>
                  </a:lnTo>
                  <a:lnTo>
                    <a:pt x="133" y="439"/>
                  </a:lnTo>
                  <a:lnTo>
                    <a:pt x="127" y="447"/>
                  </a:lnTo>
                  <a:lnTo>
                    <a:pt x="127" y="456"/>
                  </a:lnTo>
                  <a:lnTo>
                    <a:pt x="123" y="464"/>
                  </a:lnTo>
                  <a:lnTo>
                    <a:pt x="123" y="471"/>
                  </a:lnTo>
                  <a:lnTo>
                    <a:pt x="119" y="481"/>
                  </a:lnTo>
                  <a:lnTo>
                    <a:pt x="119" y="485"/>
                  </a:lnTo>
                  <a:lnTo>
                    <a:pt x="133" y="492"/>
                  </a:lnTo>
                  <a:lnTo>
                    <a:pt x="127" y="507"/>
                  </a:lnTo>
                  <a:lnTo>
                    <a:pt x="102" y="511"/>
                  </a:lnTo>
                  <a:lnTo>
                    <a:pt x="0" y="488"/>
                  </a:lnTo>
                  <a:lnTo>
                    <a:pt x="5" y="464"/>
                  </a:lnTo>
                  <a:lnTo>
                    <a:pt x="72" y="469"/>
                  </a:lnTo>
                  <a:lnTo>
                    <a:pt x="11" y="433"/>
                  </a:lnTo>
                  <a:lnTo>
                    <a:pt x="11" y="430"/>
                  </a:lnTo>
                  <a:lnTo>
                    <a:pt x="11" y="420"/>
                  </a:lnTo>
                  <a:lnTo>
                    <a:pt x="11" y="412"/>
                  </a:lnTo>
                  <a:lnTo>
                    <a:pt x="13" y="405"/>
                  </a:lnTo>
                  <a:lnTo>
                    <a:pt x="13" y="395"/>
                  </a:lnTo>
                  <a:lnTo>
                    <a:pt x="15" y="388"/>
                  </a:lnTo>
                  <a:lnTo>
                    <a:pt x="15" y="374"/>
                  </a:lnTo>
                  <a:lnTo>
                    <a:pt x="15" y="365"/>
                  </a:lnTo>
                  <a:lnTo>
                    <a:pt x="15" y="353"/>
                  </a:lnTo>
                  <a:lnTo>
                    <a:pt x="15" y="340"/>
                  </a:lnTo>
                  <a:lnTo>
                    <a:pt x="15" y="327"/>
                  </a:lnTo>
                  <a:lnTo>
                    <a:pt x="17" y="314"/>
                  </a:lnTo>
                  <a:lnTo>
                    <a:pt x="17" y="300"/>
                  </a:lnTo>
                  <a:lnTo>
                    <a:pt x="19" y="287"/>
                  </a:lnTo>
                  <a:lnTo>
                    <a:pt x="17" y="274"/>
                  </a:lnTo>
                  <a:lnTo>
                    <a:pt x="17" y="260"/>
                  </a:lnTo>
                  <a:lnTo>
                    <a:pt x="15" y="245"/>
                  </a:lnTo>
                  <a:lnTo>
                    <a:pt x="15" y="232"/>
                  </a:lnTo>
                  <a:lnTo>
                    <a:pt x="15" y="219"/>
                  </a:lnTo>
                  <a:lnTo>
                    <a:pt x="13" y="207"/>
                  </a:lnTo>
                  <a:lnTo>
                    <a:pt x="11" y="196"/>
                  </a:lnTo>
                  <a:lnTo>
                    <a:pt x="11" y="186"/>
                  </a:lnTo>
                  <a:lnTo>
                    <a:pt x="11" y="175"/>
                  </a:lnTo>
                  <a:lnTo>
                    <a:pt x="9" y="167"/>
                  </a:lnTo>
                  <a:lnTo>
                    <a:pt x="7" y="158"/>
                  </a:lnTo>
                  <a:lnTo>
                    <a:pt x="7" y="152"/>
                  </a:lnTo>
                  <a:lnTo>
                    <a:pt x="5" y="142"/>
                  </a:lnTo>
                  <a:lnTo>
                    <a:pt x="5" y="141"/>
                  </a:lnTo>
                  <a:lnTo>
                    <a:pt x="26" y="144"/>
                  </a:lnTo>
                  <a:close/>
                </a:path>
              </a:pathLst>
            </a:custGeom>
            <a:solidFill>
              <a:srgbClr val="6670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5" name="Freeform 47"/>
            <p:cNvSpPr>
              <a:spLocks/>
            </p:cNvSpPr>
            <p:nvPr/>
          </p:nvSpPr>
          <p:spPr bwMode="auto">
            <a:xfrm>
              <a:off x="1021" y="3840"/>
              <a:ext cx="241" cy="98"/>
            </a:xfrm>
            <a:custGeom>
              <a:avLst/>
              <a:gdLst>
                <a:gd name="T0" fmla="*/ 15 w 481"/>
                <a:gd name="T1" fmla="*/ 24 h 196"/>
                <a:gd name="T2" fmla="*/ 23 w 481"/>
                <a:gd name="T3" fmla="*/ 24 h 196"/>
                <a:gd name="T4" fmla="*/ 33 w 481"/>
                <a:gd name="T5" fmla="*/ 25 h 196"/>
                <a:gd name="T6" fmla="*/ 44 w 481"/>
                <a:gd name="T7" fmla="*/ 25 h 196"/>
                <a:gd name="T8" fmla="*/ 56 w 481"/>
                <a:gd name="T9" fmla="*/ 25 h 196"/>
                <a:gd name="T10" fmla="*/ 70 w 481"/>
                <a:gd name="T11" fmla="*/ 25 h 196"/>
                <a:gd name="T12" fmla="*/ 83 w 481"/>
                <a:gd name="T13" fmla="*/ 25 h 196"/>
                <a:gd name="T14" fmla="*/ 95 w 481"/>
                <a:gd name="T15" fmla="*/ 24 h 196"/>
                <a:gd name="T16" fmla="*/ 108 w 481"/>
                <a:gd name="T17" fmla="*/ 22 h 196"/>
                <a:gd name="T18" fmla="*/ 118 w 481"/>
                <a:gd name="T19" fmla="*/ 19 h 196"/>
                <a:gd name="T20" fmla="*/ 128 w 481"/>
                <a:gd name="T21" fmla="*/ 15 h 196"/>
                <a:gd name="T22" fmla="*/ 136 w 481"/>
                <a:gd name="T23" fmla="*/ 12 h 196"/>
                <a:gd name="T24" fmla="*/ 142 w 481"/>
                <a:gd name="T25" fmla="*/ 10 h 196"/>
                <a:gd name="T26" fmla="*/ 149 w 481"/>
                <a:gd name="T27" fmla="*/ 6 h 196"/>
                <a:gd name="T28" fmla="*/ 236 w 481"/>
                <a:gd name="T29" fmla="*/ 0 h 196"/>
                <a:gd name="T30" fmla="*/ 237 w 481"/>
                <a:gd name="T31" fmla="*/ 4 h 196"/>
                <a:gd name="T32" fmla="*/ 238 w 481"/>
                <a:gd name="T33" fmla="*/ 12 h 196"/>
                <a:gd name="T34" fmla="*/ 239 w 481"/>
                <a:gd name="T35" fmla="*/ 22 h 196"/>
                <a:gd name="T36" fmla="*/ 240 w 481"/>
                <a:gd name="T37" fmla="*/ 33 h 196"/>
                <a:gd name="T38" fmla="*/ 240 w 481"/>
                <a:gd name="T39" fmla="*/ 45 h 196"/>
                <a:gd name="T40" fmla="*/ 240 w 481"/>
                <a:gd name="T41" fmla="*/ 57 h 196"/>
                <a:gd name="T42" fmla="*/ 238 w 481"/>
                <a:gd name="T43" fmla="*/ 68 h 196"/>
                <a:gd name="T44" fmla="*/ 235 w 481"/>
                <a:gd name="T45" fmla="*/ 77 h 196"/>
                <a:gd name="T46" fmla="*/ 231 w 481"/>
                <a:gd name="T47" fmla="*/ 84 h 196"/>
                <a:gd name="T48" fmla="*/ 223 w 481"/>
                <a:gd name="T49" fmla="*/ 91 h 196"/>
                <a:gd name="T50" fmla="*/ 210 w 481"/>
                <a:gd name="T51" fmla="*/ 95 h 196"/>
                <a:gd name="T52" fmla="*/ 203 w 481"/>
                <a:gd name="T53" fmla="*/ 97 h 196"/>
                <a:gd name="T54" fmla="*/ 201 w 481"/>
                <a:gd name="T55" fmla="*/ 97 h 196"/>
                <a:gd name="T56" fmla="*/ 195 w 481"/>
                <a:gd name="T57" fmla="*/ 95 h 196"/>
                <a:gd name="T58" fmla="*/ 186 w 481"/>
                <a:gd name="T59" fmla="*/ 93 h 196"/>
                <a:gd name="T60" fmla="*/ 172 w 481"/>
                <a:gd name="T61" fmla="*/ 91 h 196"/>
                <a:gd name="T62" fmla="*/ 157 w 481"/>
                <a:gd name="T63" fmla="*/ 90 h 196"/>
                <a:gd name="T64" fmla="*/ 139 w 481"/>
                <a:gd name="T65" fmla="*/ 88 h 196"/>
                <a:gd name="T66" fmla="*/ 121 w 481"/>
                <a:gd name="T67" fmla="*/ 86 h 196"/>
                <a:gd name="T68" fmla="*/ 103 w 481"/>
                <a:gd name="T69" fmla="*/ 85 h 196"/>
                <a:gd name="T70" fmla="*/ 86 w 481"/>
                <a:gd name="T71" fmla="*/ 85 h 196"/>
                <a:gd name="T72" fmla="*/ 70 w 481"/>
                <a:gd name="T73" fmla="*/ 85 h 196"/>
                <a:gd name="T74" fmla="*/ 55 w 481"/>
                <a:gd name="T75" fmla="*/ 85 h 196"/>
                <a:gd name="T76" fmla="*/ 42 w 481"/>
                <a:gd name="T77" fmla="*/ 86 h 196"/>
                <a:gd name="T78" fmla="*/ 32 w 481"/>
                <a:gd name="T79" fmla="*/ 87 h 196"/>
                <a:gd name="T80" fmla="*/ 24 w 481"/>
                <a:gd name="T81" fmla="*/ 88 h 196"/>
                <a:gd name="T82" fmla="*/ 17 w 481"/>
                <a:gd name="T83" fmla="*/ 90 h 196"/>
                <a:gd name="T84" fmla="*/ 0 w 481"/>
                <a:gd name="T85" fmla="*/ 72 h 196"/>
                <a:gd name="T86" fmla="*/ 14 w 481"/>
                <a:gd name="T87" fmla="*/ 24 h 1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1"/>
                <a:gd name="T133" fmla="*/ 0 h 196"/>
                <a:gd name="T134" fmla="*/ 481 w 481"/>
                <a:gd name="T135" fmla="*/ 196 h 19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1" h="196">
                  <a:moveTo>
                    <a:pt x="27" y="47"/>
                  </a:moveTo>
                  <a:lnTo>
                    <a:pt x="29" y="47"/>
                  </a:lnTo>
                  <a:lnTo>
                    <a:pt x="38" y="47"/>
                  </a:lnTo>
                  <a:lnTo>
                    <a:pt x="46" y="47"/>
                  </a:lnTo>
                  <a:lnTo>
                    <a:pt x="55" y="49"/>
                  </a:lnTo>
                  <a:lnTo>
                    <a:pt x="65" y="51"/>
                  </a:lnTo>
                  <a:lnTo>
                    <a:pt x="76" y="51"/>
                  </a:lnTo>
                  <a:lnTo>
                    <a:pt x="87" y="51"/>
                  </a:lnTo>
                  <a:lnTo>
                    <a:pt x="99" y="51"/>
                  </a:lnTo>
                  <a:lnTo>
                    <a:pt x="112" y="51"/>
                  </a:lnTo>
                  <a:lnTo>
                    <a:pt x="127" y="53"/>
                  </a:lnTo>
                  <a:lnTo>
                    <a:pt x="139" y="51"/>
                  </a:lnTo>
                  <a:lnTo>
                    <a:pt x="152" y="51"/>
                  </a:lnTo>
                  <a:lnTo>
                    <a:pt x="165" y="51"/>
                  </a:lnTo>
                  <a:lnTo>
                    <a:pt x="181" y="51"/>
                  </a:lnTo>
                  <a:lnTo>
                    <a:pt x="190" y="47"/>
                  </a:lnTo>
                  <a:lnTo>
                    <a:pt x="202" y="46"/>
                  </a:lnTo>
                  <a:lnTo>
                    <a:pt x="215" y="44"/>
                  </a:lnTo>
                  <a:lnTo>
                    <a:pt x="226" y="42"/>
                  </a:lnTo>
                  <a:lnTo>
                    <a:pt x="236" y="38"/>
                  </a:lnTo>
                  <a:lnTo>
                    <a:pt x="245" y="34"/>
                  </a:lnTo>
                  <a:lnTo>
                    <a:pt x="255" y="30"/>
                  </a:lnTo>
                  <a:lnTo>
                    <a:pt x="264" y="28"/>
                  </a:lnTo>
                  <a:lnTo>
                    <a:pt x="272" y="25"/>
                  </a:lnTo>
                  <a:lnTo>
                    <a:pt x="278" y="23"/>
                  </a:lnTo>
                  <a:lnTo>
                    <a:pt x="283" y="19"/>
                  </a:lnTo>
                  <a:lnTo>
                    <a:pt x="289" y="17"/>
                  </a:lnTo>
                  <a:lnTo>
                    <a:pt x="297" y="13"/>
                  </a:lnTo>
                  <a:lnTo>
                    <a:pt x="300" y="13"/>
                  </a:lnTo>
                  <a:lnTo>
                    <a:pt x="472" y="0"/>
                  </a:lnTo>
                  <a:lnTo>
                    <a:pt x="472" y="4"/>
                  </a:lnTo>
                  <a:lnTo>
                    <a:pt x="473" y="8"/>
                  </a:lnTo>
                  <a:lnTo>
                    <a:pt x="475" y="15"/>
                  </a:lnTo>
                  <a:lnTo>
                    <a:pt x="475" y="23"/>
                  </a:lnTo>
                  <a:lnTo>
                    <a:pt x="477" y="32"/>
                  </a:lnTo>
                  <a:lnTo>
                    <a:pt x="477" y="44"/>
                  </a:lnTo>
                  <a:lnTo>
                    <a:pt x="479" y="55"/>
                  </a:lnTo>
                  <a:lnTo>
                    <a:pt x="479" y="65"/>
                  </a:lnTo>
                  <a:lnTo>
                    <a:pt x="479" y="78"/>
                  </a:lnTo>
                  <a:lnTo>
                    <a:pt x="479" y="89"/>
                  </a:lnTo>
                  <a:lnTo>
                    <a:pt x="481" y="103"/>
                  </a:lnTo>
                  <a:lnTo>
                    <a:pt x="479" y="114"/>
                  </a:lnTo>
                  <a:lnTo>
                    <a:pt x="479" y="125"/>
                  </a:lnTo>
                  <a:lnTo>
                    <a:pt x="475" y="135"/>
                  </a:lnTo>
                  <a:lnTo>
                    <a:pt x="475" y="148"/>
                  </a:lnTo>
                  <a:lnTo>
                    <a:pt x="470" y="154"/>
                  </a:lnTo>
                  <a:lnTo>
                    <a:pt x="466" y="162"/>
                  </a:lnTo>
                  <a:lnTo>
                    <a:pt x="462" y="167"/>
                  </a:lnTo>
                  <a:lnTo>
                    <a:pt x="456" y="175"/>
                  </a:lnTo>
                  <a:lnTo>
                    <a:pt x="445" y="182"/>
                  </a:lnTo>
                  <a:lnTo>
                    <a:pt x="432" y="188"/>
                  </a:lnTo>
                  <a:lnTo>
                    <a:pt x="420" y="190"/>
                  </a:lnTo>
                  <a:lnTo>
                    <a:pt x="411" y="194"/>
                  </a:lnTo>
                  <a:lnTo>
                    <a:pt x="405" y="194"/>
                  </a:lnTo>
                  <a:lnTo>
                    <a:pt x="403" y="196"/>
                  </a:lnTo>
                  <a:lnTo>
                    <a:pt x="401" y="194"/>
                  </a:lnTo>
                  <a:lnTo>
                    <a:pt x="397" y="192"/>
                  </a:lnTo>
                  <a:lnTo>
                    <a:pt x="390" y="190"/>
                  </a:lnTo>
                  <a:lnTo>
                    <a:pt x="382" y="190"/>
                  </a:lnTo>
                  <a:lnTo>
                    <a:pt x="371" y="186"/>
                  </a:lnTo>
                  <a:lnTo>
                    <a:pt x="359" y="186"/>
                  </a:lnTo>
                  <a:lnTo>
                    <a:pt x="344" y="182"/>
                  </a:lnTo>
                  <a:lnTo>
                    <a:pt x="331" y="182"/>
                  </a:lnTo>
                  <a:lnTo>
                    <a:pt x="314" y="179"/>
                  </a:lnTo>
                  <a:lnTo>
                    <a:pt x="297" y="177"/>
                  </a:lnTo>
                  <a:lnTo>
                    <a:pt x="278" y="175"/>
                  </a:lnTo>
                  <a:lnTo>
                    <a:pt x="261" y="175"/>
                  </a:lnTo>
                  <a:lnTo>
                    <a:pt x="241" y="171"/>
                  </a:lnTo>
                  <a:lnTo>
                    <a:pt x="222" y="169"/>
                  </a:lnTo>
                  <a:lnTo>
                    <a:pt x="205" y="169"/>
                  </a:lnTo>
                  <a:lnTo>
                    <a:pt x="188" y="169"/>
                  </a:lnTo>
                  <a:lnTo>
                    <a:pt x="171" y="169"/>
                  </a:lnTo>
                  <a:lnTo>
                    <a:pt x="154" y="169"/>
                  </a:lnTo>
                  <a:lnTo>
                    <a:pt x="139" y="169"/>
                  </a:lnTo>
                  <a:lnTo>
                    <a:pt x="124" y="169"/>
                  </a:lnTo>
                  <a:lnTo>
                    <a:pt x="110" y="169"/>
                  </a:lnTo>
                  <a:lnTo>
                    <a:pt x="97" y="169"/>
                  </a:lnTo>
                  <a:lnTo>
                    <a:pt x="84" y="171"/>
                  </a:lnTo>
                  <a:lnTo>
                    <a:pt x="76" y="173"/>
                  </a:lnTo>
                  <a:lnTo>
                    <a:pt x="63" y="173"/>
                  </a:lnTo>
                  <a:lnTo>
                    <a:pt x="55" y="175"/>
                  </a:lnTo>
                  <a:lnTo>
                    <a:pt x="48" y="175"/>
                  </a:lnTo>
                  <a:lnTo>
                    <a:pt x="42" y="179"/>
                  </a:lnTo>
                  <a:lnTo>
                    <a:pt x="34" y="179"/>
                  </a:lnTo>
                  <a:lnTo>
                    <a:pt x="32" y="181"/>
                  </a:lnTo>
                  <a:lnTo>
                    <a:pt x="0" y="144"/>
                  </a:lnTo>
                  <a:lnTo>
                    <a:pt x="27" y="47"/>
                  </a:lnTo>
                  <a:close/>
                </a:path>
              </a:pathLst>
            </a:custGeom>
            <a:solidFill>
              <a:srgbClr val="63809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6" name="Freeform 48"/>
            <p:cNvSpPr>
              <a:spLocks/>
            </p:cNvSpPr>
            <p:nvPr/>
          </p:nvSpPr>
          <p:spPr bwMode="auto">
            <a:xfrm>
              <a:off x="1068" y="3714"/>
              <a:ext cx="361" cy="216"/>
            </a:xfrm>
            <a:custGeom>
              <a:avLst/>
              <a:gdLst>
                <a:gd name="T0" fmla="*/ 33 w 723"/>
                <a:gd name="T1" fmla="*/ 4 h 434"/>
                <a:gd name="T2" fmla="*/ 27 w 723"/>
                <a:gd name="T3" fmla="*/ 12 h 434"/>
                <a:gd name="T4" fmla="*/ 20 w 723"/>
                <a:gd name="T5" fmla="*/ 24 h 434"/>
                <a:gd name="T6" fmla="*/ 12 w 723"/>
                <a:gd name="T7" fmla="*/ 36 h 434"/>
                <a:gd name="T8" fmla="*/ 6 w 723"/>
                <a:gd name="T9" fmla="*/ 50 h 434"/>
                <a:gd name="T10" fmla="*/ 2 w 723"/>
                <a:gd name="T11" fmla="*/ 62 h 434"/>
                <a:gd name="T12" fmla="*/ 0 w 723"/>
                <a:gd name="T13" fmla="*/ 80 h 434"/>
                <a:gd name="T14" fmla="*/ 4 w 723"/>
                <a:gd name="T15" fmla="*/ 96 h 434"/>
                <a:gd name="T16" fmla="*/ 17 w 723"/>
                <a:gd name="T17" fmla="*/ 109 h 434"/>
                <a:gd name="T18" fmla="*/ 29 w 723"/>
                <a:gd name="T19" fmla="*/ 118 h 434"/>
                <a:gd name="T20" fmla="*/ 37 w 723"/>
                <a:gd name="T21" fmla="*/ 122 h 434"/>
                <a:gd name="T22" fmla="*/ 45 w 723"/>
                <a:gd name="T23" fmla="*/ 129 h 434"/>
                <a:gd name="T24" fmla="*/ 56 w 723"/>
                <a:gd name="T25" fmla="*/ 138 h 434"/>
                <a:gd name="T26" fmla="*/ 68 w 723"/>
                <a:gd name="T27" fmla="*/ 148 h 434"/>
                <a:gd name="T28" fmla="*/ 84 w 723"/>
                <a:gd name="T29" fmla="*/ 162 h 434"/>
                <a:gd name="T30" fmla="*/ 98 w 723"/>
                <a:gd name="T31" fmla="*/ 167 h 434"/>
                <a:gd name="T32" fmla="*/ 111 w 723"/>
                <a:gd name="T33" fmla="*/ 167 h 434"/>
                <a:gd name="T34" fmla="*/ 127 w 723"/>
                <a:gd name="T35" fmla="*/ 165 h 434"/>
                <a:gd name="T36" fmla="*/ 146 w 723"/>
                <a:gd name="T37" fmla="*/ 162 h 434"/>
                <a:gd name="T38" fmla="*/ 169 w 723"/>
                <a:gd name="T39" fmla="*/ 158 h 434"/>
                <a:gd name="T40" fmla="*/ 193 w 723"/>
                <a:gd name="T41" fmla="*/ 153 h 434"/>
                <a:gd name="T42" fmla="*/ 215 w 723"/>
                <a:gd name="T43" fmla="*/ 149 h 434"/>
                <a:gd name="T44" fmla="*/ 233 w 723"/>
                <a:gd name="T45" fmla="*/ 143 h 434"/>
                <a:gd name="T46" fmla="*/ 245 w 723"/>
                <a:gd name="T47" fmla="*/ 140 h 434"/>
                <a:gd name="T48" fmla="*/ 251 w 723"/>
                <a:gd name="T49" fmla="*/ 139 h 434"/>
                <a:gd name="T50" fmla="*/ 252 w 723"/>
                <a:gd name="T51" fmla="*/ 147 h 434"/>
                <a:gd name="T52" fmla="*/ 253 w 723"/>
                <a:gd name="T53" fmla="*/ 158 h 434"/>
                <a:gd name="T54" fmla="*/ 254 w 723"/>
                <a:gd name="T55" fmla="*/ 169 h 434"/>
                <a:gd name="T56" fmla="*/ 254 w 723"/>
                <a:gd name="T57" fmla="*/ 179 h 434"/>
                <a:gd name="T58" fmla="*/ 254 w 723"/>
                <a:gd name="T59" fmla="*/ 191 h 434"/>
                <a:gd name="T60" fmla="*/ 255 w 723"/>
                <a:gd name="T61" fmla="*/ 206 h 434"/>
                <a:gd name="T62" fmla="*/ 256 w 723"/>
                <a:gd name="T63" fmla="*/ 216 h 434"/>
                <a:gd name="T64" fmla="*/ 338 w 723"/>
                <a:gd name="T65" fmla="*/ 193 h 434"/>
                <a:gd name="T66" fmla="*/ 336 w 723"/>
                <a:gd name="T67" fmla="*/ 179 h 434"/>
                <a:gd name="T68" fmla="*/ 337 w 723"/>
                <a:gd name="T69" fmla="*/ 166 h 434"/>
                <a:gd name="T70" fmla="*/ 340 w 723"/>
                <a:gd name="T71" fmla="*/ 146 h 434"/>
                <a:gd name="T72" fmla="*/ 346 w 723"/>
                <a:gd name="T73" fmla="*/ 124 h 434"/>
                <a:gd name="T74" fmla="*/ 352 w 723"/>
                <a:gd name="T75" fmla="*/ 103 h 434"/>
                <a:gd name="T76" fmla="*/ 356 w 723"/>
                <a:gd name="T77" fmla="*/ 88 h 434"/>
                <a:gd name="T78" fmla="*/ 358 w 723"/>
                <a:gd name="T79" fmla="*/ 79 h 434"/>
                <a:gd name="T80" fmla="*/ 360 w 723"/>
                <a:gd name="T81" fmla="*/ 75 h 434"/>
                <a:gd name="T82" fmla="*/ 359 w 723"/>
                <a:gd name="T83" fmla="*/ 62 h 434"/>
                <a:gd name="T84" fmla="*/ 352 w 723"/>
                <a:gd name="T85" fmla="*/ 54 h 434"/>
                <a:gd name="T86" fmla="*/ 337 w 723"/>
                <a:gd name="T87" fmla="*/ 49 h 434"/>
                <a:gd name="T88" fmla="*/ 318 w 723"/>
                <a:gd name="T89" fmla="*/ 49 h 434"/>
                <a:gd name="T90" fmla="*/ 296 w 723"/>
                <a:gd name="T91" fmla="*/ 49 h 434"/>
                <a:gd name="T92" fmla="*/ 275 w 723"/>
                <a:gd name="T93" fmla="*/ 51 h 434"/>
                <a:gd name="T94" fmla="*/ 259 w 723"/>
                <a:gd name="T95" fmla="*/ 52 h 434"/>
                <a:gd name="T96" fmla="*/ 254 w 723"/>
                <a:gd name="T97" fmla="*/ 53 h 434"/>
                <a:gd name="T98" fmla="*/ 179 w 723"/>
                <a:gd name="T99" fmla="*/ 58 h 434"/>
                <a:gd name="T100" fmla="*/ 165 w 723"/>
                <a:gd name="T101" fmla="*/ 60 h 434"/>
                <a:gd name="T102" fmla="*/ 149 w 723"/>
                <a:gd name="T103" fmla="*/ 63 h 434"/>
                <a:gd name="T104" fmla="*/ 130 w 723"/>
                <a:gd name="T105" fmla="*/ 65 h 434"/>
                <a:gd name="T106" fmla="*/ 113 w 723"/>
                <a:gd name="T107" fmla="*/ 64 h 434"/>
                <a:gd name="T108" fmla="*/ 94 w 723"/>
                <a:gd name="T109" fmla="*/ 59 h 434"/>
                <a:gd name="T110" fmla="*/ 78 w 723"/>
                <a:gd name="T111" fmla="*/ 51 h 434"/>
                <a:gd name="T112" fmla="*/ 64 w 723"/>
                <a:gd name="T113" fmla="*/ 41 h 434"/>
                <a:gd name="T114" fmla="*/ 54 w 723"/>
                <a:gd name="T115" fmla="*/ 30 h 434"/>
                <a:gd name="T116" fmla="*/ 40 w 723"/>
                <a:gd name="T117" fmla="*/ 12 h 434"/>
                <a:gd name="T118" fmla="*/ 36 w 723"/>
                <a:gd name="T119" fmla="*/ 3 h 434"/>
                <a:gd name="T120" fmla="*/ 37 w 723"/>
                <a:gd name="T121" fmla="*/ 0 h 4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23"/>
                <a:gd name="T184" fmla="*/ 0 h 434"/>
                <a:gd name="T185" fmla="*/ 723 w 723"/>
                <a:gd name="T186" fmla="*/ 434 h 4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23" h="434">
                  <a:moveTo>
                    <a:pt x="74" y="0"/>
                  </a:moveTo>
                  <a:lnTo>
                    <a:pt x="71" y="2"/>
                  </a:lnTo>
                  <a:lnTo>
                    <a:pt x="67" y="8"/>
                  </a:lnTo>
                  <a:lnTo>
                    <a:pt x="63" y="12"/>
                  </a:lnTo>
                  <a:lnTo>
                    <a:pt x="59" y="19"/>
                  </a:lnTo>
                  <a:lnTo>
                    <a:pt x="55" y="25"/>
                  </a:lnTo>
                  <a:lnTo>
                    <a:pt x="50" y="32"/>
                  </a:lnTo>
                  <a:lnTo>
                    <a:pt x="44" y="40"/>
                  </a:lnTo>
                  <a:lnTo>
                    <a:pt x="40" y="48"/>
                  </a:lnTo>
                  <a:lnTo>
                    <a:pt x="34" y="57"/>
                  </a:lnTo>
                  <a:lnTo>
                    <a:pt x="29" y="65"/>
                  </a:lnTo>
                  <a:lnTo>
                    <a:pt x="25" y="72"/>
                  </a:lnTo>
                  <a:lnTo>
                    <a:pt x="21" y="82"/>
                  </a:lnTo>
                  <a:lnTo>
                    <a:pt x="17" y="91"/>
                  </a:lnTo>
                  <a:lnTo>
                    <a:pt x="12" y="101"/>
                  </a:lnTo>
                  <a:lnTo>
                    <a:pt x="8" y="108"/>
                  </a:lnTo>
                  <a:lnTo>
                    <a:pt x="6" y="116"/>
                  </a:lnTo>
                  <a:lnTo>
                    <a:pt x="4" y="124"/>
                  </a:lnTo>
                  <a:lnTo>
                    <a:pt x="2" y="131"/>
                  </a:lnTo>
                  <a:lnTo>
                    <a:pt x="0" y="145"/>
                  </a:lnTo>
                  <a:lnTo>
                    <a:pt x="0" y="160"/>
                  </a:lnTo>
                  <a:lnTo>
                    <a:pt x="0" y="171"/>
                  </a:lnTo>
                  <a:lnTo>
                    <a:pt x="4" y="183"/>
                  </a:lnTo>
                  <a:lnTo>
                    <a:pt x="8" y="192"/>
                  </a:lnTo>
                  <a:lnTo>
                    <a:pt x="15" y="204"/>
                  </a:lnTo>
                  <a:lnTo>
                    <a:pt x="23" y="211"/>
                  </a:lnTo>
                  <a:lnTo>
                    <a:pt x="34" y="219"/>
                  </a:lnTo>
                  <a:lnTo>
                    <a:pt x="42" y="224"/>
                  </a:lnTo>
                  <a:lnTo>
                    <a:pt x="53" y="234"/>
                  </a:lnTo>
                  <a:lnTo>
                    <a:pt x="59" y="238"/>
                  </a:lnTo>
                  <a:lnTo>
                    <a:pt x="67" y="242"/>
                  </a:lnTo>
                  <a:lnTo>
                    <a:pt x="72" y="245"/>
                  </a:lnTo>
                  <a:lnTo>
                    <a:pt x="74" y="245"/>
                  </a:lnTo>
                  <a:lnTo>
                    <a:pt x="78" y="247"/>
                  </a:lnTo>
                  <a:lnTo>
                    <a:pt x="86" y="255"/>
                  </a:lnTo>
                  <a:lnTo>
                    <a:pt x="90" y="259"/>
                  </a:lnTo>
                  <a:lnTo>
                    <a:pt x="97" y="264"/>
                  </a:lnTo>
                  <a:lnTo>
                    <a:pt x="105" y="270"/>
                  </a:lnTo>
                  <a:lnTo>
                    <a:pt x="112" y="278"/>
                  </a:lnTo>
                  <a:lnTo>
                    <a:pt x="122" y="283"/>
                  </a:lnTo>
                  <a:lnTo>
                    <a:pt x="129" y="291"/>
                  </a:lnTo>
                  <a:lnTo>
                    <a:pt x="137" y="297"/>
                  </a:lnTo>
                  <a:lnTo>
                    <a:pt x="145" y="304"/>
                  </a:lnTo>
                  <a:lnTo>
                    <a:pt x="158" y="316"/>
                  </a:lnTo>
                  <a:lnTo>
                    <a:pt x="169" y="325"/>
                  </a:lnTo>
                  <a:lnTo>
                    <a:pt x="177" y="331"/>
                  </a:lnTo>
                  <a:lnTo>
                    <a:pt x="190" y="335"/>
                  </a:lnTo>
                  <a:lnTo>
                    <a:pt x="196" y="335"/>
                  </a:lnTo>
                  <a:lnTo>
                    <a:pt x="206" y="335"/>
                  </a:lnTo>
                  <a:lnTo>
                    <a:pt x="213" y="335"/>
                  </a:lnTo>
                  <a:lnTo>
                    <a:pt x="223" y="335"/>
                  </a:lnTo>
                  <a:lnTo>
                    <a:pt x="232" y="333"/>
                  </a:lnTo>
                  <a:lnTo>
                    <a:pt x="244" y="331"/>
                  </a:lnTo>
                  <a:lnTo>
                    <a:pt x="255" y="331"/>
                  </a:lnTo>
                  <a:lnTo>
                    <a:pt x="268" y="329"/>
                  </a:lnTo>
                  <a:lnTo>
                    <a:pt x="280" y="325"/>
                  </a:lnTo>
                  <a:lnTo>
                    <a:pt x="293" y="325"/>
                  </a:lnTo>
                  <a:lnTo>
                    <a:pt x="310" y="323"/>
                  </a:lnTo>
                  <a:lnTo>
                    <a:pt x="325" y="321"/>
                  </a:lnTo>
                  <a:lnTo>
                    <a:pt x="339" y="318"/>
                  </a:lnTo>
                  <a:lnTo>
                    <a:pt x="356" y="316"/>
                  </a:lnTo>
                  <a:lnTo>
                    <a:pt x="371" y="312"/>
                  </a:lnTo>
                  <a:lnTo>
                    <a:pt x="386" y="308"/>
                  </a:lnTo>
                  <a:lnTo>
                    <a:pt x="401" y="304"/>
                  </a:lnTo>
                  <a:lnTo>
                    <a:pt x="417" y="302"/>
                  </a:lnTo>
                  <a:lnTo>
                    <a:pt x="430" y="299"/>
                  </a:lnTo>
                  <a:lnTo>
                    <a:pt x="445" y="297"/>
                  </a:lnTo>
                  <a:lnTo>
                    <a:pt x="455" y="293"/>
                  </a:lnTo>
                  <a:lnTo>
                    <a:pt x="466" y="287"/>
                  </a:lnTo>
                  <a:lnTo>
                    <a:pt x="476" y="285"/>
                  </a:lnTo>
                  <a:lnTo>
                    <a:pt x="485" y="283"/>
                  </a:lnTo>
                  <a:lnTo>
                    <a:pt x="491" y="281"/>
                  </a:lnTo>
                  <a:lnTo>
                    <a:pt x="496" y="280"/>
                  </a:lnTo>
                  <a:lnTo>
                    <a:pt x="498" y="280"/>
                  </a:lnTo>
                  <a:lnTo>
                    <a:pt x="502" y="280"/>
                  </a:lnTo>
                  <a:lnTo>
                    <a:pt x="502" y="283"/>
                  </a:lnTo>
                  <a:lnTo>
                    <a:pt x="504" y="287"/>
                  </a:lnTo>
                  <a:lnTo>
                    <a:pt x="504" y="295"/>
                  </a:lnTo>
                  <a:lnTo>
                    <a:pt x="504" y="300"/>
                  </a:lnTo>
                  <a:lnTo>
                    <a:pt x="506" y="312"/>
                  </a:lnTo>
                  <a:lnTo>
                    <a:pt x="506" y="318"/>
                  </a:lnTo>
                  <a:lnTo>
                    <a:pt x="508" y="323"/>
                  </a:lnTo>
                  <a:lnTo>
                    <a:pt x="508" y="331"/>
                  </a:lnTo>
                  <a:lnTo>
                    <a:pt x="508" y="339"/>
                  </a:lnTo>
                  <a:lnTo>
                    <a:pt x="508" y="344"/>
                  </a:lnTo>
                  <a:lnTo>
                    <a:pt x="508" y="352"/>
                  </a:lnTo>
                  <a:lnTo>
                    <a:pt x="508" y="359"/>
                  </a:lnTo>
                  <a:lnTo>
                    <a:pt x="508" y="369"/>
                  </a:lnTo>
                  <a:lnTo>
                    <a:pt x="508" y="377"/>
                  </a:lnTo>
                  <a:lnTo>
                    <a:pt x="508" y="384"/>
                  </a:lnTo>
                  <a:lnTo>
                    <a:pt x="508" y="394"/>
                  </a:lnTo>
                  <a:lnTo>
                    <a:pt x="510" y="401"/>
                  </a:lnTo>
                  <a:lnTo>
                    <a:pt x="510" y="413"/>
                  </a:lnTo>
                  <a:lnTo>
                    <a:pt x="510" y="422"/>
                  </a:lnTo>
                  <a:lnTo>
                    <a:pt x="510" y="430"/>
                  </a:lnTo>
                  <a:lnTo>
                    <a:pt x="512" y="434"/>
                  </a:lnTo>
                  <a:lnTo>
                    <a:pt x="685" y="401"/>
                  </a:lnTo>
                  <a:lnTo>
                    <a:pt x="681" y="397"/>
                  </a:lnTo>
                  <a:lnTo>
                    <a:pt x="677" y="388"/>
                  </a:lnTo>
                  <a:lnTo>
                    <a:pt x="673" y="380"/>
                  </a:lnTo>
                  <a:lnTo>
                    <a:pt x="673" y="369"/>
                  </a:lnTo>
                  <a:lnTo>
                    <a:pt x="673" y="359"/>
                  </a:lnTo>
                  <a:lnTo>
                    <a:pt x="673" y="352"/>
                  </a:lnTo>
                  <a:lnTo>
                    <a:pt x="673" y="342"/>
                  </a:lnTo>
                  <a:lnTo>
                    <a:pt x="675" y="333"/>
                  </a:lnTo>
                  <a:lnTo>
                    <a:pt x="675" y="319"/>
                  </a:lnTo>
                  <a:lnTo>
                    <a:pt x="679" y="306"/>
                  </a:lnTo>
                  <a:lnTo>
                    <a:pt x="681" y="293"/>
                  </a:lnTo>
                  <a:lnTo>
                    <a:pt x="685" y="280"/>
                  </a:lnTo>
                  <a:lnTo>
                    <a:pt x="689" y="262"/>
                  </a:lnTo>
                  <a:lnTo>
                    <a:pt x="692" y="249"/>
                  </a:lnTo>
                  <a:lnTo>
                    <a:pt x="696" y="234"/>
                  </a:lnTo>
                  <a:lnTo>
                    <a:pt x="700" y="223"/>
                  </a:lnTo>
                  <a:lnTo>
                    <a:pt x="704" y="207"/>
                  </a:lnTo>
                  <a:lnTo>
                    <a:pt x="706" y="196"/>
                  </a:lnTo>
                  <a:lnTo>
                    <a:pt x="709" y="185"/>
                  </a:lnTo>
                  <a:lnTo>
                    <a:pt x="713" y="177"/>
                  </a:lnTo>
                  <a:lnTo>
                    <a:pt x="713" y="167"/>
                  </a:lnTo>
                  <a:lnTo>
                    <a:pt x="717" y="162"/>
                  </a:lnTo>
                  <a:lnTo>
                    <a:pt x="717" y="158"/>
                  </a:lnTo>
                  <a:lnTo>
                    <a:pt x="719" y="158"/>
                  </a:lnTo>
                  <a:lnTo>
                    <a:pt x="719" y="156"/>
                  </a:lnTo>
                  <a:lnTo>
                    <a:pt x="721" y="150"/>
                  </a:lnTo>
                  <a:lnTo>
                    <a:pt x="721" y="143"/>
                  </a:lnTo>
                  <a:lnTo>
                    <a:pt x="723" y="135"/>
                  </a:lnTo>
                  <a:lnTo>
                    <a:pt x="719" y="124"/>
                  </a:lnTo>
                  <a:lnTo>
                    <a:pt x="713" y="116"/>
                  </a:lnTo>
                  <a:lnTo>
                    <a:pt x="709" y="112"/>
                  </a:lnTo>
                  <a:lnTo>
                    <a:pt x="704" y="108"/>
                  </a:lnTo>
                  <a:lnTo>
                    <a:pt x="696" y="105"/>
                  </a:lnTo>
                  <a:lnTo>
                    <a:pt x="689" y="103"/>
                  </a:lnTo>
                  <a:lnTo>
                    <a:pt x="675" y="99"/>
                  </a:lnTo>
                  <a:lnTo>
                    <a:pt x="664" y="99"/>
                  </a:lnTo>
                  <a:lnTo>
                    <a:pt x="650" y="99"/>
                  </a:lnTo>
                  <a:lnTo>
                    <a:pt x="637" y="99"/>
                  </a:lnTo>
                  <a:lnTo>
                    <a:pt x="620" y="99"/>
                  </a:lnTo>
                  <a:lnTo>
                    <a:pt x="607" y="99"/>
                  </a:lnTo>
                  <a:lnTo>
                    <a:pt x="592" y="99"/>
                  </a:lnTo>
                  <a:lnTo>
                    <a:pt x="578" y="101"/>
                  </a:lnTo>
                  <a:lnTo>
                    <a:pt x="561" y="101"/>
                  </a:lnTo>
                  <a:lnTo>
                    <a:pt x="550" y="103"/>
                  </a:lnTo>
                  <a:lnTo>
                    <a:pt x="536" y="103"/>
                  </a:lnTo>
                  <a:lnTo>
                    <a:pt x="529" y="105"/>
                  </a:lnTo>
                  <a:lnTo>
                    <a:pt x="519" y="105"/>
                  </a:lnTo>
                  <a:lnTo>
                    <a:pt x="514" y="107"/>
                  </a:lnTo>
                  <a:lnTo>
                    <a:pt x="508" y="107"/>
                  </a:lnTo>
                  <a:lnTo>
                    <a:pt x="373" y="110"/>
                  </a:lnTo>
                  <a:lnTo>
                    <a:pt x="369" y="110"/>
                  </a:lnTo>
                  <a:lnTo>
                    <a:pt x="358" y="116"/>
                  </a:lnTo>
                  <a:lnTo>
                    <a:pt x="350" y="116"/>
                  </a:lnTo>
                  <a:lnTo>
                    <a:pt x="342" y="120"/>
                  </a:lnTo>
                  <a:lnTo>
                    <a:pt x="331" y="120"/>
                  </a:lnTo>
                  <a:lnTo>
                    <a:pt x="323" y="124"/>
                  </a:lnTo>
                  <a:lnTo>
                    <a:pt x="310" y="126"/>
                  </a:lnTo>
                  <a:lnTo>
                    <a:pt x="299" y="127"/>
                  </a:lnTo>
                  <a:lnTo>
                    <a:pt x="285" y="127"/>
                  </a:lnTo>
                  <a:lnTo>
                    <a:pt x="274" y="131"/>
                  </a:lnTo>
                  <a:lnTo>
                    <a:pt x="261" y="131"/>
                  </a:lnTo>
                  <a:lnTo>
                    <a:pt x="249" y="131"/>
                  </a:lnTo>
                  <a:lnTo>
                    <a:pt x="238" y="129"/>
                  </a:lnTo>
                  <a:lnTo>
                    <a:pt x="226" y="129"/>
                  </a:lnTo>
                  <a:lnTo>
                    <a:pt x="213" y="126"/>
                  </a:lnTo>
                  <a:lnTo>
                    <a:pt x="200" y="124"/>
                  </a:lnTo>
                  <a:lnTo>
                    <a:pt x="188" y="118"/>
                  </a:lnTo>
                  <a:lnTo>
                    <a:pt x="177" y="114"/>
                  </a:lnTo>
                  <a:lnTo>
                    <a:pt x="166" y="107"/>
                  </a:lnTo>
                  <a:lnTo>
                    <a:pt x="156" y="103"/>
                  </a:lnTo>
                  <a:lnTo>
                    <a:pt x="147" y="95"/>
                  </a:lnTo>
                  <a:lnTo>
                    <a:pt x="139" y="89"/>
                  </a:lnTo>
                  <a:lnTo>
                    <a:pt x="129" y="82"/>
                  </a:lnTo>
                  <a:lnTo>
                    <a:pt x="122" y="76"/>
                  </a:lnTo>
                  <a:lnTo>
                    <a:pt x="114" y="69"/>
                  </a:lnTo>
                  <a:lnTo>
                    <a:pt x="109" y="61"/>
                  </a:lnTo>
                  <a:lnTo>
                    <a:pt x="95" y="48"/>
                  </a:lnTo>
                  <a:lnTo>
                    <a:pt x="90" y="34"/>
                  </a:lnTo>
                  <a:lnTo>
                    <a:pt x="80" y="25"/>
                  </a:lnTo>
                  <a:lnTo>
                    <a:pt x="76" y="17"/>
                  </a:lnTo>
                  <a:lnTo>
                    <a:pt x="72" y="10"/>
                  </a:lnTo>
                  <a:lnTo>
                    <a:pt x="72" y="6"/>
                  </a:lnTo>
                  <a:lnTo>
                    <a:pt x="72" y="2"/>
                  </a:lnTo>
                  <a:lnTo>
                    <a:pt x="74" y="0"/>
                  </a:lnTo>
                  <a:close/>
                </a:path>
              </a:pathLst>
            </a:custGeom>
            <a:solidFill>
              <a:srgbClr val="96AB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7" name="Freeform 49"/>
            <p:cNvSpPr>
              <a:spLocks/>
            </p:cNvSpPr>
            <p:nvPr/>
          </p:nvSpPr>
          <p:spPr bwMode="auto">
            <a:xfrm>
              <a:off x="1315" y="3816"/>
              <a:ext cx="59" cy="114"/>
            </a:xfrm>
            <a:custGeom>
              <a:avLst/>
              <a:gdLst>
                <a:gd name="T0" fmla="*/ 4 w 117"/>
                <a:gd name="T1" fmla="*/ 37 h 229"/>
                <a:gd name="T2" fmla="*/ 57 w 117"/>
                <a:gd name="T3" fmla="*/ 0 h 229"/>
                <a:gd name="T4" fmla="*/ 56 w 117"/>
                <a:gd name="T5" fmla="*/ 1 h 229"/>
                <a:gd name="T6" fmla="*/ 54 w 117"/>
                <a:gd name="T7" fmla="*/ 5 h 229"/>
                <a:gd name="T8" fmla="*/ 52 w 117"/>
                <a:gd name="T9" fmla="*/ 7 h 229"/>
                <a:gd name="T10" fmla="*/ 50 w 117"/>
                <a:gd name="T11" fmla="*/ 9 h 229"/>
                <a:gd name="T12" fmla="*/ 49 w 117"/>
                <a:gd name="T13" fmla="*/ 14 h 229"/>
                <a:gd name="T14" fmla="*/ 47 w 117"/>
                <a:gd name="T15" fmla="*/ 18 h 229"/>
                <a:gd name="T16" fmla="*/ 45 w 117"/>
                <a:gd name="T17" fmla="*/ 22 h 229"/>
                <a:gd name="T18" fmla="*/ 43 w 117"/>
                <a:gd name="T19" fmla="*/ 26 h 229"/>
                <a:gd name="T20" fmla="*/ 41 w 117"/>
                <a:gd name="T21" fmla="*/ 29 h 229"/>
                <a:gd name="T22" fmla="*/ 40 w 117"/>
                <a:gd name="T23" fmla="*/ 34 h 229"/>
                <a:gd name="T24" fmla="*/ 38 w 117"/>
                <a:gd name="T25" fmla="*/ 38 h 229"/>
                <a:gd name="T26" fmla="*/ 37 w 117"/>
                <a:gd name="T27" fmla="*/ 42 h 229"/>
                <a:gd name="T28" fmla="*/ 36 w 117"/>
                <a:gd name="T29" fmla="*/ 46 h 229"/>
                <a:gd name="T30" fmla="*/ 36 w 117"/>
                <a:gd name="T31" fmla="*/ 50 h 229"/>
                <a:gd name="T32" fmla="*/ 36 w 117"/>
                <a:gd name="T33" fmla="*/ 57 h 229"/>
                <a:gd name="T34" fmla="*/ 38 w 117"/>
                <a:gd name="T35" fmla="*/ 63 h 229"/>
                <a:gd name="T36" fmla="*/ 40 w 117"/>
                <a:gd name="T37" fmla="*/ 68 h 229"/>
                <a:gd name="T38" fmla="*/ 44 w 117"/>
                <a:gd name="T39" fmla="*/ 73 h 229"/>
                <a:gd name="T40" fmla="*/ 47 w 117"/>
                <a:gd name="T41" fmla="*/ 76 h 229"/>
                <a:gd name="T42" fmla="*/ 50 w 117"/>
                <a:gd name="T43" fmla="*/ 79 h 229"/>
                <a:gd name="T44" fmla="*/ 52 w 117"/>
                <a:gd name="T45" fmla="*/ 82 h 229"/>
                <a:gd name="T46" fmla="*/ 52 w 117"/>
                <a:gd name="T47" fmla="*/ 84 h 229"/>
                <a:gd name="T48" fmla="*/ 50 w 117"/>
                <a:gd name="T49" fmla="*/ 86 h 229"/>
                <a:gd name="T50" fmla="*/ 49 w 117"/>
                <a:gd name="T51" fmla="*/ 87 h 229"/>
                <a:gd name="T52" fmla="*/ 45 w 117"/>
                <a:gd name="T53" fmla="*/ 88 h 229"/>
                <a:gd name="T54" fmla="*/ 42 w 117"/>
                <a:gd name="T55" fmla="*/ 90 h 229"/>
                <a:gd name="T56" fmla="*/ 38 w 117"/>
                <a:gd name="T57" fmla="*/ 91 h 229"/>
                <a:gd name="T58" fmla="*/ 34 w 117"/>
                <a:gd name="T59" fmla="*/ 91 h 229"/>
                <a:gd name="T60" fmla="*/ 31 w 117"/>
                <a:gd name="T61" fmla="*/ 92 h 229"/>
                <a:gd name="T62" fmla="*/ 31 w 117"/>
                <a:gd name="T63" fmla="*/ 93 h 229"/>
                <a:gd name="T64" fmla="*/ 59 w 117"/>
                <a:gd name="T65" fmla="*/ 94 h 229"/>
                <a:gd name="T66" fmla="*/ 59 w 117"/>
                <a:gd name="T67" fmla="*/ 105 h 229"/>
                <a:gd name="T68" fmla="*/ 9 w 117"/>
                <a:gd name="T69" fmla="*/ 114 h 229"/>
                <a:gd name="T70" fmla="*/ 0 w 117"/>
                <a:gd name="T71" fmla="*/ 98 h 229"/>
                <a:gd name="T72" fmla="*/ 9 w 117"/>
                <a:gd name="T73" fmla="*/ 94 h 229"/>
                <a:gd name="T74" fmla="*/ 8 w 117"/>
                <a:gd name="T75" fmla="*/ 93 h 229"/>
                <a:gd name="T76" fmla="*/ 8 w 117"/>
                <a:gd name="T77" fmla="*/ 91 h 229"/>
                <a:gd name="T78" fmla="*/ 8 w 117"/>
                <a:gd name="T79" fmla="*/ 88 h 229"/>
                <a:gd name="T80" fmla="*/ 8 w 117"/>
                <a:gd name="T81" fmla="*/ 86 h 229"/>
                <a:gd name="T82" fmla="*/ 7 w 117"/>
                <a:gd name="T83" fmla="*/ 81 h 229"/>
                <a:gd name="T84" fmla="*/ 7 w 117"/>
                <a:gd name="T85" fmla="*/ 76 h 229"/>
                <a:gd name="T86" fmla="*/ 7 w 117"/>
                <a:gd name="T87" fmla="*/ 71 h 229"/>
                <a:gd name="T88" fmla="*/ 7 w 117"/>
                <a:gd name="T89" fmla="*/ 67 h 229"/>
                <a:gd name="T90" fmla="*/ 7 w 117"/>
                <a:gd name="T91" fmla="*/ 60 h 229"/>
                <a:gd name="T92" fmla="*/ 6 w 117"/>
                <a:gd name="T93" fmla="*/ 55 h 229"/>
                <a:gd name="T94" fmla="*/ 5 w 117"/>
                <a:gd name="T95" fmla="*/ 49 h 229"/>
                <a:gd name="T96" fmla="*/ 5 w 117"/>
                <a:gd name="T97" fmla="*/ 46 h 229"/>
                <a:gd name="T98" fmla="*/ 5 w 117"/>
                <a:gd name="T99" fmla="*/ 42 h 229"/>
                <a:gd name="T100" fmla="*/ 4 w 117"/>
                <a:gd name="T101" fmla="*/ 39 h 229"/>
                <a:gd name="T102" fmla="*/ 4 w 117"/>
                <a:gd name="T103" fmla="*/ 37 h 229"/>
                <a:gd name="T104" fmla="*/ 4 w 117"/>
                <a:gd name="T105" fmla="*/ 37 h 2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7"/>
                <a:gd name="T160" fmla="*/ 0 h 229"/>
                <a:gd name="T161" fmla="*/ 117 w 117"/>
                <a:gd name="T162" fmla="*/ 229 h 2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7" h="229">
                  <a:moveTo>
                    <a:pt x="7" y="75"/>
                  </a:moveTo>
                  <a:lnTo>
                    <a:pt x="114" y="0"/>
                  </a:lnTo>
                  <a:lnTo>
                    <a:pt x="112" y="2"/>
                  </a:lnTo>
                  <a:lnTo>
                    <a:pt x="108" y="10"/>
                  </a:lnTo>
                  <a:lnTo>
                    <a:pt x="104" y="14"/>
                  </a:lnTo>
                  <a:lnTo>
                    <a:pt x="100" y="19"/>
                  </a:lnTo>
                  <a:lnTo>
                    <a:pt x="97" y="29"/>
                  </a:lnTo>
                  <a:lnTo>
                    <a:pt x="93" y="37"/>
                  </a:lnTo>
                  <a:lnTo>
                    <a:pt x="89" y="44"/>
                  </a:lnTo>
                  <a:lnTo>
                    <a:pt x="85" y="52"/>
                  </a:lnTo>
                  <a:lnTo>
                    <a:pt x="81" y="59"/>
                  </a:lnTo>
                  <a:lnTo>
                    <a:pt x="79" y="69"/>
                  </a:lnTo>
                  <a:lnTo>
                    <a:pt x="76" y="76"/>
                  </a:lnTo>
                  <a:lnTo>
                    <a:pt x="74" y="84"/>
                  </a:lnTo>
                  <a:lnTo>
                    <a:pt x="72" y="92"/>
                  </a:lnTo>
                  <a:lnTo>
                    <a:pt x="72" y="101"/>
                  </a:lnTo>
                  <a:lnTo>
                    <a:pt x="72" y="114"/>
                  </a:lnTo>
                  <a:lnTo>
                    <a:pt x="76" y="126"/>
                  </a:lnTo>
                  <a:lnTo>
                    <a:pt x="79" y="137"/>
                  </a:lnTo>
                  <a:lnTo>
                    <a:pt x="87" y="147"/>
                  </a:lnTo>
                  <a:lnTo>
                    <a:pt x="93" y="153"/>
                  </a:lnTo>
                  <a:lnTo>
                    <a:pt x="100" y="158"/>
                  </a:lnTo>
                  <a:lnTo>
                    <a:pt x="104" y="164"/>
                  </a:lnTo>
                  <a:lnTo>
                    <a:pt x="104" y="168"/>
                  </a:lnTo>
                  <a:lnTo>
                    <a:pt x="100" y="172"/>
                  </a:lnTo>
                  <a:lnTo>
                    <a:pt x="97" y="175"/>
                  </a:lnTo>
                  <a:lnTo>
                    <a:pt x="89" y="177"/>
                  </a:lnTo>
                  <a:lnTo>
                    <a:pt x="83" y="181"/>
                  </a:lnTo>
                  <a:lnTo>
                    <a:pt x="76" y="183"/>
                  </a:lnTo>
                  <a:lnTo>
                    <a:pt x="68" y="183"/>
                  </a:lnTo>
                  <a:lnTo>
                    <a:pt x="62" y="185"/>
                  </a:lnTo>
                  <a:lnTo>
                    <a:pt x="62" y="187"/>
                  </a:lnTo>
                  <a:lnTo>
                    <a:pt x="117" y="189"/>
                  </a:lnTo>
                  <a:lnTo>
                    <a:pt x="117" y="210"/>
                  </a:lnTo>
                  <a:lnTo>
                    <a:pt x="17" y="229"/>
                  </a:lnTo>
                  <a:lnTo>
                    <a:pt x="0" y="196"/>
                  </a:lnTo>
                  <a:lnTo>
                    <a:pt x="17" y="189"/>
                  </a:lnTo>
                  <a:lnTo>
                    <a:pt x="15" y="187"/>
                  </a:lnTo>
                  <a:lnTo>
                    <a:pt x="15" y="183"/>
                  </a:lnTo>
                  <a:lnTo>
                    <a:pt x="15" y="177"/>
                  </a:lnTo>
                  <a:lnTo>
                    <a:pt x="15" y="172"/>
                  </a:lnTo>
                  <a:lnTo>
                    <a:pt x="13" y="162"/>
                  </a:lnTo>
                  <a:lnTo>
                    <a:pt x="13" y="153"/>
                  </a:lnTo>
                  <a:lnTo>
                    <a:pt x="13" y="143"/>
                  </a:lnTo>
                  <a:lnTo>
                    <a:pt x="13" y="134"/>
                  </a:lnTo>
                  <a:lnTo>
                    <a:pt x="13" y="120"/>
                  </a:lnTo>
                  <a:lnTo>
                    <a:pt x="11" y="111"/>
                  </a:lnTo>
                  <a:lnTo>
                    <a:pt x="9" y="99"/>
                  </a:lnTo>
                  <a:lnTo>
                    <a:pt x="9" y="92"/>
                  </a:lnTo>
                  <a:lnTo>
                    <a:pt x="9" y="84"/>
                  </a:lnTo>
                  <a:lnTo>
                    <a:pt x="7" y="78"/>
                  </a:lnTo>
                  <a:lnTo>
                    <a:pt x="7" y="75"/>
                  </a:lnTo>
                  <a:close/>
                </a:path>
              </a:pathLst>
            </a:custGeom>
            <a:solidFill>
              <a:srgbClr val="63809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8" name="Freeform 50"/>
            <p:cNvSpPr>
              <a:spLocks/>
            </p:cNvSpPr>
            <p:nvPr/>
          </p:nvSpPr>
          <p:spPr bwMode="auto">
            <a:xfrm>
              <a:off x="1024" y="3857"/>
              <a:ext cx="119" cy="49"/>
            </a:xfrm>
            <a:custGeom>
              <a:avLst/>
              <a:gdLst>
                <a:gd name="T0" fmla="*/ 6 w 237"/>
                <a:gd name="T1" fmla="*/ 4 h 97"/>
                <a:gd name="T2" fmla="*/ 26 w 237"/>
                <a:gd name="T3" fmla="*/ 0 h 97"/>
                <a:gd name="T4" fmla="*/ 26 w 237"/>
                <a:gd name="T5" fmla="*/ 10 h 97"/>
                <a:gd name="T6" fmla="*/ 33 w 237"/>
                <a:gd name="T7" fmla="*/ 8 h 97"/>
                <a:gd name="T8" fmla="*/ 91 w 237"/>
                <a:gd name="T9" fmla="*/ 14 h 97"/>
                <a:gd name="T10" fmla="*/ 89 w 237"/>
                <a:gd name="T11" fmla="*/ 14 h 97"/>
                <a:gd name="T12" fmla="*/ 87 w 237"/>
                <a:gd name="T13" fmla="*/ 14 h 97"/>
                <a:gd name="T14" fmla="*/ 81 w 237"/>
                <a:gd name="T15" fmla="*/ 15 h 97"/>
                <a:gd name="T16" fmla="*/ 76 w 237"/>
                <a:gd name="T17" fmla="*/ 16 h 97"/>
                <a:gd name="T18" fmla="*/ 70 w 237"/>
                <a:gd name="T19" fmla="*/ 17 h 97"/>
                <a:gd name="T20" fmla="*/ 67 w 237"/>
                <a:gd name="T21" fmla="*/ 19 h 97"/>
                <a:gd name="T22" fmla="*/ 65 w 237"/>
                <a:gd name="T23" fmla="*/ 22 h 97"/>
                <a:gd name="T24" fmla="*/ 66 w 237"/>
                <a:gd name="T25" fmla="*/ 26 h 97"/>
                <a:gd name="T26" fmla="*/ 67 w 237"/>
                <a:gd name="T27" fmla="*/ 27 h 97"/>
                <a:gd name="T28" fmla="*/ 69 w 237"/>
                <a:gd name="T29" fmla="*/ 28 h 97"/>
                <a:gd name="T30" fmla="*/ 72 w 237"/>
                <a:gd name="T31" fmla="*/ 30 h 97"/>
                <a:gd name="T32" fmla="*/ 76 w 237"/>
                <a:gd name="T33" fmla="*/ 32 h 97"/>
                <a:gd name="T34" fmla="*/ 80 w 237"/>
                <a:gd name="T35" fmla="*/ 33 h 97"/>
                <a:gd name="T36" fmla="*/ 85 w 237"/>
                <a:gd name="T37" fmla="*/ 35 h 97"/>
                <a:gd name="T38" fmla="*/ 89 w 237"/>
                <a:gd name="T39" fmla="*/ 36 h 97"/>
                <a:gd name="T40" fmla="*/ 94 w 237"/>
                <a:gd name="T41" fmla="*/ 37 h 97"/>
                <a:gd name="T42" fmla="*/ 98 w 237"/>
                <a:gd name="T43" fmla="*/ 38 h 97"/>
                <a:gd name="T44" fmla="*/ 103 w 237"/>
                <a:gd name="T45" fmla="*/ 39 h 97"/>
                <a:gd name="T46" fmla="*/ 107 w 237"/>
                <a:gd name="T47" fmla="*/ 41 h 97"/>
                <a:gd name="T48" fmla="*/ 110 w 237"/>
                <a:gd name="T49" fmla="*/ 42 h 97"/>
                <a:gd name="T50" fmla="*/ 115 w 237"/>
                <a:gd name="T51" fmla="*/ 43 h 97"/>
                <a:gd name="T52" fmla="*/ 119 w 237"/>
                <a:gd name="T53" fmla="*/ 45 h 97"/>
                <a:gd name="T54" fmla="*/ 117 w 237"/>
                <a:gd name="T55" fmla="*/ 44 h 97"/>
                <a:gd name="T56" fmla="*/ 112 w 237"/>
                <a:gd name="T57" fmla="*/ 44 h 97"/>
                <a:gd name="T58" fmla="*/ 108 w 237"/>
                <a:gd name="T59" fmla="*/ 43 h 97"/>
                <a:gd name="T60" fmla="*/ 105 w 237"/>
                <a:gd name="T61" fmla="*/ 43 h 97"/>
                <a:gd name="T62" fmla="*/ 100 w 237"/>
                <a:gd name="T63" fmla="*/ 42 h 97"/>
                <a:gd name="T64" fmla="*/ 95 w 237"/>
                <a:gd name="T65" fmla="*/ 42 h 97"/>
                <a:gd name="T66" fmla="*/ 89 w 237"/>
                <a:gd name="T67" fmla="*/ 41 h 97"/>
                <a:gd name="T68" fmla="*/ 84 w 237"/>
                <a:gd name="T69" fmla="*/ 41 h 97"/>
                <a:gd name="T70" fmla="*/ 79 w 237"/>
                <a:gd name="T71" fmla="*/ 39 h 97"/>
                <a:gd name="T72" fmla="*/ 73 w 237"/>
                <a:gd name="T73" fmla="*/ 39 h 97"/>
                <a:gd name="T74" fmla="*/ 68 w 237"/>
                <a:gd name="T75" fmla="*/ 38 h 97"/>
                <a:gd name="T76" fmla="*/ 63 w 237"/>
                <a:gd name="T77" fmla="*/ 38 h 97"/>
                <a:gd name="T78" fmla="*/ 58 w 237"/>
                <a:gd name="T79" fmla="*/ 38 h 97"/>
                <a:gd name="T80" fmla="*/ 54 w 237"/>
                <a:gd name="T81" fmla="*/ 38 h 97"/>
                <a:gd name="T82" fmla="*/ 49 w 237"/>
                <a:gd name="T83" fmla="*/ 38 h 97"/>
                <a:gd name="T84" fmla="*/ 45 w 237"/>
                <a:gd name="T85" fmla="*/ 38 h 97"/>
                <a:gd name="T86" fmla="*/ 41 w 237"/>
                <a:gd name="T87" fmla="*/ 39 h 97"/>
                <a:gd name="T88" fmla="*/ 38 w 237"/>
                <a:gd name="T89" fmla="*/ 41 h 97"/>
                <a:gd name="T90" fmla="*/ 32 w 237"/>
                <a:gd name="T91" fmla="*/ 42 h 97"/>
                <a:gd name="T92" fmla="*/ 29 w 237"/>
                <a:gd name="T93" fmla="*/ 44 h 97"/>
                <a:gd name="T94" fmla="*/ 23 w 237"/>
                <a:gd name="T95" fmla="*/ 47 h 97"/>
                <a:gd name="T96" fmla="*/ 23 w 237"/>
                <a:gd name="T97" fmla="*/ 49 h 97"/>
                <a:gd name="T98" fmla="*/ 25 w 237"/>
                <a:gd name="T99" fmla="*/ 19 h 97"/>
                <a:gd name="T100" fmla="*/ 14 w 237"/>
                <a:gd name="T101" fmla="*/ 41 h 97"/>
                <a:gd name="T102" fmla="*/ 0 w 237"/>
                <a:gd name="T103" fmla="*/ 40 h 97"/>
                <a:gd name="T104" fmla="*/ 6 w 237"/>
                <a:gd name="T105" fmla="*/ 4 h 97"/>
                <a:gd name="T106" fmla="*/ 6 w 237"/>
                <a:gd name="T107" fmla="*/ 4 h 9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7"/>
                <a:gd name="T163" fmla="*/ 0 h 97"/>
                <a:gd name="T164" fmla="*/ 237 w 237"/>
                <a:gd name="T165" fmla="*/ 97 h 9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7" h="97">
                  <a:moveTo>
                    <a:pt x="11" y="8"/>
                  </a:moveTo>
                  <a:lnTo>
                    <a:pt x="51" y="0"/>
                  </a:lnTo>
                  <a:lnTo>
                    <a:pt x="51" y="19"/>
                  </a:lnTo>
                  <a:lnTo>
                    <a:pt x="66" y="15"/>
                  </a:lnTo>
                  <a:lnTo>
                    <a:pt x="182" y="27"/>
                  </a:lnTo>
                  <a:lnTo>
                    <a:pt x="178" y="27"/>
                  </a:lnTo>
                  <a:lnTo>
                    <a:pt x="173" y="27"/>
                  </a:lnTo>
                  <a:lnTo>
                    <a:pt x="161" y="29"/>
                  </a:lnTo>
                  <a:lnTo>
                    <a:pt x="152" y="32"/>
                  </a:lnTo>
                  <a:lnTo>
                    <a:pt x="140" y="34"/>
                  </a:lnTo>
                  <a:lnTo>
                    <a:pt x="133" y="38"/>
                  </a:lnTo>
                  <a:lnTo>
                    <a:pt x="129" y="44"/>
                  </a:lnTo>
                  <a:lnTo>
                    <a:pt x="131" y="52"/>
                  </a:lnTo>
                  <a:lnTo>
                    <a:pt x="133" y="53"/>
                  </a:lnTo>
                  <a:lnTo>
                    <a:pt x="137" y="55"/>
                  </a:lnTo>
                  <a:lnTo>
                    <a:pt x="144" y="59"/>
                  </a:lnTo>
                  <a:lnTo>
                    <a:pt x="152" y="63"/>
                  </a:lnTo>
                  <a:lnTo>
                    <a:pt x="159" y="65"/>
                  </a:lnTo>
                  <a:lnTo>
                    <a:pt x="169" y="69"/>
                  </a:lnTo>
                  <a:lnTo>
                    <a:pt x="177" y="71"/>
                  </a:lnTo>
                  <a:lnTo>
                    <a:pt x="188" y="74"/>
                  </a:lnTo>
                  <a:lnTo>
                    <a:pt x="196" y="76"/>
                  </a:lnTo>
                  <a:lnTo>
                    <a:pt x="205" y="78"/>
                  </a:lnTo>
                  <a:lnTo>
                    <a:pt x="213" y="82"/>
                  </a:lnTo>
                  <a:lnTo>
                    <a:pt x="220" y="84"/>
                  </a:lnTo>
                  <a:lnTo>
                    <a:pt x="230" y="86"/>
                  </a:lnTo>
                  <a:lnTo>
                    <a:pt x="237" y="90"/>
                  </a:lnTo>
                  <a:lnTo>
                    <a:pt x="234" y="88"/>
                  </a:lnTo>
                  <a:lnTo>
                    <a:pt x="224" y="88"/>
                  </a:lnTo>
                  <a:lnTo>
                    <a:pt x="216" y="86"/>
                  </a:lnTo>
                  <a:lnTo>
                    <a:pt x="209" y="86"/>
                  </a:lnTo>
                  <a:lnTo>
                    <a:pt x="199" y="84"/>
                  </a:lnTo>
                  <a:lnTo>
                    <a:pt x="190" y="84"/>
                  </a:lnTo>
                  <a:lnTo>
                    <a:pt x="178" y="82"/>
                  </a:lnTo>
                  <a:lnTo>
                    <a:pt x="167" y="82"/>
                  </a:lnTo>
                  <a:lnTo>
                    <a:pt x="158" y="78"/>
                  </a:lnTo>
                  <a:lnTo>
                    <a:pt x="146" y="78"/>
                  </a:lnTo>
                  <a:lnTo>
                    <a:pt x="135" y="76"/>
                  </a:lnTo>
                  <a:lnTo>
                    <a:pt x="125" y="76"/>
                  </a:lnTo>
                  <a:lnTo>
                    <a:pt x="116" y="76"/>
                  </a:lnTo>
                  <a:lnTo>
                    <a:pt x="108" y="76"/>
                  </a:lnTo>
                  <a:lnTo>
                    <a:pt x="97" y="76"/>
                  </a:lnTo>
                  <a:lnTo>
                    <a:pt x="89" y="76"/>
                  </a:lnTo>
                  <a:lnTo>
                    <a:pt x="81" y="78"/>
                  </a:lnTo>
                  <a:lnTo>
                    <a:pt x="76" y="82"/>
                  </a:lnTo>
                  <a:lnTo>
                    <a:pt x="64" y="84"/>
                  </a:lnTo>
                  <a:lnTo>
                    <a:pt x="57" y="88"/>
                  </a:lnTo>
                  <a:lnTo>
                    <a:pt x="45" y="93"/>
                  </a:lnTo>
                  <a:lnTo>
                    <a:pt x="45" y="97"/>
                  </a:lnTo>
                  <a:lnTo>
                    <a:pt x="49" y="38"/>
                  </a:lnTo>
                  <a:lnTo>
                    <a:pt x="28" y="82"/>
                  </a:lnTo>
                  <a:lnTo>
                    <a:pt x="0" y="80"/>
                  </a:lnTo>
                  <a:lnTo>
                    <a:pt x="11" y="8"/>
                  </a:lnTo>
                  <a:close/>
                </a:path>
              </a:pathLst>
            </a:custGeom>
            <a:solidFill>
              <a:srgbClr val="96ABB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99" name="Freeform 51"/>
            <p:cNvSpPr>
              <a:spLocks/>
            </p:cNvSpPr>
            <p:nvPr/>
          </p:nvSpPr>
          <p:spPr bwMode="auto">
            <a:xfrm>
              <a:off x="1428" y="3512"/>
              <a:ext cx="123" cy="67"/>
            </a:xfrm>
            <a:custGeom>
              <a:avLst/>
              <a:gdLst>
                <a:gd name="T0" fmla="*/ 0 w 245"/>
                <a:gd name="T1" fmla="*/ 43 h 133"/>
                <a:gd name="T2" fmla="*/ 31 w 245"/>
                <a:gd name="T3" fmla="*/ 38 h 133"/>
                <a:gd name="T4" fmla="*/ 42 w 245"/>
                <a:gd name="T5" fmla="*/ 9 h 133"/>
                <a:gd name="T6" fmla="*/ 70 w 245"/>
                <a:gd name="T7" fmla="*/ 0 h 133"/>
                <a:gd name="T8" fmla="*/ 88 w 245"/>
                <a:gd name="T9" fmla="*/ 2 h 133"/>
                <a:gd name="T10" fmla="*/ 111 w 245"/>
                <a:gd name="T11" fmla="*/ 2 h 133"/>
                <a:gd name="T12" fmla="*/ 123 w 245"/>
                <a:gd name="T13" fmla="*/ 10 h 133"/>
                <a:gd name="T14" fmla="*/ 77 w 245"/>
                <a:gd name="T15" fmla="*/ 31 h 133"/>
                <a:gd name="T16" fmla="*/ 78 w 245"/>
                <a:gd name="T17" fmla="*/ 49 h 133"/>
                <a:gd name="T18" fmla="*/ 92 w 245"/>
                <a:gd name="T19" fmla="*/ 56 h 133"/>
                <a:gd name="T20" fmla="*/ 90 w 245"/>
                <a:gd name="T21" fmla="*/ 57 h 133"/>
                <a:gd name="T22" fmla="*/ 87 w 245"/>
                <a:gd name="T23" fmla="*/ 61 h 133"/>
                <a:gd name="T24" fmla="*/ 83 w 245"/>
                <a:gd name="T25" fmla="*/ 62 h 133"/>
                <a:gd name="T26" fmla="*/ 80 w 245"/>
                <a:gd name="T27" fmla="*/ 64 h 133"/>
                <a:gd name="T28" fmla="*/ 76 w 245"/>
                <a:gd name="T29" fmla="*/ 65 h 133"/>
                <a:gd name="T30" fmla="*/ 73 w 245"/>
                <a:gd name="T31" fmla="*/ 66 h 133"/>
                <a:gd name="T32" fmla="*/ 68 w 245"/>
                <a:gd name="T33" fmla="*/ 65 h 133"/>
                <a:gd name="T34" fmla="*/ 64 w 245"/>
                <a:gd name="T35" fmla="*/ 65 h 133"/>
                <a:gd name="T36" fmla="*/ 59 w 245"/>
                <a:gd name="T37" fmla="*/ 64 h 133"/>
                <a:gd name="T38" fmla="*/ 55 w 245"/>
                <a:gd name="T39" fmla="*/ 62 h 133"/>
                <a:gd name="T40" fmla="*/ 52 w 245"/>
                <a:gd name="T41" fmla="*/ 61 h 133"/>
                <a:gd name="T42" fmla="*/ 49 w 245"/>
                <a:gd name="T43" fmla="*/ 59 h 133"/>
                <a:gd name="T44" fmla="*/ 47 w 245"/>
                <a:gd name="T45" fmla="*/ 59 h 133"/>
                <a:gd name="T46" fmla="*/ 17 w 245"/>
                <a:gd name="T47" fmla="*/ 67 h 133"/>
                <a:gd name="T48" fmla="*/ 0 w 245"/>
                <a:gd name="T49" fmla="*/ 43 h 133"/>
                <a:gd name="T50" fmla="*/ 0 w 245"/>
                <a:gd name="T51" fmla="*/ 43 h 1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45"/>
                <a:gd name="T79" fmla="*/ 0 h 133"/>
                <a:gd name="T80" fmla="*/ 245 w 245"/>
                <a:gd name="T81" fmla="*/ 133 h 1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45" h="133">
                  <a:moveTo>
                    <a:pt x="0" y="86"/>
                  </a:moveTo>
                  <a:lnTo>
                    <a:pt x="61" y="76"/>
                  </a:lnTo>
                  <a:lnTo>
                    <a:pt x="84" y="17"/>
                  </a:lnTo>
                  <a:lnTo>
                    <a:pt x="139" y="0"/>
                  </a:lnTo>
                  <a:lnTo>
                    <a:pt x="175" y="4"/>
                  </a:lnTo>
                  <a:lnTo>
                    <a:pt x="222" y="4"/>
                  </a:lnTo>
                  <a:lnTo>
                    <a:pt x="245" y="19"/>
                  </a:lnTo>
                  <a:lnTo>
                    <a:pt x="154" y="61"/>
                  </a:lnTo>
                  <a:lnTo>
                    <a:pt x="156" y="97"/>
                  </a:lnTo>
                  <a:lnTo>
                    <a:pt x="184" y="112"/>
                  </a:lnTo>
                  <a:lnTo>
                    <a:pt x="180" y="114"/>
                  </a:lnTo>
                  <a:lnTo>
                    <a:pt x="173" y="122"/>
                  </a:lnTo>
                  <a:lnTo>
                    <a:pt x="165" y="124"/>
                  </a:lnTo>
                  <a:lnTo>
                    <a:pt x="160" y="127"/>
                  </a:lnTo>
                  <a:lnTo>
                    <a:pt x="152" y="129"/>
                  </a:lnTo>
                  <a:lnTo>
                    <a:pt x="146" y="131"/>
                  </a:lnTo>
                  <a:lnTo>
                    <a:pt x="135" y="129"/>
                  </a:lnTo>
                  <a:lnTo>
                    <a:pt x="127" y="129"/>
                  </a:lnTo>
                  <a:lnTo>
                    <a:pt x="118" y="127"/>
                  </a:lnTo>
                  <a:lnTo>
                    <a:pt x="110" y="124"/>
                  </a:lnTo>
                  <a:lnTo>
                    <a:pt x="103" y="122"/>
                  </a:lnTo>
                  <a:lnTo>
                    <a:pt x="97" y="118"/>
                  </a:lnTo>
                  <a:lnTo>
                    <a:pt x="93" y="118"/>
                  </a:lnTo>
                  <a:lnTo>
                    <a:pt x="34" y="133"/>
                  </a:lnTo>
                  <a:lnTo>
                    <a:pt x="0" y="86"/>
                  </a:lnTo>
                  <a:close/>
                </a:path>
              </a:pathLst>
            </a:custGeom>
            <a:solidFill>
              <a:srgbClr val="FF94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0" name="Freeform 52"/>
            <p:cNvSpPr>
              <a:spLocks/>
            </p:cNvSpPr>
            <p:nvPr/>
          </p:nvSpPr>
          <p:spPr bwMode="auto">
            <a:xfrm>
              <a:off x="1462" y="3670"/>
              <a:ext cx="99" cy="67"/>
            </a:xfrm>
            <a:custGeom>
              <a:avLst/>
              <a:gdLst>
                <a:gd name="T0" fmla="*/ 0 w 198"/>
                <a:gd name="T1" fmla="*/ 49 h 135"/>
                <a:gd name="T2" fmla="*/ 24 w 198"/>
                <a:gd name="T3" fmla="*/ 10 h 135"/>
                <a:gd name="T4" fmla="*/ 58 w 198"/>
                <a:gd name="T5" fmla="*/ 0 h 135"/>
                <a:gd name="T6" fmla="*/ 62 w 198"/>
                <a:gd name="T7" fmla="*/ 6 h 135"/>
                <a:gd name="T8" fmla="*/ 49 w 198"/>
                <a:gd name="T9" fmla="*/ 21 h 135"/>
                <a:gd name="T10" fmla="*/ 99 w 198"/>
                <a:gd name="T11" fmla="*/ 8 h 135"/>
                <a:gd name="T12" fmla="*/ 89 w 198"/>
                <a:gd name="T13" fmla="*/ 29 h 135"/>
                <a:gd name="T14" fmla="*/ 72 w 198"/>
                <a:gd name="T15" fmla="*/ 57 h 135"/>
                <a:gd name="T16" fmla="*/ 70 w 198"/>
                <a:gd name="T17" fmla="*/ 57 h 135"/>
                <a:gd name="T18" fmla="*/ 68 w 198"/>
                <a:gd name="T19" fmla="*/ 56 h 135"/>
                <a:gd name="T20" fmla="*/ 64 w 198"/>
                <a:gd name="T21" fmla="*/ 55 h 135"/>
                <a:gd name="T22" fmla="*/ 60 w 198"/>
                <a:gd name="T23" fmla="*/ 54 h 135"/>
                <a:gd name="T24" fmla="*/ 54 w 198"/>
                <a:gd name="T25" fmla="*/ 53 h 135"/>
                <a:gd name="T26" fmla="*/ 49 w 198"/>
                <a:gd name="T27" fmla="*/ 53 h 135"/>
                <a:gd name="T28" fmla="*/ 42 w 198"/>
                <a:gd name="T29" fmla="*/ 53 h 135"/>
                <a:gd name="T30" fmla="*/ 37 w 198"/>
                <a:gd name="T31" fmla="*/ 53 h 135"/>
                <a:gd name="T32" fmla="*/ 29 w 198"/>
                <a:gd name="T33" fmla="*/ 54 h 135"/>
                <a:gd name="T34" fmla="*/ 23 w 198"/>
                <a:gd name="T35" fmla="*/ 56 h 135"/>
                <a:gd name="T36" fmla="*/ 17 w 198"/>
                <a:gd name="T37" fmla="*/ 59 h 135"/>
                <a:gd name="T38" fmla="*/ 11 w 198"/>
                <a:gd name="T39" fmla="*/ 60 h 135"/>
                <a:gd name="T40" fmla="*/ 6 w 198"/>
                <a:gd name="T41" fmla="*/ 63 h 135"/>
                <a:gd name="T42" fmla="*/ 2 w 198"/>
                <a:gd name="T43" fmla="*/ 65 h 135"/>
                <a:gd name="T44" fmla="*/ 0 w 198"/>
                <a:gd name="T45" fmla="*/ 65 h 135"/>
                <a:gd name="T46" fmla="*/ 0 w 198"/>
                <a:gd name="T47" fmla="*/ 67 h 135"/>
                <a:gd name="T48" fmla="*/ 0 w 198"/>
                <a:gd name="T49" fmla="*/ 49 h 135"/>
                <a:gd name="T50" fmla="*/ 0 w 198"/>
                <a:gd name="T51" fmla="*/ 49 h 1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8"/>
                <a:gd name="T79" fmla="*/ 0 h 135"/>
                <a:gd name="T80" fmla="*/ 198 w 198"/>
                <a:gd name="T81" fmla="*/ 135 h 13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8" h="135">
                  <a:moveTo>
                    <a:pt x="0" y="99"/>
                  </a:moveTo>
                  <a:lnTo>
                    <a:pt x="48" y="21"/>
                  </a:lnTo>
                  <a:lnTo>
                    <a:pt x="116" y="0"/>
                  </a:lnTo>
                  <a:lnTo>
                    <a:pt x="124" y="13"/>
                  </a:lnTo>
                  <a:lnTo>
                    <a:pt x="97" y="42"/>
                  </a:lnTo>
                  <a:lnTo>
                    <a:pt x="198" y="17"/>
                  </a:lnTo>
                  <a:lnTo>
                    <a:pt x="177" y="59"/>
                  </a:lnTo>
                  <a:lnTo>
                    <a:pt x="143" y="114"/>
                  </a:lnTo>
                  <a:lnTo>
                    <a:pt x="139" y="114"/>
                  </a:lnTo>
                  <a:lnTo>
                    <a:pt x="135" y="112"/>
                  </a:lnTo>
                  <a:lnTo>
                    <a:pt x="128" y="110"/>
                  </a:lnTo>
                  <a:lnTo>
                    <a:pt x="120" y="108"/>
                  </a:lnTo>
                  <a:lnTo>
                    <a:pt x="109" y="106"/>
                  </a:lnTo>
                  <a:lnTo>
                    <a:pt x="97" y="106"/>
                  </a:lnTo>
                  <a:lnTo>
                    <a:pt x="84" y="106"/>
                  </a:lnTo>
                  <a:lnTo>
                    <a:pt x="73" y="106"/>
                  </a:lnTo>
                  <a:lnTo>
                    <a:pt x="59" y="108"/>
                  </a:lnTo>
                  <a:lnTo>
                    <a:pt x="46" y="112"/>
                  </a:lnTo>
                  <a:lnTo>
                    <a:pt x="33" y="118"/>
                  </a:lnTo>
                  <a:lnTo>
                    <a:pt x="21" y="121"/>
                  </a:lnTo>
                  <a:lnTo>
                    <a:pt x="12" y="127"/>
                  </a:lnTo>
                  <a:lnTo>
                    <a:pt x="4" y="131"/>
                  </a:lnTo>
                  <a:lnTo>
                    <a:pt x="0" y="131"/>
                  </a:lnTo>
                  <a:lnTo>
                    <a:pt x="0" y="135"/>
                  </a:lnTo>
                  <a:lnTo>
                    <a:pt x="0" y="99"/>
                  </a:lnTo>
                  <a:close/>
                </a:path>
              </a:pathLst>
            </a:custGeom>
            <a:solidFill>
              <a:srgbClr val="FF94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1" name="Freeform 53"/>
            <p:cNvSpPr>
              <a:spLocks/>
            </p:cNvSpPr>
            <p:nvPr/>
          </p:nvSpPr>
          <p:spPr bwMode="auto">
            <a:xfrm>
              <a:off x="943" y="3855"/>
              <a:ext cx="93" cy="83"/>
            </a:xfrm>
            <a:custGeom>
              <a:avLst/>
              <a:gdLst>
                <a:gd name="T0" fmla="*/ 92 w 186"/>
                <a:gd name="T1" fmla="*/ 9 h 166"/>
                <a:gd name="T2" fmla="*/ 76 w 186"/>
                <a:gd name="T3" fmla="*/ 0 h 166"/>
                <a:gd name="T4" fmla="*/ 55 w 186"/>
                <a:gd name="T5" fmla="*/ 28 h 166"/>
                <a:gd name="T6" fmla="*/ 66 w 186"/>
                <a:gd name="T7" fmla="*/ 38 h 166"/>
                <a:gd name="T8" fmla="*/ 63 w 186"/>
                <a:gd name="T9" fmla="*/ 40 h 166"/>
                <a:gd name="T10" fmla="*/ 61 w 186"/>
                <a:gd name="T11" fmla="*/ 45 h 166"/>
                <a:gd name="T12" fmla="*/ 59 w 186"/>
                <a:gd name="T13" fmla="*/ 47 h 166"/>
                <a:gd name="T14" fmla="*/ 55 w 186"/>
                <a:gd name="T15" fmla="*/ 49 h 166"/>
                <a:gd name="T16" fmla="*/ 50 w 186"/>
                <a:gd name="T17" fmla="*/ 52 h 166"/>
                <a:gd name="T18" fmla="*/ 47 w 186"/>
                <a:gd name="T19" fmla="*/ 56 h 166"/>
                <a:gd name="T20" fmla="*/ 43 w 186"/>
                <a:gd name="T21" fmla="*/ 57 h 166"/>
                <a:gd name="T22" fmla="*/ 39 w 186"/>
                <a:gd name="T23" fmla="*/ 59 h 166"/>
                <a:gd name="T24" fmla="*/ 35 w 186"/>
                <a:gd name="T25" fmla="*/ 60 h 166"/>
                <a:gd name="T26" fmla="*/ 33 w 186"/>
                <a:gd name="T27" fmla="*/ 62 h 166"/>
                <a:gd name="T28" fmla="*/ 27 w 186"/>
                <a:gd name="T29" fmla="*/ 64 h 166"/>
                <a:gd name="T30" fmla="*/ 25 w 186"/>
                <a:gd name="T31" fmla="*/ 65 h 166"/>
                <a:gd name="T32" fmla="*/ 21 w 186"/>
                <a:gd name="T33" fmla="*/ 66 h 166"/>
                <a:gd name="T34" fmla="*/ 17 w 186"/>
                <a:gd name="T35" fmla="*/ 68 h 166"/>
                <a:gd name="T36" fmla="*/ 13 w 186"/>
                <a:gd name="T37" fmla="*/ 68 h 166"/>
                <a:gd name="T38" fmla="*/ 11 w 186"/>
                <a:gd name="T39" fmla="*/ 69 h 166"/>
                <a:gd name="T40" fmla="*/ 6 w 186"/>
                <a:gd name="T41" fmla="*/ 70 h 166"/>
                <a:gd name="T42" fmla="*/ 5 w 186"/>
                <a:gd name="T43" fmla="*/ 71 h 166"/>
                <a:gd name="T44" fmla="*/ 1 w 186"/>
                <a:gd name="T45" fmla="*/ 72 h 166"/>
                <a:gd name="T46" fmla="*/ 0 w 186"/>
                <a:gd name="T47" fmla="*/ 73 h 166"/>
                <a:gd name="T48" fmla="*/ 6 w 186"/>
                <a:gd name="T49" fmla="*/ 83 h 166"/>
                <a:gd name="T50" fmla="*/ 6 w 186"/>
                <a:gd name="T51" fmla="*/ 82 h 166"/>
                <a:gd name="T52" fmla="*/ 9 w 186"/>
                <a:gd name="T53" fmla="*/ 82 h 166"/>
                <a:gd name="T54" fmla="*/ 12 w 186"/>
                <a:gd name="T55" fmla="*/ 82 h 166"/>
                <a:gd name="T56" fmla="*/ 15 w 186"/>
                <a:gd name="T57" fmla="*/ 82 h 166"/>
                <a:gd name="T58" fmla="*/ 20 w 186"/>
                <a:gd name="T59" fmla="*/ 82 h 166"/>
                <a:gd name="T60" fmla="*/ 26 w 186"/>
                <a:gd name="T61" fmla="*/ 82 h 166"/>
                <a:gd name="T62" fmla="*/ 29 w 186"/>
                <a:gd name="T63" fmla="*/ 82 h 166"/>
                <a:gd name="T64" fmla="*/ 33 w 186"/>
                <a:gd name="T65" fmla="*/ 82 h 166"/>
                <a:gd name="T66" fmla="*/ 36 w 186"/>
                <a:gd name="T67" fmla="*/ 82 h 166"/>
                <a:gd name="T68" fmla="*/ 41 w 186"/>
                <a:gd name="T69" fmla="*/ 83 h 166"/>
                <a:gd name="T70" fmla="*/ 47 w 186"/>
                <a:gd name="T71" fmla="*/ 82 h 166"/>
                <a:gd name="T72" fmla="*/ 54 w 186"/>
                <a:gd name="T73" fmla="*/ 82 h 166"/>
                <a:gd name="T74" fmla="*/ 57 w 186"/>
                <a:gd name="T75" fmla="*/ 81 h 166"/>
                <a:gd name="T76" fmla="*/ 61 w 186"/>
                <a:gd name="T77" fmla="*/ 81 h 166"/>
                <a:gd name="T78" fmla="*/ 65 w 186"/>
                <a:gd name="T79" fmla="*/ 80 h 166"/>
                <a:gd name="T80" fmla="*/ 69 w 186"/>
                <a:gd name="T81" fmla="*/ 80 h 166"/>
                <a:gd name="T82" fmla="*/ 74 w 186"/>
                <a:gd name="T83" fmla="*/ 78 h 166"/>
                <a:gd name="T84" fmla="*/ 81 w 186"/>
                <a:gd name="T85" fmla="*/ 76 h 166"/>
                <a:gd name="T86" fmla="*/ 86 w 186"/>
                <a:gd name="T87" fmla="*/ 71 h 166"/>
                <a:gd name="T88" fmla="*/ 90 w 186"/>
                <a:gd name="T89" fmla="*/ 66 h 166"/>
                <a:gd name="T90" fmla="*/ 91 w 186"/>
                <a:gd name="T91" fmla="*/ 61 h 166"/>
                <a:gd name="T92" fmla="*/ 92 w 186"/>
                <a:gd name="T93" fmla="*/ 57 h 166"/>
                <a:gd name="T94" fmla="*/ 93 w 186"/>
                <a:gd name="T95" fmla="*/ 52 h 166"/>
                <a:gd name="T96" fmla="*/ 93 w 186"/>
                <a:gd name="T97" fmla="*/ 47 h 166"/>
                <a:gd name="T98" fmla="*/ 93 w 186"/>
                <a:gd name="T99" fmla="*/ 43 h 166"/>
                <a:gd name="T100" fmla="*/ 93 w 186"/>
                <a:gd name="T101" fmla="*/ 38 h 166"/>
                <a:gd name="T102" fmla="*/ 93 w 186"/>
                <a:gd name="T103" fmla="*/ 34 h 166"/>
                <a:gd name="T104" fmla="*/ 93 w 186"/>
                <a:gd name="T105" fmla="*/ 29 h 166"/>
                <a:gd name="T106" fmla="*/ 93 w 186"/>
                <a:gd name="T107" fmla="*/ 25 h 166"/>
                <a:gd name="T108" fmla="*/ 92 w 186"/>
                <a:gd name="T109" fmla="*/ 21 h 166"/>
                <a:gd name="T110" fmla="*/ 92 w 186"/>
                <a:gd name="T111" fmla="*/ 18 h 166"/>
                <a:gd name="T112" fmla="*/ 92 w 186"/>
                <a:gd name="T113" fmla="*/ 14 h 166"/>
                <a:gd name="T114" fmla="*/ 92 w 186"/>
                <a:gd name="T115" fmla="*/ 10 h 166"/>
                <a:gd name="T116" fmla="*/ 92 w 186"/>
                <a:gd name="T117" fmla="*/ 9 h 166"/>
                <a:gd name="T118" fmla="*/ 92 w 186"/>
                <a:gd name="T119" fmla="*/ 9 h 16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86"/>
                <a:gd name="T181" fmla="*/ 0 h 166"/>
                <a:gd name="T182" fmla="*/ 186 w 186"/>
                <a:gd name="T183" fmla="*/ 166 h 16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86" h="166">
                  <a:moveTo>
                    <a:pt x="183" y="17"/>
                  </a:moveTo>
                  <a:lnTo>
                    <a:pt x="152" y="0"/>
                  </a:lnTo>
                  <a:lnTo>
                    <a:pt x="110" y="57"/>
                  </a:lnTo>
                  <a:lnTo>
                    <a:pt x="131" y="76"/>
                  </a:lnTo>
                  <a:lnTo>
                    <a:pt x="127" y="80"/>
                  </a:lnTo>
                  <a:lnTo>
                    <a:pt x="122" y="90"/>
                  </a:lnTo>
                  <a:lnTo>
                    <a:pt x="118" y="94"/>
                  </a:lnTo>
                  <a:lnTo>
                    <a:pt x="110" y="99"/>
                  </a:lnTo>
                  <a:lnTo>
                    <a:pt x="101" y="105"/>
                  </a:lnTo>
                  <a:lnTo>
                    <a:pt x="93" y="113"/>
                  </a:lnTo>
                  <a:lnTo>
                    <a:pt x="86" y="114"/>
                  </a:lnTo>
                  <a:lnTo>
                    <a:pt x="78" y="118"/>
                  </a:lnTo>
                  <a:lnTo>
                    <a:pt x="70" y="120"/>
                  </a:lnTo>
                  <a:lnTo>
                    <a:pt x="65" y="124"/>
                  </a:lnTo>
                  <a:lnTo>
                    <a:pt x="55" y="128"/>
                  </a:lnTo>
                  <a:lnTo>
                    <a:pt x="50" y="130"/>
                  </a:lnTo>
                  <a:lnTo>
                    <a:pt x="42" y="132"/>
                  </a:lnTo>
                  <a:lnTo>
                    <a:pt x="34" y="135"/>
                  </a:lnTo>
                  <a:lnTo>
                    <a:pt x="27" y="135"/>
                  </a:lnTo>
                  <a:lnTo>
                    <a:pt x="21" y="137"/>
                  </a:lnTo>
                  <a:lnTo>
                    <a:pt x="13" y="139"/>
                  </a:lnTo>
                  <a:lnTo>
                    <a:pt x="10" y="141"/>
                  </a:lnTo>
                  <a:lnTo>
                    <a:pt x="2" y="143"/>
                  </a:lnTo>
                  <a:lnTo>
                    <a:pt x="0" y="145"/>
                  </a:lnTo>
                  <a:lnTo>
                    <a:pt x="11" y="166"/>
                  </a:lnTo>
                  <a:lnTo>
                    <a:pt x="11" y="164"/>
                  </a:lnTo>
                  <a:lnTo>
                    <a:pt x="17" y="164"/>
                  </a:lnTo>
                  <a:lnTo>
                    <a:pt x="23" y="164"/>
                  </a:lnTo>
                  <a:lnTo>
                    <a:pt x="31" y="164"/>
                  </a:lnTo>
                  <a:lnTo>
                    <a:pt x="40" y="164"/>
                  </a:lnTo>
                  <a:lnTo>
                    <a:pt x="53" y="164"/>
                  </a:lnTo>
                  <a:lnTo>
                    <a:pt x="59" y="164"/>
                  </a:lnTo>
                  <a:lnTo>
                    <a:pt x="65" y="164"/>
                  </a:lnTo>
                  <a:lnTo>
                    <a:pt x="72" y="164"/>
                  </a:lnTo>
                  <a:lnTo>
                    <a:pt x="82" y="166"/>
                  </a:lnTo>
                  <a:lnTo>
                    <a:pt x="93" y="164"/>
                  </a:lnTo>
                  <a:lnTo>
                    <a:pt x="108" y="164"/>
                  </a:lnTo>
                  <a:lnTo>
                    <a:pt x="114" y="162"/>
                  </a:lnTo>
                  <a:lnTo>
                    <a:pt x="122" y="162"/>
                  </a:lnTo>
                  <a:lnTo>
                    <a:pt x="129" y="160"/>
                  </a:lnTo>
                  <a:lnTo>
                    <a:pt x="137" y="160"/>
                  </a:lnTo>
                  <a:lnTo>
                    <a:pt x="148" y="156"/>
                  </a:lnTo>
                  <a:lnTo>
                    <a:pt x="162" y="151"/>
                  </a:lnTo>
                  <a:lnTo>
                    <a:pt x="171" y="141"/>
                  </a:lnTo>
                  <a:lnTo>
                    <a:pt x="179" y="132"/>
                  </a:lnTo>
                  <a:lnTo>
                    <a:pt x="181" y="122"/>
                  </a:lnTo>
                  <a:lnTo>
                    <a:pt x="183" y="114"/>
                  </a:lnTo>
                  <a:lnTo>
                    <a:pt x="185" y="105"/>
                  </a:lnTo>
                  <a:lnTo>
                    <a:pt x="186" y="95"/>
                  </a:lnTo>
                  <a:lnTo>
                    <a:pt x="186" y="86"/>
                  </a:lnTo>
                  <a:lnTo>
                    <a:pt x="186" y="76"/>
                  </a:lnTo>
                  <a:lnTo>
                    <a:pt x="186" y="67"/>
                  </a:lnTo>
                  <a:lnTo>
                    <a:pt x="186" y="59"/>
                  </a:lnTo>
                  <a:lnTo>
                    <a:pt x="185" y="50"/>
                  </a:lnTo>
                  <a:lnTo>
                    <a:pt x="183" y="42"/>
                  </a:lnTo>
                  <a:lnTo>
                    <a:pt x="183" y="35"/>
                  </a:lnTo>
                  <a:lnTo>
                    <a:pt x="183" y="29"/>
                  </a:lnTo>
                  <a:lnTo>
                    <a:pt x="183" y="19"/>
                  </a:lnTo>
                  <a:lnTo>
                    <a:pt x="183" y="17"/>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2" name="Freeform 54"/>
            <p:cNvSpPr>
              <a:spLocks/>
            </p:cNvSpPr>
            <p:nvPr/>
          </p:nvSpPr>
          <p:spPr bwMode="auto">
            <a:xfrm>
              <a:off x="1934" y="2921"/>
              <a:ext cx="62" cy="202"/>
            </a:xfrm>
            <a:custGeom>
              <a:avLst/>
              <a:gdLst>
                <a:gd name="T0" fmla="*/ 0 w 126"/>
                <a:gd name="T1" fmla="*/ 21 h 405"/>
                <a:gd name="T2" fmla="*/ 3 w 126"/>
                <a:gd name="T3" fmla="*/ 26 h 405"/>
                <a:gd name="T4" fmla="*/ 6 w 126"/>
                <a:gd name="T5" fmla="*/ 33 h 405"/>
                <a:gd name="T6" fmla="*/ 9 w 126"/>
                <a:gd name="T7" fmla="*/ 42 h 405"/>
                <a:gd name="T8" fmla="*/ 9 w 126"/>
                <a:gd name="T9" fmla="*/ 52 h 405"/>
                <a:gd name="T10" fmla="*/ 9 w 126"/>
                <a:gd name="T11" fmla="*/ 61 h 405"/>
                <a:gd name="T12" fmla="*/ 9 w 126"/>
                <a:gd name="T13" fmla="*/ 68 h 405"/>
                <a:gd name="T14" fmla="*/ 9 w 126"/>
                <a:gd name="T15" fmla="*/ 71 h 405"/>
                <a:gd name="T16" fmla="*/ 25 w 126"/>
                <a:gd name="T17" fmla="*/ 85 h 405"/>
                <a:gd name="T18" fmla="*/ 26 w 126"/>
                <a:gd name="T19" fmla="*/ 89 h 405"/>
                <a:gd name="T20" fmla="*/ 26 w 126"/>
                <a:gd name="T21" fmla="*/ 95 h 405"/>
                <a:gd name="T22" fmla="*/ 25 w 126"/>
                <a:gd name="T23" fmla="*/ 101 h 405"/>
                <a:gd name="T24" fmla="*/ 23 w 126"/>
                <a:gd name="T25" fmla="*/ 110 h 405"/>
                <a:gd name="T26" fmla="*/ 21 w 126"/>
                <a:gd name="T27" fmla="*/ 120 h 405"/>
                <a:gd name="T28" fmla="*/ 19 w 126"/>
                <a:gd name="T29" fmla="*/ 132 h 405"/>
                <a:gd name="T30" fmla="*/ 17 w 126"/>
                <a:gd name="T31" fmla="*/ 143 h 405"/>
                <a:gd name="T32" fmla="*/ 15 w 126"/>
                <a:gd name="T33" fmla="*/ 155 h 405"/>
                <a:gd name="T34" fmla="*/ 12 w 126"/>
                <a:gd name="T35" fmla="*/ 163 h 405"/>
                <a:gd name="T36" fmla="*/ 11 w 126"/>
                <a:gd name="T37" fmla="*/ 172 h 405"/>
                <a:gd name="T38" fmla="*/ 11 w 126"/>
                <a:gd name="T39" fmla="*/ 175 h 405"/>
                <a:gd name="T40" fmla="*/ 62 w 126"/>
                <a:gd name="T41" fmla="*/ 202 h 405"/>
                <a:gd name="T42" fmla="*/ 62 w 126"/>
                <a:gd name="T43" fmla="*/ 197 h 405"/>
                <a:gd name="T44" fmla="*/ 60 w 126"/>
                <a:gd name="T45" fmla="*/ 187 h 405"/>
                <a:gd name="T46" fmla="*/ 59 w 126"/>
                <a:gd name="T47" fmla="*/ 178 h 405"/>
                <a:gd name="T48" fmla="*/ 58 w 126"/>
                <a:gd name="T49" fmla="*/ 170 h 405"/>
                <a:gd name="T50" fmla="*/ 57 w 126"/>
                <a:gd name="T51" fmla="*/ 161 h 405"/>
                <a:gd name="T52" fmla="*/ 56 w 126"/>
                <a:gd name="T53" fmla="*/ 152 h 405"/>
                <a:gd name="T54" fmla="*/ 54 w 126"/>
                <a:gd name="T55" fmla="*/ 141 h 405"/>
                <a:gd name="T56" fmla="*/ 52 w 126"/>
                <a:gd name="T57" fmla="*/ 132 h 405"/>
                <a:gd name="T58" fmla="*/ 51 w 126"/>
                <a:gd name="T59" fmla="*/ 122 h 405"/>
                <a:gd name="T60" fmla="*/ 50 w 126"/>
                <a:gd name="T61" fmla="*/ 114 h 405"/>
                <a:gd name="T62" fmla="*/ 48 w 126"/>
                <a:gd name="T63" fmla="*/ 106 h 405"/>
                <a:gd name="T64" fmla="*/ 48 w 126"/>
                <a:gd name="T65" fmla="*/ 100 h 405"/>
                <a:gd name="T66" fmla="*/ 47 w 126"/>
                <a:gd name="T67" fmla="*/ 96 h 405"/>
                <a:gd name="T68" fmla="*/ 57 w 126"/>
                <a:gd name="T69" fmla="*/ 57 h 405"/>
                <a:gd name="T70" fmla="*/ 56 w 126"/>
                <a:gd name="T71" fmla="*/ 53 h 405"/>
                <a:gd name="T72" fmla="*/ 55 w 126"/>
                <a:gd name="T73" fmla="*/ 45 h 405"/>
                <a:gd name="T74" fmla="*/ 52 w 126"/>
                <a:gd name="T75" fmla="*/ 36 h 405"/>
                <a:gd name="T76" fmla="*/ 48 w 126"/>
                <a:gd name="T77" fmla="*/ 25 h 405"/>
                <a:gd name="T78" fmla="*/ 42 w 126"/>
                <a:gd name="T79" fmla="*/ 14 h 405"/>
                <a:gd name="T80" fmla="*/ 38 w 126"/>
                <a:gd name="T81" fmla="*/ 5 h 405"/>
                <a:gd name="T82" fmla="*/ 36 w 126"/>
                <a:gd name="T83" fmla="*/ 2 h 405"/>
                <a:gd name="T84" fmla="*/ 34 w 126"/>
                <a:gd name="T85" fmla="*/ 31 h 405"/>
                <a:gd name="T86" fmla="*/ 9 w 126"/>
                <a:gd name="T87" fmla="*/ 16 h 4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
                <a:gd name="T133" fmla="*/ 0 h 405"/>
                <a:gd name="T134" fmla="*/ 126 w 126"/>
                <a:gd name="T135" fmla="*/ 405 h 4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 h="405">
                  <a:moveTo>
                    <a:pt x="18" y="32"/>
                  </a:moveTo>
                  <a:lnTo>
                    <a:pt x="0" y="42"/>
                  </a:lnTo>
                  <a:lnTo>
                    <a:pt x="2" y="43"/>
                  </a:lnTo>
                  <a:lnTo>
                    <a:pt x="6" y="53"/>
                  </a:lnTo>
                  <a:lnTo>
                    <a:pt x="8" y="59"/>
                  </a:lnTo>
                  <a:lnTo>
                    <a:pt x="12" y="66"/>
                  </a:lnTo>
                  <a:lnTo>
                    <a:pt x="14" y="74"/>
                  </a:lnTo>
                  <a:lnTo>
                    <a:pt x="18" y="85"/>
                  </a:lnTo>
                  <a:lnTo>
                    <a:pt x="18" y="95"/>
                  </a:lnTo>
                  <a:lnTo>
                    <a:pt x="18" y="104"/>
                  </a:lnTo>
                  <a:lnTo>
                    <a:pt x="18" y="114"/>
                  </a:lnTo>
                  <a:lnTo>
                    <a:pt x="18" y="123"/>
                  </a:lnTo>
                  <a:lnTo>
                    <a:pt x="18" y="129"/>
                  </a:lnTo>
                  <a:lnTo>
                    <a:pt x="18" y="137"/>
                  </a:lnTo>
                  <a:lnTo>
                    <a:pt x="18" y="140"/>
                  </a:lnTo>
                  <a:lnTo>
                    <a:pt x="18" y="142"/>
                  </a:lnTo>
                  <a:lnTo>
                    <a:pt x="50" y="171"/>
                  </a:lnTo>
                  <a:lnTo>
                    <a:pt x="52" y="175"/>
                  </a:lnTo>
                  <a:lnTo>
                    <a:pt x="52" y="178"/>
                  </a:lnTo>
                  <a:lnTo>
                    <a:pt x="52" y="186"/>
                  </a:lnTo>
                  <a:lnTo>
                    <a:pt x="52" y="190"/>
                  </a:lnTo>
                  <a:lnTo>
                    <a:pt x="52" y="197"/>
                  </a:lnTo>
                  <a:lnTo>
                    <a:pt x="50" y="203"/>
                  </a:lnTo>
                  <a:lnTo>
                    <a:pt x="50" y="213"/>
                  </a:lnTo>
                  <a:lnTo>
                    <a:pt x="46" y="220"/>
                  </a:lnTo>
                  <a:lnTo>
                    <a:pt x="46" y="230"/>
                  </a:lnTo>
                  <a:lnTo>
                    <a:pt x="42" y="241"/>
                  </a:lnTo>
                  <a:lnTo>
                    <a:pt x="42" y="253"/>
                  </a:lnTo>
                  <a:lnTo>
                    <a:pt x="38" y="264"/>
                  </a:lnTo>
                  <a:lnTo>
                    <a:pt x="38" y="275"/>
                  </a:lnTo>
                  <a:lnTo>
                    <a:pt x="35" y="287"/>
                  </a:lnTo>
                  <a:lnTo>
                    <a:pt x="35" y="298"/>
                  </a:lnTo>
                  <a:lnTo>
                    <a:pt x="31" y="310"/>
                  </a:lnTo>
                  <a:lnTo>
                    <a:pt x="29" y="319"/>
                  </a:lnTo>
                  <a:lnTo>
                    <a:pt x="25" y="327"/>
                  </a:lnTo>
                  <a:lnTo>
                    <a:pt x="25" y="336"/>
                  </a:lnTo>
                  <a:lnTo>
                    <a:pt x="23" y="344"/>
                  </a:lnTo>
                  <a:lnTo>
                    <a:pt x="23" y="348"/>
                  </a:lnTo>
                  <a:lnTo>
                    <a:pt x="23" y="351"/>
                  </a:lnTo>
                  <a:lnTo>
                    <a:pt x="23" y="353"/>
                  </a:lnTo>
                  <a:lnTo>
                    <a:pt x="126" y="405"/>
                  </a:lnTo>
                  <a:lnTo>
                    <a:pt x="126" y="403"/>
                  </a:lnTo>
                  <a:lnTo>
                    <a:pt x="126" y="395"/>
                  </a:lnTo>
                  <a:lnTo>
                    <a:pt x="124" y="386"/>
                  </a:lnTo>
                  <a:lnTo>
                    <a:pt x="122" y="374"/>
                  </a:lnTo>
                  <a:lnTo>
                    <a:pt x="120" y="365"/>
                  </a:lnTo>
                  <a:lnTo>
                    <a:pt x="120" y="357"/>
                  </a:lnTo>
                  <a:lnTo>
                    <a:pt x="118" y="348"/>
                  </a:lnTo>
                  <a:lnTo>
                    <a:pt x="118" y="340"/>
                  </a:lnTo>
                  <a:lnTo>
                    <a:pt x="115" y="332"/>
                  </a:lnTo>
                  <a:lnTo>
                    <a:pt x="115" y="323"/>
                  </a:lnTo>
                  <a:lnTo>
                    <a:pt x="113" y="313"/>
                  </a:lnTo>
                  <a:lnTo>
                    <a:pt x="113" y="304"/>
                  </a:lnTo>
                  <a:lnTo>
                    <a:pt x="111" y="294"/>
                  </a:lnTo>
                  <a:lnTo>
                    <a:pt x="109" y="283"/>
                  </a:lnTo>
                  <a:lnTo>
                    <a:pt x="107" y="272"/>
                  </a:lnTo>
                  <a:lnTo>
                    <a:pt x="105" y="264"/>
                  </a:lnTo>
                  <a:lnTo>
                    <a:pt x="103" y="253"/>
                  </a:lnTo>
                  <a:lnTo>
                    <a:pt x="103" y="245"/>
                  </a:lnTo>
                  <a:lnTo>
                    <a:pt x="101" y="235"/>
                  </a:lnTo>
                  <a:lnTo>
                    <a:pt x="101" y="228"/>
                  </a:lnTo>
                  <a:lnTo>
                    <a:pt x="99" y="220"/>
                  </a:lnTo>
                  <a:lnTo>
                    <a:pt x="97" y="213"/>
                  </a:lnTo>
                  <a:lnTo>
                    <a:pt x="97" y="205"/>
                  </a:lnTo>
                  <a:lnTo>
                    <a:pt x="97" y="201"/>
                  </a:lnTo>
                  <a:lnTo>
                    <a:pt x="96" y="194"/>
                  </a:lnTo>
                  <a:lnTo>
                    <a:pt x="96" y="192"/>
                  </a:lnTo>
                  <a:lnTo>
                    <a:pt x="115" y="118"/>
                  </a:lnTo>
                  <a:lnTo>
                    <a:pt x="115" y="114"/>
                  </a:lnTo>
                  <a:lnTo>
                    <a:pt x="115" y="112"/>
                  </a:lnTo>
                  <a:lnTo>
                    <a:pt x="113" y="106"/>
                  </a:lnTo>
                  <a:lnTo>
                    <a:pt x="113" y="100"/>
                  </a:lnTo>
                  <a:lnTo>
                    <a:pt x="111" y="91"/>
                  </a:lnTo>
                  <a:lnTo>
                    <a:pt x="107" y="83"/>
                  </a:lnTo>
                  <a:lnTo>
                    <a:pt x="105" y="72"/>
                  </a:lnTo>
                  <a:lnTo>
                    <a:pt x="101" y="62"/>
                  </a:lnTo>
                  <a:lnTo>
                    <a:pt x="97" y="51"/>
                  </a:lnTo>
                  <a:lnTo>
                    <a:pt x="92" y="40"/>
                  </a:lnTo>
                  <a:lnTo>
                    <a:pt x="86" y="28"/>
                  </a:lnTo>
                  <a:lnTo>
                    <a:pt x="82" y="21"/>
                  </a:lnTo>
                  <a:lnTo>
                    <a:pt x="78" y="11"/>
                  </a:lnTo>
                  <a:lnTo>
                    <a:pt x="76" y="7"/>
                  </a:lnTo>
                  <a:lnTo>
                    <a:pt x="73" y="4"/>
                  </a:lnTo>
                  <a:lnTo>
                    <a:pt x="57" y="0"/>
                  </a:lnTo>
                  <a:lnTo>
                    <a:pt x="69" y="62"/>
                  </a:lnTo>
                  <a:lnTo>
                    <a:pt x="59" y="80"/>
                  </a:lnTo>
                  <a:lnTo>
                    <a:pt x="18" y="32"/>
                  </a:lnTo>
                  <a:close/>
                </a:path>
              </a:pathLst>
            </a:custGeom>
            <a:solidFill>
              <a:srgbClr val="F2CC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3" name="Freeform 55"/>
            <p:cNvSpPr>
              <a:spLocks/>
            </p:cNvSpPr>
            <p:nvPr/>
          </p:nvSpPr>
          <p:spPr bwMode="auto">
            <a:xfrm>
              <a:off x="2004" y="3916"/>
              <a:ext cx="117" cy="28"/>
            </a:xfrm>
            <a:custGeom>
              <a:avLst/>
              <a:gdLst>
                <a:gd name="T0" fmla="*/ 48 w 234"/>
                <a:gd name="T1" fmla="*/ 14 h 55"/>
                <a:gd name="T2" fmla="*/ 52 w 234"/>
                <a:gd name="T3" fmla="*/ 14 h 55"/>
                <a:gd name="T4" fmla="*/ 57 w 234"/>
                <a:gd name="T5" fmla="*/ 13 h 55"/>
                <a:gd name="T6" fmla="*/ 64 w 234"/>
                <a:gd name="T7" fmla="*/ 12 h 55"/>
                <a:gd name="T8" fmla="*/ 72 w 234"/>
                <a:gd name="T9" fmla="*/ 11 h 55"/>
                <a:gd name="T10" fmla="*/ 79 w 234"/>
                <a:gd name="T11" fmla="*/ 10 h 55"/>
                <a:gd name="T12" fmla="*/ 87 w 234"/>
                <a:gd name="T13" fmla="*/ 9 h 55"/>
                <a:gd name="T14" fmla="*/ 94 w 234"/>
                <a:gd name="T15" fmla="*/ 8 h 55"/>
                <a:gd name="T16" fmla="*/ 104 w 234"/>
                <a:gd name="T17" fmla="*/ 5 h 55"/>
                <a:gd name="T18" fmla="*/ 109 w 234"/>
                <a:gd name="T19" fmla="*/ 3 h 55"/>
                <a:gd name="T20" fmla="*/ 113 w 234"/>
                <a:gd name="T21" fmla="*/ 0 h 55"/>
                <a:gd name="T22" fmla="*/ 113 w 234"/>
                <a:gd name="T23" fmla="*/ 5 h 55"/>
                <a:gd name="T24" fmla="*/ 115 w 234"/>
                <a:gd name="T25" fmla="*/ 17 h 55"/>
                <a:gd name="T26" fmla="*/ 116 w 234"/>
                <a:gd name="T27" fmla="*/ 23 h 55"/>
                <a:gd name="T28" fmla="*/ 117 w 234"/>
                <a:gd name="T29" fmla="*/ 26 h 55"/>
                <a:gd name="T30" fmla="*/ 113 w 234"/>
                <a:gd name="T31" fmla="*/ 26 h 55"/>
                <a:gd name="T32" fmla="*/ 104 w 234"/>
                <a:gd name="T33" fmla="*/ 27 h 55"/>
                <a:gd name="T34" fmla="*/ 96 w 234"/>
                <a:gd name="T35" fmla="*/ 27 h 55"/>
                <a:gd name="T36" fmla="*/ 89 w 234"/>
                <a:gd name="T37" fmla="*/ 28 h 55"/>
                <a:gd name="T38" fmla="*/ 79 w 234"/>
                <a:gd name="T39" fmla="*/ 28 h 55"/>
                <a:gd name="T40" fmla="*/ 70 w 234"/>
                <a:gd name="T41" fmla="*/ 28 h 55"/>
                <a:gd name="T42" fmla="*/ 58 w 234"/>
                <a:gd name="T43" fmla="*/ 27 h 55"/>
                <a:gd name="T44" fmla="*/ 47 w 234"/>
                <a:gd name="T45" fmla="*/ 26 h 55"/>
                <a:gd name="T46" fmla="*/ 35 w 234"/>
                <a:gd name="T47" fmla="*/ 24 h 55"/>
                <a:gd name="T48" fmla="*/ 25 w 234"/>
                <a:gd name="T49" fmla="*/ 23 h 55"/>
                <a:gd name="T50" fmla="*/ 15 w 234"/>
                <a:gd name="T51" fmla="*/ 22 h 55"/>
                <a:gd name="T52" fmla="*/ 7 w 234"/>
                <a:gd name="T53" fmla="*/ 21 h 55"/>
                <a:gd name="T54" fmla="*/ 0 w 234"/>
                <a:gd name="T55" fmla="*/ 20 h 55"/>
                <a:gd name="T56" fmla="*/ 1 w 234"/>
                <a:gd name="T57" fmla="*/ 16 h 55"/>
                <a:gd name="T58" fmla="*/ 7 w 234"/>
                <a:gd name="T59" fmla="*/ 9 h 55"/>
                <a:gd name="T60" fmla="*/ 15 w 234"/>
                <a:gd name="T61" fmla="*/ 5 h 55"/>
                <a:gd name="T62" fmla="*/ 20 w 234"/>
                <a:gd name="T63" fmla="*/ 3 h 55"/>
                <a:gd name="T64" fmla="*/ 29 w 234"/>
                <a:gd name="T65" fmla="*/ 1 h 55"/>
                <a:gd name="T66" fmla="*/ 38 w 234"/>
                <a:gd name="T67" fmla="*/ 5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4"/>
                <a:gd name="T103" fmla="*/ 0 h 55"/>
                <a:gd name="T104" fmla="*/ 234 w 234"/>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4" h="55">
                  <a:moveTo>
                    <a:pt x="76" y="10"/>
                  </a:moveTo>
                  <a:lnTo>
                    <a:pt x="95" y="27"/>
                  </a:lnTo>
                  <a:lnTo>
                    <a:pt x="103" y="27"/>
                  </a:lnTo>
                  <a:lnTo>
                    <a:pt x="107" y="25"/>
                  </a:lnTo>
                  <a:lnTo>
                    <a:pt x="114" y="25"/>
                  </a:lnTo>
                  <a:lnTo>
                    <a:pt x="120" y="23"/>
                  </a:lnTo>
                  <a:lnTo>
                    <a:pt x="128" y="23"/>
                  </a:lnTo>
                  <a:lnTo>
                    <a:pt x="135" y="23"/>
                  </a:lnTo>
                  <a:lnTo>
                    <a:pt x="143" y="21"/>
                  </a:lnTo>
                  <a:lnTo>
                    <a:pt x="150" y="19"/>
                  </a:lnTo>
                  <a:lnTo>
                    <a:pt x="158" y="19"/>
                  </a:lnTo>
                  <a:lnTo>
                    <a:pt x="166" y="17"/>
                  </a:lnTo>
                  <a:lnTo>
                    <a:pt x="173" y="17"/>
                  </a:lnTo>
                  <a:lnTo>
                    <a:pt x="181" y="15"/>
                  </a:lnTo>
                  <a:lnTo>
                    <a:pt x="188" y="15"/>
                  </a:lnTo>
                  <a:lnTo>
                    <a:pt x="198" y="11"/>
                  </a:lnTo>
                  <a:lnTo>
                    <a:pt x="207" y="10"/>
                  </a:lnTo>
                  <a:lnTo>
                    <a:pt x="211" y="6"/>
                  </a:lnTo>
                  <a:lnTo>
                    <a:pt x="217" y="6"/>
                  </a:lnTo>
                  <a:lnTo>
                    <a:pt x="223" y="0"/>
                  </a:lnTo>
                  <a:lnTo>
                    <a:pt x="225" y="0"/>
                  </a:lnTo>
                  <a:lnTo>
                    <a:pt x="225" y="2"/>
                  </a:lnTo>
                  <a:lnTo>
                    <a:pt x="226" y="10"/>
                  </a:lnTo>
                  <a:lnTo>
                    <a:pt x="228" y="23"/>
                  </a:lnTo>
                  <a:lnTo>
                    <a:pt x="230" y="34"/>
                  </a:lnTo>
                  <a:lnTo>
                    <a:pt x="230" y="40"/>
                  </a:lnTo>
                  <a:lnTo>
                    <a:pt x="232" y="46"/>
                  </a:lnTo>
                  <a:lnTo>
                    <a:pt x="232" y="48"/>
                  </a:lnTo>
                  <a:lnTo>
                    <a:pt x="234" y="51"/>
                  </a:lnTo>
                  <a:lnTo>
                    <a:pt x="230" y="51"/>
                  </a:lnTo>
                  <a:lnTo>
                    <a:pt x="225" y="51"/>
                  </a:lnTo>
                  <a:lnTo>
                    <a:pt x="217" y="51"/>
                  </a:lnTo>
                  <a:lnTo>
                    <a:pt x="207" y="53"/>
                  </a:lnTo>
                  <a:lnTo>
                    <a:pt x="200" y="53"/>
                  </a:lnTo>
                  <a:lnTo>
                    <a:pt x="192" y="53"/>
                  </a:lnTo>
                  <a:lnTo>
                    <a:pt x="185" y="53"/>
                  </a:lnTo>
                  <a:lnTo>
                    <a:pt x="177" y="55"/>
                  </a:lnTo>
                  <a:lnTo>
                    <a:pt x="167" y="55"/>
                  </a:lnTo>
                  <a:lnTo>
                    <a:pt x="158" y="55"/>
                  </a:lnTo>
                  <a:lnTo>
                    <a:pt x="148" y="55"/>
                  </a:lnTo>
                  <a:lnTo>
                    <a:pt x="139" y="55"/>
                  </a:lnTo>
                  <a:lnTo>
                    <a:pt x="128" y="53"/>
                  </a:lnTo>
                  <a:lnTo>
                    <a:pt x="116" y="53"/>
                  </a:lnTo>
                  <a:lnTo>
                    <a:pt x="103" y="51"/>
                  </a:lnTo>
                  <a:lnTo>
                    <a:pt x="93" y="51"/>
                  </a:lnTo>
                  <a:lnTo>
                    <a:pt x="82" y="48"/>
                  </a:lnTo>
                  <a:lnTo>
                    <a:pt x="70" y="48"/>
                  </a:lnTo>
                  <a:lnTo>
                    <a:pt x="57" y="46"/>
                  </a:lnTo>
                  <a:lnTo>
                    <a:pt x="50" y="46"/>
                  </a:lnTo>
                  <a:lnTo>
                    <a:pt x="36" y="44"/>
                  </a:lnTo>
                  <a:lnTo>
                    <a:pt x="29" y="44"/>
                  </a:lnTo>
                  <a:lnTo>
                    <a:pt x="19" y="42"/>
                  </a:lnTo>
                  <a:lnTo>
                    <a:pt x="13" y="42"/>
                  </a:lnTo>
                  <a:lnTo>
                    <a:pt x="2" y="40"/>
                  </a:lnTo>
                  <a:lnTo>
                    <a:pt x="0" y="40"/>
                  </a:lnTo>
                  <a:lnTo>
                    <a:pt x="0" y="38"/>
                  </a:lnTo>
                  <a:lnTo>
                    <a:pt x="2" y="32"/>
                  </a:lnTo>
                  <a:lnTo>
                    <a:pt x="6" y="25"/>
                  </a:lnTo>
                  <a:lnTo>
                    <a:pt x="15" y="17"/>
                  </a:lnTo>
                  <a:lnTo>
                    <a:pt x="19" y="13"/>
                  </a:lnTo>
                  <a:lnTo>
                    <a:pt x="29" y="10"/>
                  </a:lnTo>
                  <a:lnTo>
                    <a:pt x="34" y="8"/>
                  </a:lnTo>
                  <a:lnTo>
                    <a:pt x="40" y="6"/>
                  </a:lnTo>
                  <a:lnTo>
                    <a:pt x="51" y="2"/>
                  </a:lnTo>
                  <a:lnTo>
                    <a:pt x="57" y="2"/>
                  </a:lnTo>
                  <a:lnTo>
                    <a:pt x="76" y="10"/>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4" name="Freeform 56"/>
            <p:cNvSpPr>
              <a:spLocks/>
            </p:cNvSpPr>
            <p:nvPr/>
          </p:nvSpPr>
          <p:spPr bwMode="auto">
            <a:xfrm>
              <a:off x="1743" y="3909"/>
              <a:ext cx="97" cy="24"/>
            </a:xfrm>
            <a:custGeom>
              <a:avLst/>
              <a:gdLst>
                <a:gd name="T0" fmla="*/ 17 w 194"/>
                <a:gd name="T1" fmla="*/ 5 h 47"/>
                <a:gd name="T2" fmla="*/ 72 w 194"/>
                <a:gd name="T3" fmla="*/ 5 h 47"/>
                <a:gd name="T4" fmla="*/ 86 w 194"/>
                <a:gd name="T5" fmla="*/ 0 h 47"/>
                <a:gd name="T6" fmla="*/ 93 w 194"/>
                <a:gd name="T7" fmla="*/ 2 h 47"/>
                <a:gd name="T8" fmla="*/ 97 w 194"/>
                <a:gd name="T9" fmla="*/ 20 h 47"/>
                <a:gd name="T10" fmla="*/ 96 w 194"/>
                <a:gd name="T11" fmla="*/ 20 h 47"/>
                <a:gd name="T12" fmla="*/ 95 w 194"/>
                <a:gd name="T13" fmla="*/ 20 h 47"/>
                <a:gd name="T14" fmla="*/ 93 w 194"/>
                <a:gd name="T15" fmla="*/ 21 h 47"/>
                <a:gd name="T16" fmla="*/ 89 w 194"/>
                <a:gd name="T17" fmla="*/ 22 h 47"/>
                <a:gd name="T18" fmla="*/ 85 w 194"/>
                <a:gd name="T19" fmla="*/ 22 h 47"/>
                <a:gd name="T20" fmla="*/ 78 w 194"/>
                <a:gd name="T21" fmla="*/ 22 h 47"/>
                <a:gd name="T22" fmla="*/ 75 w 194"/>
                <a:gd name="T23" fmla="*/ 22 h 47"/>
                <a:gd name="T24" fmla="*/ 72 w 194"/>
                <a:gd name="T25" fmla="*/ 23 h 47"/>
                <a:gd name="T26" fmla="*/ 68 w 194"/>
                <a:gd name="T27" fmla="*/ 23 h 47"/>
                <a:gd name="T28" fmla="*/ 64 w 194"/>
                <a:gd name="T29" fmla="*/ 24 h 47"/>
                <a:gd name="T30" fmla="*/ 59 w 194"/>
                <a:gd name="T31" fmla="*/ 23 h 47"/>
                <a:gd name="T32" fmla="*/ 53 w 194"/>
                <a:gd name="T33" fmla="*/ 22 h 47"/>
                <a:gd name="T34" fmla="*/ 49 w 194"/>
                <a:gd name="T35" fmla="*/ 22 h 47"/>
                <a:gd name="T36" fmla="*/ 43 w 194"/>
                <a:gd name="T37" fmla="*/ 22 h 47"/>
                <a:gd name="T38" fmla="*/ 38 w 194"/>
                <a:gd name="T39" fmla="*/ 21 h 47"/>
                <a:gd name="T40" fmla="*/ 33 w 194"/>
                <a:gd name="T41" fmla="*/ 20 h 47"/>
                <a:gd name="T42" fmla="*/ 27 w 194"/>
                <a:gd name="T43" fmla="*/ 20 h 47"/>
                <a:gd name="T44" fmla="*/ 23 w 194"/>
                <a:gd name="T45" fmla="*/ 20 h 47"/>
                <a:gd name="T46" fmla="*/ 17 w 194"/>
                <a:gd name="T47" fmla="*/ 19 h 47"/>
                <a:gd name="T48" fmla="*/ 13 w 194"/>
                <a:gd name="T49" fmla="*/ 18 h 47"/>
                <a:gd name="T50" fmla="*/ 10 w 194"/>
                <a:gd name="T51" fmla="*/ 18 h 47"/>
                <a:gd name="T52" fmla="*/ 7 w 194"/>
                <a:gd name="T53" fmla="*/ 18 h 47"/>
                <a:gd name="T54" fmla="*/ 2 w 194"/>
                <a:gd name="T55" fmla="*/ 18 h 47"/>
                <a:gd name="T56" fmla="*/ 0 w 194"/>
                <a:gd name="T57" fmla="*/ 18 h 47"/>
                <a:gd name="T58" fmla="*/ 17 w 194"/>
                <a:gd name="T59" fmla="*/ 5 h 47"/>
                <a:gd name="T60" fmla="*/ 17 w 194"/>
                <a:gd name="T61" fmla="*/ 5 h 4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4"/>
                <a:gd name="T94" fmla="*/ 0 h 47"/>
                <a:gd name="T95" fmla="*/ 194 w 194"/>
                <a:gd name="T96" fmla="*/ 47 h 4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4" h="47">
                  <a:moveTo>
                    <a:pt x="34" y="9"/>
                  </a:moveTo>
                  <a:lnTo>
                    <a:pt x="143" y="9"/>
                  </a:lnTo>
                  <a:lnTo>
                    <a:pt x="171" y="0"/>
                  </a:lnTo>
                  <a:lnTo>
                    <a:pt x="185" y="4"/>
                  </a:lnTo>
                  <a:lnTo>
                    <a:pt x="194" y="40"/>
                  </a:lnTo>
                  <a:lnTo>
                    <a:pt x="192" y="40"/>
                  </a:lnTo>
                  <a:lnTo>
                    <a:pt x="190" y="40"/>
                  </a:lnTo>
                  <a:lnTo>
                    <a:pt x="185" y="42"/>
                  </a:lnTo>
                  <a:lnTo>
                    <a:pt x="177" y="43"/>
                  </a:lnTo>
                  <a:lnTo>
                    <a:pt x="169" y="43"/>
                  </a:lnTo>
                  <a:lnTo>
                    <a:pt x="156" y="43"/>
                  </a:lnTo>
                  <a:lnTo>
                    <a:pt x="150" y="43"/>
                  </a:lnTo>
                  <a:lnTo>
                    <a:pt x="143" y="45"/>
                  </a:lnTo>
                  <a:lnTo>
                    <a:pt x="135" y="45"/>
                  </a:lnTo>
                  <a:lnTo>
                    <a:pt x="128" y="47"/>
                  </a:lnTo>
                  <a:lnTo>
                    <a:pt x="118" y="45"/>
                  </a:lnTo>
                  <a:lnTo>
                    <a:pt x="107" y="43"/>
                  </a:lnTo>
                  <a:lnTo>
                    <a:pt x="97" y="43"/>
                  </a:lnTo>
                  <a:lnTo>
                    <a:pt x="86" y="43"/>
                  </a:lnTo>
                  <a:lnTo>
                    <a:pt x="76" y="42"/>
                  </a:lnTo>
                  <a:lnTo>
                    <a:pt x="65" y="40"/>
                  </a:lnTo>
                  <a:lnTo>
                    <a:pt x="55" y="40"/>
                  </a:lnTo>
                  <a:lnTo>
                    <a:pt x="46" y="40"/>
                  </a:lnTo>
                  <a:lnTo>
                    <a:pt x="34" y="38"/>
                  </a:lnTo>
                  <a:lnTo>
                    <a:pt x="27" y="36"/>
                  </a:lnTo>
                  <a:lnTo>
                    <a:pt x="19" y="36"/>
                  </a:lnTo>
                  <a:lnTo>
                    <a:pt x="14" y="36"/>
                  </a:lnTo>
                  <a:lnTo>
                    <a:pt x="4" y="36"/>
                  </a:lnTo>
                  <a:lnTo>
                    <a:pt x="0" y="36"/>
                  </a:lnTo>
                  <a:lnTo>
                    <a:pt x="34" y="9"/>
                  </a:lnTo>
                  <a:close/>
                </a:path>
              </a:pathLst>
            </a:custGeom>
            <a:solidFill>
              <a:srgbClr val="4D4D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5" name="Freeform 57"/>
            <p:cNvSpPr>
              <a:spLocks/>
            </p:cNvSpPr>
            <p:nvPr/>
          </p:nvSpPr>
          <p:spPr bwMode="auto">
            <a:xfrm>
              <a:off x="1627" y="3909"/>
              <a:ext cx="137" cy="31"/>
            </a:xfrm>
            <a:custGeom>
              <a:avLst/>
              <a:gdLst>
                <a:gd name="T0" fmla="*/ 77 w 274"/>
                <a:gd name="T1" fmla="*/ 0 h 61"/>
                <a:gd name="T2" fmla="*/ 76 w 274"/>
                <a:gd name="T3" fmla="*/ 0 h 61"/>
                <a:gd name="T4" fmla="*/ 73 w 274"/>
                <a:gd name="T5" fmla="*/ 0 h 61"/>
                <a:gd name="T6" fmla="*/ 69 w 274"/>
                <a:gd name="T7" fmla="*/ 1 h 61"/>
                <a:gd name="T8" fmla="*/ 65 w 274"/>
                <a:gd name="T9" fmla="*/ 2 h 61"/>
                <a:gd name="T10" fmla="*/ 58 w 274"/>
                <a:gd name="T11" fmla="*/ 3 h 61"/>
                <a:gd name="T12" fmla="*/ 52 w 274"/>
                <a:gd name="T13" fmla="*/ 4 h 61"/>
                <a:gd name="T14" fmla="*/ 45 w 274"/>
                <a:gd name="T15" fmla="*/ 5 h 61"/>
                <a:gd name="T16" fmla="*/ 39 w 274"/>
                <a:gd name="T17" fmla="*/ 7 h 61"/>
                <a:gd name="T18" fmla="*/ 31 w 274"/>
                <a:gd name="T19" fmla="*/ 7 h 61"/>
                <a:gd name="T20" fmla="*/ 26 w 274"/>
                <a:gd name="T21" fmla="*/ 9 h 61"/>
                <a:gd name="T22" fmla="*/ 19 w 274"/>
                <a:gd name="T23" fmla="*/ 10 h 61"/>
                <a:gd name="T24" fmla="*/ 14 w 274"/>
                <a:gd name="T25" fmla="*/ 11 h 61"/>
                <a:gd name="T26" fmla="*/ 9 w 274"/>
                <a:gd name="T27" fmla="*/ 12 h 61"/>
                <a:gd name="T28" fmla="*/ 7 w 274"/>
                <a:gd name="T29" fmla="*/ 12 h 61"/>
                <a:gd name="T30" fmla="*/ 5 w 274"/>
                <a:gd name="T31" fmla="*/ 12 h 61"/>
                <a:gd name="T32" fmla="*/ 5 w 274"/>
                <a:gd name="T33" fmla="*/ 13 h 61"/>
                <a:gd name="T34" fmla="*/ 0 w 274"/>
                <a:gd name="T35" fmla="*/ 21 h 61"/>
                <a:gd name="T36" fmla="*/ 2 w 274"/>
                <a:gd name="T37" fmla="*/ 21 h 61"/>
                <a:gd name="T38" fmla="*/ 4 w 274"/>
                <a:gd name="T39" fmla="*/ 22 h 61"/>
                <a:gd name="T40" fmla="*/ 9 w 274"/>
                <a:gd name="T41" fmla="*/ 24 h 61"/>
                <a:gd name="T42" fmla="*/ 12 w 274"/>
                <a:gd name="T43" fmla="*/ 24 h 61"/>
                <a:gd name="T44" fmla="*/ 18 w 274"/>
                <a:gd name="T45" fmla="*/ 26 h 61"/>
                <a:gd name="T46" fmla="*/ 22 w 274"/>
                <a:gd name="T47" fmla="*/ 26 h 61"/>
                <a:gd name="T48" fmla="*/ 25 w 274"/>
                <a:gd name="T49" fmla="*/ 27 h 61"/>
                <a:gd name="T50" fmla="*/ 28 w 274"/>
                <a:gd name="T51" fmla="*/ 27 h 61"/>
                <a:gd name="T52" fmla="*/ 33 w 274"/>
                <a:gd name="T53" fmla="*/ 29 h 61"/>
                <a:gd name="T54" fmla="*/ 37 w 274"/>
                <a:gd name="T55" fmla="*/ 29 h 61"/>
                <a:gd name="T56" fmla="*/ 41 w 274"/>
                <a:gd name="T57" fmla="*/ 29 h 61"/>
                <a:gd name="T58" fmla="*/ 45 w 274"/>
                <a:gd name="T59" fmla="*/ 29 h 61"/>
                <a:gd name="T60" fmla="*/ 48 w 274"/>
                <a:gd name="T61" fmla="*/ 29 h 61"/>
                <a:gd name="T62" fmla="*/ 52 w 274"/>
                <a:gd name="T63" fmla="*/ 29 h 61"/>
                <a:gd name="T64" fmla="*/ 56 w 274"/>
                <a:gd name="T65" fmla="*/ 29 h 61"/>
                <a:gd name="T66" fmla="*/ 60 w 274"/>
                <a:gd name="T67" fmla="*/ 29 h 61"/>
                <a:gd name="T68" fmla="*/ 65 w 274"/>
                <a:gd name="T69" fmla="*/ 29 h 61"/>
                <a:gd name="T70" fmla="*/ 71 w 274"/>
                <a:gd name="T71" fmla="*/ 29 h 61"/>
                <a:gd name="T72" fmla="*/ 76 w 274"/>
                <a:gd name="T73" fmla="*/ 29 h 61"/>
                <a:gd name="T74" fmla="*/ 80 w 274"/>
                <a:gd name="T75" fmla="*/ 29 h 61"/>
                <a:gd name="T76" fmla="*/ 82 w 274"/>
                <a:gd name="T77" fmla="*/ 29 h 61"/>
                <a:gd name="T78" fmla="*/ 91 w 274"/>
                <a:gd name="T79" fmla="*/ 24 h 61"/>
                <a:gd name="T80" fmla="*/ 102 w 274"/>
                <a:gd name="T81" fmla="*/ 31 h 61"/>
                <a:gd name="T82" fmla="*/ 137 w 274"/>
                <a:gd name="T83" fmla="*/ 27 h 61"/>
                <a:gd name="T84" fmla="*/ 133 w 274"/>
                <a:gd name="T85" fmla="*/ 5 h 61"/>
                <a:gd name="T86" fmla="*/ 77 w 274"/>
                <a:gd name="T87" fmla="*/ 0 h 61"/>
                <a:gd name="T88" fmla="*/ 77 w 274"/>
                <a:gd name="T89" fmla="*/ 0 h 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4"/>
                <a:gd name="T136" fmla="*/ 0 h 61"/>
                <a:gd name="T137" fmla="*/ 274 w 274"/>
                <a:gd name="T138" fmla="*/ 61 h 6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4" h="61">
                  <a:moveTo>
                    <a:pt x="154" y="0"/>
                  </a:moveTo>
                  <a:lnTo>
                    <a:pt x="152" y="0"/>
                  </a:lnTo>
                  <a:lnTo>
                    <a:pt x="147" y="0"/>
                  </a:lnTo>
                  <a:lnTo>
                    <a:pt x="139" y="2"/>
                  </a:lnTo>
                  <a:lnTo>
                    <a:pt x="130" y="4"/>
                  </a:lnTo>
                  <a:lnTo>
                    <a:pt x="116" y="5"/>
                  </a:lnTo>
                  <a:lnTo>
                    <a:pt x="105" y="7"/>
                  </a:lnTo>
                  <a:lnTo>
                    <a:pt x="90" y="9"/>
                  </a:lnTo>
                  <a:lnTo>
                    <a:pt x="78" y="13"/>
                  </a:lnTo>
                  <a:lnTo>
                    <a:pt x="63" y="13"/>
                  </a:lnTo>
                  <a:lnTo>
                    <a:pt x="52" y="17"/>
                  </a:lnTo>
                  <a:lnTo>
                    <a:pt x="38" y="19"/>
                  </a:lnTo>
                  <a:lnTo>
                    <a:pt x="29" y="21"/>
                  </a:lnTo>
                  <a:lnTo>
                    <a:pt x="19" y="23"/>
                  </a:lnTo>
                  <a:lnTo>
                    <a:pt x="15" y="23"/>
                  </a:lnTo>
                  <a:lnTo>
                    <a:pt x="10" y="24"/>
                  </a:lnTo>
                  <a:lnTo>
                    <a:pt x="10" y="26"/>
                  </a:lnTo>
                  <a:lnTo>
                    <a:pt x="0" y="42"/>
                  </a:lnTo>
                  <a:lnTo>
                    <a:pt x="4" y="42"/>
                  </a:lnTo>
                  <a:lnTo>
                    <a:pt x="8" y="43"/>
                  </a:lnTo>
                  <a:lnTo>
                    <a:pt x="17" y="47"/>
                  </a:lnTo>
                  <a:lnTo>
                    <a:pt x="25" y="47"/>
                  </a:lnTo>
                  <a:lnTo>
                    <a:pt x="36" y="51"/>
                  </a:lnTo>
                  <a:lnTo>
                    <a:pt x="44" y="51"/>
                  </a:lnTo>
                  <a:lnTo>
                    <a:pt x="50" y="53"/>
                  </a:lnTo>
                  <a:lnTo>
                    <a:pt x="57" y="53"/>
                  </a:lnTo>
                  <a:lnTo>
                    <a:pt x="65" y="57"/>
                  </a:lnTo>
                  <a:lnTo>
                    <a:pt x="74" y="57"/>
                  </a:lnTo>
                  <a:lnTo>
                    <a:pt x="82" y="57"/>
                  </a:lnTo>
                  <a:lnTo>
                    <a:pt x="90" y="57"/>
                  </a:lnTo>
                  <a:lnTo>
                    <a:pt x="97" y="57"/>
                  </a:lnTo>
                  <a:lnTo>
                    <a:pt x="105" y="57"/>
                  </a:lnTo>
                  <a:lnTo>
                    <a:pt x="112" y="57"/>
                  </a:lnTo>
                  <a:lnTo>
                    <a:pt x="120" y="57"/>
                  </a:lnTo>
                  <a:lnTo>
                    <a:pt x="130" y="57"/>
                  </a:lnTo>
                  <a:lnTo>
                    <a:pt x="143" y="57"/>
                  </a:lnTo>
                  <a:lnTo>
                    <a:pt x="152" y="57"/>
                  </a:lnTo>
                  <a:lnTo>
                    <a:pt x="160" y="57"/>
                  </a:lnTo>
                  <a:lnTo>
                    <a:pt x="164" y="57"/>
                  </a:lnTo>
                  <a:lnTo>
                    <a:pt x="183" y="47"/>
                  </a:lnTo>
                  <a:lnTo>
                    <a:pt x="204" y="61"/>
                  </a:lnTo>
                  <a:lnTo>
                    <a:pt x="274" y="53"/>
                  </a:lnTo>
                  <a:lnTo>
                    <a:pt x="266" y="9"/>
                  </a:lnTo>
                  <a:lnTo>
                    <a:pt x="154" y="0"/>
                  </a:lnTo>
                  <a:close/>
                </a:path>
              </a:pathLst>
            </a:custGeom>
            <a:solidFill>
              <a:srgbClr val="85291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6" name="Freeform 58"/>
            <p:cNvSpPr>
              <a:spLocks/>
            </p:cNvSpPr>
            <p:nvPr/>
          </p:nvSpPr>
          <p:spPr bwMode="auto">
            <a:xfrm>
              <a:off x="1455" y="3926"/>
              <a:ext cx="113" cy="29"/>
            </a:xfrm>
            <a:custGeom>
              <a:avLst/>
              <a:gdLst>
                <a:gd name="T0" fmla="*/ 70 w 224"/>
                <a:gd name="T1" fmla="*/ 0 h 59"/>
                <a:gd name="T2" fmla="*/ 25 w 224"/>
                <a:gd name="T3" fmla="*/ 5 h 59"/>
                <a:gd name="T4" fmla="*/ 0 w 224"/>
                <a:gd name="T5" fmla="*/ 10 h 59"/>
                <a:gd name="T6" fmla="*/ 0 w 224"/>
                <a:gd name="T7" fmla="*/ 19 h 59"/>
                <a:gd name="T8" fmla="*/ 2 w 224"/>
                <a:gd name="T9" fmla="*/ 20 h 59"/>
                <a:gd name="T10" fmla="*/ 7 w 224"/>
                <a:gd name="T11" fmla="*/ 20 h 59"/>
                <a:gd name="T12" fmla="*/ 12 w 224"/>
                <a:gd name="T13" fmla="*/ 22 h 59"/>
                <a:gd name="T14" fmla="*/ 17 w 224"/>
                <a:gd name="T15" fmla="*/ 23 h 59"/>
                <a:gd name="T16" fmla="*/ 23 w 224"/>
                <a:gd name="T17" fmla="*/ 24 h 59"/>
                <a:gd name="T18" fmla="*/ 29 w 224"/>
                <a:gd name="T19" fmla="*/ 24 h 59"/>
                <a:gd name="T20" fmla="*/ 35 w 224"/>
                <a:gd name="T21" fmla="*/ 26 h 59"/>
                <a:gd name="T22" fmla="*/ 40 w 224"/>
                <a:gd name="T23" fmla="*/ 25 h 59"/>
                <a:gd name="T24" fmla="*/ 47 w 224"/>
                <a:gd name="T25" fmla="*/ 25 h 59"/>
                <a:gd name="T26" fmla="*/ 52 w 224"/>
                <a:gd name="T27" fmla="*/ 24 h 59"/>
                <a:gd name="T28" fmla="*/ 57 w 224"/>
                <a:gd name="T29" fmla="*/ 24 h 59"/>
                <a:gd name="T30" fmla="*/ 60 w 224"/>
                <a:gd name="T31" fmla="*/ 24 h 59"/>
                <a:gd name="T32" fmla="*/ 63 w 224"/>
                <a:gd name="T33" fmla="*/ 24 h 59"/>
                <a:gd name="T34" fmla="*/ 63 w 224"/>
                <a:gd name="T35" fmla="*/ 24 h 59"/>
                <a:gd name="T36" fmla="*/ 65 w 224"/>
                <a:gd name="T37" fmla="*/ 24 h 59"/>
                <a:gd name="T38" fmla="*/ 68 w 224"/>
                <a:gd name="T39" fmla="*/ 29 h 59"/>
                <a:gd name="T40" fmla="*/ 113 w 224"/>
                <a:gd name="T41" fmla="*/ 29 h 59"/>
                <a:gd name="T42" fmla="*/ 111 w 224"/>
                <a:gd name="T43" fmla="*/ 7 h 59"/>
                <a:gd name="T44" fmla="*/ 70 w 224"/>
                <a:gd name="T45" fmla="*/ 0 h 59"/>
                <a:gd name="T46" fmla="*/ 70 w 224"/>
                <a:gd name="T47" fmla="*/ 0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9"/>
                <a:gd name="T74" fmla="*/ 224 w 224"/>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9">
                  <a:moveTo>
                    <a:pt x="139" y="0"/>
                  </a:moveTo>
                  <a:lnTo>
                    <a:pt x="49" y="11"/>
                  </a:lnTo>
                  <a:lnTo>
                    <a:pt x="0" y="21"/>
                  </a:lnTo>
                  <a:lnTo>
                    <a:pt x="0" y="38"/>
                  </a:lnTo>
                  <a:lnTo>
                    <a:pt x="4" y="40"/>
                  </a:lnTo>
                  <a:lnTo>
                    <a:pt x="13" y="40"/>
                  </a:lnTo>
                  <a:lnTo>
                    <a:pt x="23" y="44"/>
                  </a:lnTo>
                  <a:lnTo>
                    <a:pt x="34" y="46"/>
                  </a:lnTo>
                  <a:lnTo>
                    <a:pt x="46" y="49"/>
                  </a:lnTo>
                  <a:lnTo>
                    <a:pt x="57" y="49"/>
                  </a:lnTo>
                  <a:lnTo>
                    <a:pt x="70" y="53"/>
                  </a:lnTo>
                  <a:lnTo>
                    <a:pt x="80" y="51"/>
                  </a:lnTo>
                  <a:lnTo>
                    <a:pt x="93" y="51"/>
                  </a:lnTo>
                  <a:lnTo>
                    <a:pt x="103" y="49"/>
                  </a:lnTo>
                  <a:lnTo>
                    <a:pt x="112" y="49"/>
                  </a:lnTo>
                  <a:lnTo>
                    <a:pt x="118" y="49"/>
                  </a:lnTo>
                  <a:lnTo>
                    <a:pt x="124" y="48"/>
                  </a:lnTo>
                  <a:lnTo>
                    <a:pt x="125" y="48"/>
                  </a:lnTo>
                  <a:lnTo>
                    <a:pt x="129" y="48"/>
                  </a:lnTo>
                  <a:lnTo>
                    <a:pt x="135" y="59"/>
                  </a:lnTo>
                  <a:lnTo>
                    <a:pt x="224" y="59"/>
                  </a:lnTo>
                  <a:lnTo>
                    <a:pt x="221" y="15"/>
                  </a:lnTo>
                  <a:lnTo>
                    <a:pt x="139" y="0"/>
                  </a:lnTo>
                  <a:close/>
                </a:path>
              </a:pathLst>
            </a:custGeom>
            <a:solidFill>
              <a:srgbClr val="85291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7" name="Freeform 59"/>
            <p:cNvSpPr>
              <a:spLocks/>
            </p:cNvSpPr>
            <p:nvPr/>
          </p:nvSpPr>
          <p:spPr bwMode="auto">
            <a:xfrm>
              <a:off x="1821" y="3128"/>
              <a:ext cx="252" cy="402"/>
            </a:xfrm>
            <a:custGeom>
              <a:avLst/>
              <a:gdLst>
                <a:gd name="T0" fmla="*/ 171 w 506"/>
                <a:gd name="T1" fmla="*/ 1 h 804"/>
                <a:gd name="T2" fmla="*/ 180 w 506"/>
                <a:gd name="T3" fmla="*/ 5 h 804"/>
                <a:gd name="T4" fmla="*/ 190 w 506"/>
                <a:gd name="T5" fmla="*/ 11 h 804"/>
                <a:gd name="T6" fmla="*/ 204 w 506"/>
                <a:gd name="T7" fmla="*/ 18 h 804"/>
                <a:gd name="T8" fmla="*/ 218 w 506"/>
                <a:gd name="T9" fmla="*/ 26 h 804"/>
                <a:gd name="T10" fmla="*/ 228 w 506"/>
                <a:gd name="T11" fmla="*/ 35 h 804"/>
                <a:gd name="T12" fmla="*/ 243 w 506"/>
                <a:gd name="T13" fmla="*/ 49 h 804"/>
                <a:gd name="T14" fmla="*/ 251 w 506"/>
                <a:gd name="T15" fmla="*/ 59 h 804"/>
                <a:gd name="T16" fmla="*/ 251 w 506"/>
                <a:gd name="T17" fmla="*/ 62 h 804"/>
                <a:gd name="T18" fmla="*/ 247 w 506"/>
                <a:gd name="T19" fmla="*/ 73 h 804"/>
                <a:gd name="T20" fmla="*/ 243 w 506"/>
                <a:gd name="T21" fmla="*/ 83 h 804"/>
                <a:gd name="T22" fmla="*/ 236 w 506"/>
                <a:gd name="T23" fmla="*/ 95 h 804"/>
                <a:gd name="T24" fmla="*/ 228 w 506"/>
                <a:gd name="T25" fmla="*/ 111 h 804"/>
                <a:gd name="T26" fmla="*/ 219 w 506"/>
                <a:gd name="T27" fmla="*/ 129 h 804"/>
                <a:gd name="T28" fmla="*/ 211 w 506"/>
                <a:gd name="T29" fmla="*/ 145 h 804"/>
                <a:gd name="T30" fmla="*/ 203 w 506"/>
                <a:gd name="T31" fmla="*/ 157 h 804"/>
                <a:gd name="T32" fmla="*/ 199 w 506"/>
                <a:gd name="T33" fmla="*/ 169 h 804"/>
                <a:gd name="T34" fmla="*/ 199 w 506"/>
                <a:gd name="T35" fmla="*/ 177 h 804"/>
                <a:gd name="T36" fmla="*/ 201 w 506"/>
                <a:gd name="T37" fmla="*/ 192 h 804"/>
                <a:gd name="T38" fmla="*/ 203 w 506"/>
                <a:gd name="T39" fmla="*/ 214 h 804"/>
                <a:gd name="T40" fmla="*/ 203 w 506"/>
                <a:gd name="T41" fmla="*/ 240 h 804"/>
                <a:gd name="T42" fmla="*/ 203 w 506"/>
                <a:gd name="T43" fmla="*/ 269 h 804"/>
                <a:gd name="T44" fmla="*/ 201 w 506"/>
                <a:gd name="T45" fmla="*/ 298 h 804"/>
                <a:gd name="T46" fmla="*/ 197 w 506"/>
                <a:gd name="T47" fmla="*/ 325 h 804"/>
                <a:gd name="T48" fmla="*/ 192 w 506"/>
                <a:gd name="T49" fmla="*/ 348 h 804"/>
                <a:gd name="T50" fmla="*/ 190 w 506"/>
                <a:gd name="T51" fmla="*/ 365 h 804"/>
                <a:gd name="T52" fmla="*/ 189 w 506"/>
                <a:gd name="T53" fmla="*/ 374 h 804"/>
                <a:gd name="T54" fmla="*/ 184 w 506"/>
                <a:gd name="T55" fmla="*/ 379 h 804"/>
                <a:gd name="T56" fmla="*/ 175 w 506"/>
                <a:gd name="T57" fmla="*/ 385 h 804"/>
                <a:gd name="T58" fmla="*/ 163 w 506"/>
                <a:gd name="T59" fmla="*/ 393 h 804"/>
                <a:gd name="T60" fmla="*/ 146 w 506"/>
                <a:gd name="T61" fmla="*/ 399 h 804"/>
                <a:gd name="T62" fmla="*/ 125 w 506"/>
                <a:gd name="T63" fmla="*/ 402 h 804"/>
                <a:gd name="T64" fmla="*/ 101 w 506"/>
                <a:gd name="T65" fmla="*/ 401 h 804"/>
                <a:gd name="T66" fmla="*/ 74 w 506"/>
                <a:gd name="T67" fmla="*/ 398 h 804"/>
                <a:gd name="T68" fmla="*/ 50 w 506"/>
                <a:gd name="T69" fmla="*/ 393 h 804"/>
                <a:gd name="T70" fmla="*/ 33 w 506"/>
                <a:gd name="T71" fmla="*/ 389 h 804"/>
                <a:gd name="T72" fmla="*/ 23 w 506"/>
                <a:gd name="T73" fmla="*/ 386 h 804"/>
                <a:gd name="T74" fmla="*/ 0 w 506"/>
                <a:gd name="T75" fmla="*/ 238 h 804"/>
                <a:gd name="T76" fmla="*/ 6 w 506"/>
                <a:gd name="T77" fmla="*/ 230 h 804"/>
                <a:gd name="T78" fmla="*/ 15 w 506"/>
                <a:gd name="T79" fmla="*/ 217 h 804"/>
                <a:gd name="T80" fmla="*/ 25 w 506"/>
                <a:gd name="T81" fmla="*/ 203 h 804"/>
                <a:gd name="T82" fmla="*/ 34 w 506"/>
                <a:gd name="T83" fmla="*/ 187 h 804"/>
                <a:gd name="T84" fmla="*/ 38 w 506"/>
                <a:gd name="T85" fmla="*/ 171 h 804"/>
                <a:gd name="T86" fmla="*/ 46 w 506"/>
                <a:gd name="T87" fmla="*/ 159 h 804"/>
                <a:gd name="T88" fmla="*/ 62 w 506"/>
                <a:gd name="T89" fmla="*/ 144 h 804"/>
                <a:gd name="T90" fmla="*/ 77 w 506"/>
                <a:gd name="T91" fmla="*/ 132 h 804"/>
                <a:gd name="T92" fmla="*/ 129 w 506"/>
                <a:gd name="T93" fmla="*/ 125 h 8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6"/>
                <a:gd name="T142" fmla="*/ 0 h 804"/>
                <a:gd name="T143" fmla="*/ 506 w 506"/>
                <a:gd name="T144" fmla="*/ 804 h 8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6" h="804">
                  <a:moveTo>
                    <a:pt x="335" y="0"/>
                  </a:moveTo>
                  <a:lnTo>
                    <a:pt x="337" y="0"/>
                  </a:lnTo>
                  <a:lnTo>
                    <a:pt x="344" y="2"/>
                  </a:lnTo>
                  <a:lnTo>
                    <a:pt x="348" y="4"/>
                  </a:lnTo>
                  <a:lnTo>
                    <a:pt x="354" y="6"/>
                  </a:lnTo>
                  <a:lnTo>
                    <a:pt x="361" y="10"/>
                  </a:lnTo>
                  <a:lnTo>
                    <a:pt x="369" y="13"/>
                  </a:lnTo>
                  <a:lnTo>
                    <a:pt x="375" y="17"/>
                  </a:lnTo>
                  <a:lnTo>
                    <a:pt x="382" y="21"/>
                  </a:lnTo>
                  <a:lnTo>
                    <a:pt x="392" y="27"/>
                  </a:lnTo>
                  <a:lnTo>
                    <a:pt x="401" y="31"/>
                  </a:lnTo>
                  <a:lnTo>
                    <a:pt x="409" y="36"/>
                  </a:lnTo>
                  <a:lnTo>
                    <a:pt x="418" y="42"/>
                  </a:lnTo>
                  <a:lnTo>
                    <a:pt x="428" y="48"/>
                  </a:lnTo>
                  <a:lnTo>
                    <a:pt x="437" y="53"/>
                  </a:lnTo>
                  <a:lnTo>
                    <a:pt x="443" y="57"/>
                  </a:lnTo>
                  <a:lnTo>
                    <a:pt x="451" y="65"/>
                  </a:lnTo>
                  <a:lnTo>
                    <a:pt x="457" y="69"/>
                  </a:lnTo>
                  <a:lnTo>
                    <a:pt x="464" y="74"/>
                  </a:lnTo>
                  <a:lnTo>
                    <a:pt x="476" y="86"/>
                  </a:lnTo>
                  <a:lnTo>
                    <a:pt x="487" y="97"/>
                  </a:lnTo>
                  <a:lnTo>
                    <a:pt x="495" y="105"/>
                  </a:lnTo>
                  <a:lnTo>
                    <a:pt x="500" y="112"/>
                  </a:lnTo>
                  <a:lnTo>
                    <a:pt x="504" y="118"/>
                  </a:lnTo>
                  <a:lnTo>
                    <a:pt x="506" y="120"/>
                  </a:lnTo>
                  <a:lnTo>
                    <a:pt x="504" y="120"/>
                  </a:lnTo>
                  <a:lnTo>
                    <a:pt x="504" y="124"/>
                  </a:lnTo>
                  <a:lnTo>
                    <a:pt x="500" y="131"/>
                  </a:lnTo>
                  <a:lnTo>
                    <a:pt x="498" y="141"/>
                  </a:lnTo>
                  <a:lnTo>
                    <a:pt x="495" y="145"/>
                  </a:lnTo>
                  <a:lnTo>
                    <a:pt x="491" y="152"/>
                  </a:lnTo>
                  <a:lnTo>
                    <a:pt x="489" y="158"/>
                  </a:lnTo>
                  <a:lnTo>
                    <a:pt x="487" y="166"/>
                  </a:lnTo>
                  <a:lnTo>
                    <a:pt x="483" y="175"/>
                  </a:lnTo>
                  <a:lnTo>
                    <a:pt x="477" y="183"/>
                  </a:lnTo>
                  <a:lnTo>
                    <a:pt x="474" y="190"/>
                  </a:lnTo>
                  <a:lnTo>
                    <a:pt x="470" y="204"/>
                  </a:lnTo>
                  <a:lnTo>
                    <a:pt x="464" y="213"/>
                  </a:lnTo>
                  <a:lnTo>
                    <a:pt x="458" y="223"/>
                  </a:lnTo>
                  <a:lnTo>
                    <a:pt x="453" y="234"/>
                  </a:lnTo>
                  <a:lnTo>
                    <a:pt x="447" y="245"/>
                  </a:lnTo>
                  <a:lnTo>
                    <a:pt x="439" y="257"/>
                  </a:lnTo>
                  <a:lnTo>
                    <a:pt x="434" y="266"/>
                  </a:lnTo>
                  <a:lnTo>
                    <a:pt x="428" y="278"/>
                  </a:lnTo>
                  <a:lnTo>
                    <a:pt x="424" y="289"/>
                  </a:lnTo>
                  <a:lnTo>
                    <a:pt x="417" y="299"/>
                  </a:lnTo>
                  <a:lnTo>
                    <a:pt x="411" y="308"/>
                  </a:lnTo>
                  <a:lnTo>
                    <a:pt x="407" y="314"/>
                  </a:lnTo>
                  <a:lnTo>
                    <a:pt x="405" y="321"/>
                  </a:lnTo>
                  <a:lnTo>
                    <a:pt x="399" y="333"/>
                  </a:lnTo>
                  <a:lnTo>
                    <a:pt x="399" y="337"/>
                  </a:lnTo>
                  <a:lnTo>
                    <a:pt x="399" y="340"/>
                  </a:lnTo>
                  <a:lnTo>
                    <a:pt x="399" y="344"/>
                  </a:lnTo>
                  <a:lnTo>
                    <a:pt x="399" y="354"/>
                  </a:lnTo>
                  <a:lnTo>
                    <a:pt x="399" y="361"/>
                  </a:lnTo>
                  <a:lnTo>
                    <a:pt x="401" y="373"/>
                  </a:lnTo>
                  <a:lnTo>
                    <a:pt x="403" y="384"/>
                  </a:lnTo>
                  <a:lnTo>
                    <a:pt x="405" y="397"/>
                  </a:lnTo>
                  <a:lnTo>
                    <a:pt x="405" y="411"/>
                  </a:lnTo>
                  <a:lnTo>
                    <a:pt x="407" y="428"/>
                  </a:lnTo>
                  <a:lnTo>
                    <a:pt x="407" y="443"/>
                  </a:lnTo>
                  <a:lnTo>
                    <a:pt x="407" y="462"/>
                  </a:lnTo>
                  <a:lnTo>
                    <a:pt x="407" y="481"/>
                  </a:lnTo>
                  <a:lnTo>
                    <a:pt x="407" y="498"/>
                  </a:lnTo>
                  <a:lnTo>
                    <a:pt x="407" y="519"/>
                  </a:lnTo>
                  <a:lnTo>
                    <a:pt x="407" y="538"/>
                  </a:lnTo>
                  <a:lnTo>
                    <a:pt x="405" y="557"/>
                  </a:lnTo>
                  <a:lnTo>
                    <a:pt x="403" y="576"/>
                  </a:lnTo>
                  <a:lnTo>
                    <a:pt x="403" y="595"/>
                  </a:lnTo>
                  <a:lnTo>
                    <a:pt x="401" y="614"/>
                  </a:lnTo>
                  <a:lnTo>
                    <a:pt x="398" y="631"/>
                  </a:lnTo>
                  <a:lnTo>
                    <a:pt x="396" y="650"/>
                  </a:lnTo>
                  <a:lnTo>
                    <a:pt x="392" y="665"/>
                  </a:lnTo>
                  <a:lnTo>
                    <a:pt x="390" y="683"/>
                  </a:lnTo>
                  <a:lnTo>
                    <a:pt x="386" y="696"/>
                  </a:lnTo>
                  <a:lnTo>
                    <a:pt x="386" y="709"/>
                  </a:lnTo>
                  <a:lnTo>
                    <a:pt x="382" y="721"/>
                  </a:lnTo>
                  <a:lnTo>
                    <a:pt x="382" y="730"/>
                  </a:lnTo>
                  <a:lnTo>
                    <a:pt x="380" y="738"/>
                  </a:lnTo>
                  <a:lnTo>
                    <a:pt x="379" y="743"/>
                  </a:lnTo>
                  <a:lnTo>
                    <a:pt x="379" y="747"/>
                  </a:lnTo>
                  <a:lnTo>
                    <a:pt x="379" y="751"/>
                  </a:lnTo>
                  <a:lnTo>
                    <a:pt x="377" y="751"/>
                  </a:lnTo>
                  <a:lnTo>
                    <a:pt x="369" y="757"/>
                  </a:lnTo>
                  <a:lnTo>
                    <a:pt x="365" y="761"/>
                  </a:lnTo>
                  <a:lnTo>
                    <a:pt x="360" y="764"/>
                  </a:lnTo>
                  <a:lnTo>
                    <a:pt x="352" y="770"/>
                  </a:lnTo>
                  <a:lnTo>
                    <a:pt x="346" y="776"/>
                  </a:lnTo>
                  <a:lnTo>
                    <a:pt x="337" y="780"/>
                  </a:lnTo>
                  <a:lnTo>
                    <a:pt x="327" y="785"/>
                  </a:lnTo>
                  <a:lnTo>
                    <a:pt x="316" y="789"/>
                  </a:lnTo>
                  <a:lnTo>
                    <a:pt x="306" y="793"/>
                  </a:lnTo>
                  <a:lnTo>
                    <a:pt x="293" y="797"/>
                  </a:lnTo>
                  <a:lnTo>
                    <a:pt x="280" y="800"/>
                  </a:lnTo>
                  <a:lnTo>
                    <a:pt x="264" y="802"/>
                  </a:lnTo>
                  <a:lnTo>
                    <a:pt x="251" y="804"/>
                  </a:lnTo>
                  <a:lnTo>
                    <a:pt x="234" y="804"/>
                  </a:lnTo>
                  <a:lnTo>
                    <a:pt x="219" y="804"/>
                  </a:lnTo>
                  <a:lnTo>
                    <a:pt x="202" y="802"/>
                  </a:lnTo>
                  <a:lnTo>
                    <a:pt x="185" y="800"/>
                  </a:lnTo>
                  <a:lnTo>
                    <a:pt x="166" y="799"/>
                  </a:lnTo>
                  <a:lnTo>
                    <a:pt x="148" y="795"/>
                  </a:lnTo>
                  <a:lnTo>
                    <a:pt x="133" y="793"/>
                  </a:lnTo>
                  <a:lnTo>
                    <a:pt x="118" y="789"/>
                  </a:lnTo>
                  <a:lnTo>
                    <a:pt x="101" y="785"/>
                  </a:lnTo>
                  <a:lnTo>
                    <a:pt x="88" y="783"/>
                  </a:lnTo>
                  <a:lnTo>
                    <a:pt x="76" y="780"/>
                  </a:lnTo>
                  <a:lnTo>
                    <a:pt x="67" y="778"/>
                  </a:lnTo>
                  <a:lnTo>
                    <a:pt x="57" y="774"/>
                  </a:lnTo>
                  <a:lnTo>
                    <a:pt x="51" y="772"/>
                  </a:lnTo>
                  <a:lnTo>
                    <a:pt x="46" y="772"/>
                  </a:lnTo>
                  <a:lnTo>
                    <a:pt x="71" y="608"/>
                  </a:lnTo>
                  <a:lnTo>
                    <a:pt x="69" y="523"/>
                  </a:lnTo>
                  <a:lnTo>
                    <a:pt x="0" y="477"/>
                  </a:lnTo>
                  <a:lnTo>
                    <a:pt x="0" y="475"/>
                  </a:lnTo>
                  <a:lnTo>
                    <a:pt x="6" y="470"/>
                  </a:lnTo>
                  <a:lnTo>
                    <a:pt x="13" y="460"/>
                  </a:lnTo>
                  <a:lnTo>
                    <a:pt x="23" y="449"/>
                  </a:lnTo>
                  <a:lnTo>
                    <a:pt x="27" y="443"/>
                  </a:lnTo>
                  <a:lnTo>
                    <a:pt x="31" y="435"/>
                  </a:lnTo>
                  <a:lnTo>
                    <a:pt x="36" y="428"/>
                  </a:lnTo>
                  <a:lnTo>
                    <a:pt x="42" y="422"/>
                  </a:lnTo>
                  <a:lnTo>
                    <a:pt x="51" y="407"/>
                  </a:lnTo>
                  <a:lnTo>
                    <a:pt x="59" y="396"/>
                  </a:lnTo>
                  <a:lnTo>
                    <a:pt x="63" y="382"/>
                  </a:lnTo>
                  <a:lnTo>
                    <a:pt x="69" y="373"/>
                  </a:lnTo>
                  <a:lnTo>
                    <a:pt x="72" y="359"/>
                  </a:lnTo>
                  <a:lnTo>
                    <a:pt x="74" y="352"/>
                  </a:lnTo>
                  <a:lnTo>
                    <a:pt x="76" y="342"/>
                  </a:lnTo>
                  <a:lnTo>
                    <a:pt x="80" y="335"/>
                  </a:lnTo>
                  <a:lnTo>
                    <a:pt x="84" y="325"/>
                  </a:lnTo>
                  <a:lnTo>
                    <a:pt x="93" y="318"/>
                  </a:lnTo>
                  <a:lnTo>
                    <a:pt x="101" y="306"/>
                  </a:lnTo>
                  <a:lnTo>
                    <a:pt x="112" y="297"/>
                  </a:lnTo>
                  <a:lnTo>
                    <a:pt x="124" y="287"/>
                  </a:lnTo>
                  <a:lnTo>
                    <a:pt x="135" y="280"/>
                  </a:lnTo>
                  <a:lnTo>
                    <a:pt x="145" y="270"/>
                  </a:lnTo>
                  <a:lnTo>
                    <a:pt x="154" y="264"/>
                  </a:lnTo>
                  <a:lnTo>
                    <a:pt x="160" y="261"/>
                  </a:lnTo>
                  <a:lnTo>
                    <a:pt x="162" y="261"/>
                  </a:lnTo>
                  <a:lnTo>
                    <a:pt x="259" y="251"/>
                  </a:lnTo>
                  <a:lnTo>
                    <a:pt x="335" y="0"/>
                  </a:lnTo>
                  <a:close/>
                </a:path>
              </a:pathLst>
            </a:custGeom>
            <a:solidFill>
              <a:srgbClr val="FF85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8" name="Freeform 60"/>
            <p:cNvSpPr>
              <a:spLocks/>
            </p:cNvSpPr>
            <p:nvPr/>
          </p:nvSpPr>
          <p:spPr bwMode="auto">
            <a:xfrm>
              <a:off x="1875" y="3131"/>
              <a:ext cx="108" cy="135"/>
            </a:xfrm>
            <a:custGeom>
              <a:avLst/>
              <a:gdLst>
                <a:gd name="T0" fmla="*/ 15 w 216"/>
                <a:gd name="T1" fmla="*/ 0 h 270"/>
                <a:gd name="T2" fmla="*/ 14 w 216"/>
                <a:gd name="T3" fmla="*/ 0 h 270"/>
                <a:gd name="T4" fmla="*/ 13 w 216"/>
                <a:gd name="T5" fmla="*/ 3 h 270"/>
                <a:gd name="T6" fmla="*/ 12 w 216"/>
                <a:gd name="T7" fmla="*/ 5 h 270"/>
                <a:gd name="T8" fmla="*/ 11 w 216"/>
                <a:gd name="T9" fmla="*/ 10 h 270"/>
                <a:gd name="T10" fmla="*/ 10 w 216"/>
                <a:gd name="T11" fmla="*/ 14 h 270"/>
                <a:gd name="T12" fmla="*/ 9 w 216"/>
                <a:gd name="T13" fmla="*/ 19 h 270"/>
                <a:gd name="T14" fmla="*/ 7 w 216"/>
                <a:gd name="T15" fmla="*/ 23 h 270"/>
                <a:gd name="T16" fmla="*/ 7 w 216"/>
                <a:gd name="T17" fmla="*/ 29 h 270"/>
                <a:gd name="T18" fmla="*/ 5 w 216"/>
                <a:gd name="T19" fmla="*/ 33 h 270"/>
                <a:gd name="T20" fmla="*/ 3 w 216"/>
                <a:gd name="T21" fmla="*/ 37 h 270"/>
                <a:gd name="T22" fmla="*/ 2 w 216"/>
                <a:gd name="T23" fmla="*/ 40 h 270"/>
                <a:gd name="T24" fmla="*/ 1 w 216"/>
                <a:gd name="T25" fmla="*/ 42 h 270"/>
                <a:gd name="T26" fmla="*/ 0 w 216"/>
                <a:gd name="T27" fmla="*/ 46 h 270"/>
                <a:gd name="T28" fmla="*/ 0 w 216"/>
                <a:gd name="T29" fmla="*/ 48 h 270"/>
                <a:gd name="T30" fmla="*/ 9 w 216"/>
                <a:gd name="T31" fmla="*/ 54 h 270"/>
                <a:gd name="T32" fmla="*/ 7 w 216"/>
                <a:gd name="T33" fmla="*/ 87 h 270"/>
                <a:gd name="T34" fmla="*/ 10 w 216"/>
                <a:gd name="T35" fmla="*/ 88 h 270"/>
                <a:gd name="T36" fmla="*/ 12 w 216"/>
                <a:gd name="T37" fmla="*/ 88 h 270"/>
                <a:gd name="T38" fmla="*/ 17 w 216"/>
                <a:gd name="T39" fmla="*/ 90 h 270"/>
                <a:gd name="T40" fmla="*/ 21 w 216"/>
                <a:gd name="T41" fmla="*/ 92 h 270"/>
                <a:gd name="T42" fmla="*/ 26 w 216"/>
                <a:gd name="T43" fmla="*/ 93 h 270"/>
                <a:gd name="T44" fmla="*/ 29 w 216"/>
                <a:gd name="T45" fmla="*/ 95 h 270"/>
                <a:gd name="T46" fmla="*/ 34 w 216"/>
                <a:gd name="T47" fmla="*/ 97 h 270"/>
                <a:gd name="T48" fmla="*/ 39 w 216"/>
                <a:gd name="T49" fmla="*/ 97 h 270"/>
                <a:gd name="T50" fmla="*/ 43 w 216"/>
                <a:gd name="T51" fmla="*/ 97 h 270"/>
                <a:gd name="T52" fmla="*/ 43 w 216"/>
                <a:gd name="T53" fmla="*/ 97 h 270"/>
                <a:gd name="T54" fmla="*/ 44 w 216"/>
                <a:gd name="T55" fmla="*/ 97 h 270"/>
                <a:gd name="T56" fmla="*/ 45 w 216"/>
                <a:gd name="T57" fmla="*/ 98 h 270"/>
                <a:gd name="T58" fmla="*/ 47 w 216"/>
                <a:gd name="T59" fmla="*/ 100 h 270"/>
                <a:gd name="T60" fmla="*/ 47 w 216"/>
                <a:gd name="T61" fmla="*/ 102 h 270"/>
                <a:gd name="T62" fmla="*/ 48 w 216"/>
                <a:gd name="T63" fmla="*/ 105 h 270"/>
                <a:gd name="T64" fmla="*/ 47 w 216"/>
                <a:gd name="T65" fmla="*/ 107 h 270"/>
                <a:gd name="T66" fmla="*/ 47 w 216"/>
                <a:gd name="T67" fmla="*/ 112 h 270"/>
                <a:gd name="T68" fmla="*/ 45 w 216"/>
                <a:gd name="T69" fmla="*/ 115 h 270"/>
                <a:gd name="T70" fmla="*/ 44 w 216"/>
                <a:gd name="T71" fmla="*/ 118 h 270"/>
                <a:gd name="T72" fmla="*/ 42 w 216"/>
                <a:gd name="T73" fmla="*/ 119 h 270"/>
                <a:gd name="T74" fmla="*/ 40 w 216"/>
                <a:gd name="T75" fmla="*/ 122 h 270"/>
                <a:gd name="T76" fmla="*/ 38 w 216"/>
                <a:gd name="T77" fmla="*/ 125 h 270"/>
                <a:gd name="T78" fmla="*/ 37 w 216"/>
                <a:gd name="T79" fmla="*/ 126 h 270"/>
                <a:gd name="T80" fmla="*/ 71 w 216"/>
                <a:gd name="T81" fmla="*/ 135 h 270"/>
                <a:gd name="T82" fmla="*/ 73 w 216"/>
                <a:gd name="T83" fmla="*/ 135 h 270"/>
                <a:gd name="T84" fmla="*/ 76 w 216"/>
                <a:gd name="T85" fmla="*/ 133 h 270"/>
                <a:gd name="T86" fmla="*/ 82 w 216"/>
                <a:gd name="T87" fmla="*/ 131 h 270"/>
                <a:gd name="T88" fmla="*/ 87 w 216"/>
                <a:gd name="T89" fmla="*/ 129 h 270"/>
                <a:gd name="T90" fmla="*/ 93 w 216"/>
                <a:gd name="T91" fmla="*/ 126 h 270"/>
                <a:gd name="T92" fmla="*/ 97 w 216"/>
                <a:gd name="T93" fmla="*/ 123 h 270"/>
                <a:gd name="T94" fmla="*/ 100 w 216"/>
                <a:gd name="T95" fmla="*/ 119 h 270"/>
                <a:gd name="T96" fmla="*/ 101 w 216"/>
                <a:gd name="T97" fmla="*/ 116 h 270"/>
                <a:gd name="T98" fmla="*/ 99 w 216"/>
                <a:gd name="T99" fmla="*/ 111 h 270"/>
                <a:gd name="T100" fmla="*/ 97 w 216"/>
                <a:gd name="T101" fmla="*/ 105 h 270"/>
                <a:gd name="T102" fmla="*/ 95 w 216"/>
                <a:gd name="T103" fmla="*/ 100 h 270"/>
                <a:gd name="T104" fmla="*/ 93 w 216"/>
                <a:gd name="T105" fmla="*/ 96 h 270"/>
                <a:gd name="T106" fmla="*/ 91 w 216"/>
                <a:gd name="T107" fmla="*/ 90 h 270"/>
                <a:gd name="T108" fmla="*/ 90 w 216"/>
                <a:gd name="T109" fmla="*/ 87 h 270"/>
                <a:gd name="T110" fmla="*/ 90 w 216"/>
                <a:gd name="T111" fmla="*/ 84 h 270"/>
                <a:gd name="T112" fmla="*/ 90 w 216"/>
                <a:gd name="T113" fmla="*/ 84 h 270"/>
                <a:gd name="T114" fmla="*/ 108 w 216"/>
                <a:gd name="T115" fmla="*/ 23 h 270"/>
                <a:gd name="T116" fmla="*/ 15 w 216"/>
                <a:gd name="T117" fmla="*/ 0 h 270"/>
                <a:gd name="T118" fmla="*/ 15 w 216"/>
                <a:gd name="T119" fmla="*/ 0 h 2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6"/>
                <a:gd name="T181" fmla="*/ 0 h 270"/>
                <a:gd name="T182" fmla="*/ 216 w 216"/>
                <a:gd name="T183" fmla="*/ 270 h 2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6" h="270">
                  <a:moveTo>
                    <a:pt x="30" y="0"/>
                  </a:moveTo>
                  <a:lnTo>
                    <a:pt x="28" y="0"/>
                  </a:lnTo>
                  <a:lnTo>
                    <a:pt x="26" y="6"/>
                  </a:lnTo>
                  <a:lnTo>
                    <a:pt x="24" y="11"/>
                  </a:lnTo>
                  <a:lnTo>
                    <a:pt x="22" y="21"/>
                  </a:lnTo>
                  <a:lnTo>
                    <a:pt x="20" y="28"/>
                  </a:lnTo>
                  <a:lnTo>
                    <a:pt x="17" y="38"/>
                  </a:lnTo>
                  <a:lnTo>
                    <a:pt x="15" y="47"/>
                  </a:lnTo>
                  <a:lnTo>
                    <a:pt x="13" y="59"/>
                  </a:lnTo>
                  <a:lnTo>
                    <a:pt x="9" y="66"/>
                  </a:lnTo>
                  <a:lnTo>
                    <a:pt x="5" y="74"/>
                  </a:lnTo>
                  <a:lnTo>
                    <a:pt x="3" y="80"/>
                  </a:lnTo>
                  <a:lnTo>
                    <a:pt x="1" y="85"/>
                  </a:lnTo>
                  <a:lnTo>
                    <a:pt x="0" y="93"/>
                  </a:lnTo>
                  <a:lnTo>
                    <a:pt x="0" y="97"/>
                  </a:lnTo>
                  <a:lnTo>
                    <a:pt x="17" y="108"/>
                  </a:lnTo>
                  <a:lnTo>
                    <a:pt x="13" y="175"/>
                  </a:lnTo>
                  <a:lnTo>
                    <a:pt x="19" y="177"/>
                  </a:lnTo>
                  <a:lnTo>
                    <a:pt x="24" y="177"/>
                  </a:lnTo>
                  <a:lnTo>
                    <a:pt x="34" y="180"/>
                  </a:lnTo>
                  <a:lnTo>
                    <a:pt x="41" y="184"/>
                  </a:lnTo>
                  <a:lnTo>
                    <a:pt x="51" y="186"/>
                  </a:lnTo>
                  <a:lnTo>
                    <a:pt x="58" y="190"/>
                  </a:lnTo>
                  <a:lnTo>
                    <a:pt x="68" y="194"/>
                  </a:lnTo>
                  <a:lnTo>
                    <a:pt x="78" y="194"/>
                  </a:lnTo>
                  <a:lnTo>
                    <a:pt x="85" y="194"/>
                  </a:lnTo>
                  <a:lnTo>
                    <a:pt x="87" y="194"/>
                  </a:lnTo>
                  <a:lnTo>
                    <a:pt x="89" y="196"/>
                  </a:lnTo>
                  <a:lnTo>
                    <a:pt x="93" y="201"/>
                  </a:lnTo>
                  <a:lnTo>
                    <a:pt x="93" y="205"/>
                  </a:lnTo>
                  <a:lnTo>
                    <a:pt x="95" y="211"/>
                  </a:lnTo>
                  <a:lnTo>
                    <a:pt x="93" y="215"/>
                  </a:lnTo>
                  <a:lnTo>
                    <a:pt x="93" y="224"/>
                  </a:lnTo>
                  <a:lnTo>
                    <a:pt x="89" y="230"/>
                  </a:lnTo>
                  <a:lnTo>
                    <a:pt x="87" y="236"/>
                  </a:lnTo>
                  <a:lnTo>
                    <a:pt x="83" y="239"/>
                  </a:lnTo>
                  <a:lnTo>
                    <a:pt x="79" y="245"/>
                  </a:lnTo>
                  <a:lnTo>
                    <a:pt x="76" y="251"/>
                  </a:lnTo>
                  <a:lnTo>
                    <a:pt x="74" y="253"/>
                  </a:lnTo>
                  <a:lnTo>
                    <a:pt x="142" y="270"/>
                  </a:lnTo>
                  <a:lnTo>
                    <a:pt x="146" y="270"/>
                  </a:lnTo>
                  <a:lnTo>
                    <a:pt x="152" y="266"/>
                  </a:lnTo>
                  <a:lnTo>
                    <a:pt x="163" y="262"/>
                  </a:lnTo>
                  <a:lnTo>
                    <a:pt x="174" y="258"/>
                  </a:lnTo>
                  <a:lnTo>
                    <a:pt x="186" y="253"/>
                  </a:lnTo>
                  <a:lnTo>
                    <a:pt x="193" y="247"/>
                  </a:lnTo>
                  <a:lnTo>
                    <a:pt x="199" y="239"/>
                  </a:lnTo>
                  <a:lnTo>
                    <a:pt x="201" y="232"/>
                  </a:lnTo>
                  <a:lnTo>
                    <a:pt x="197" y="222"/>
                  </a:lnTo>
                  <a:lnTo>
                    <a:pt x="193" y="211"/>
                  </a:lnTo>
                  <a:lnTo>
                    <a:pt x="190" y="201"/>
                  </a:lnTo>
                  <a:lnTo>
                    <a:pt x="186" y="192"/>
                  </a:lnTo>
                  <a:lnTo>
                    <a:pt x="182" y="180"/>
                  </a:lnTo>
                  <a:lnTo>
                    <a:pt x="180" y="175"/>
                  </a:lnTo>
                  <a:lnTo>
                    <a:pt x="180" y="169"/>
                  </a:lnTo>
                  <a:lnTo>
                    <a:pt x="216" y="47"/>
                  </a:lnTo>
                  <a:lnTo>
                    <a:pt x="30" y="0"/>
                  </a:lnTo>
                  <a:close/>
                </a:path>
              </a:pathLst>
            </a:custGeom>
            <a:solidFill>
              <a:srgbClr val="F2CC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09" name="Freeform 61"/>
            <p:cNvSpPr>
              <a:spLocks/>
            </p:cNvSpPr>
            <p:nvPr/>
          </p:nvSpPr>
          <p:spPr bwMode="auto">
            <a:xfrm>
              <a:off x="1871" y="3087"/>
              <a:ext cx="136" cy="151"/>
            </a:xfrm>
            <a:custGeom>
              <a:avLst/>
              <a:gdLst>
                <a:gd name="T0" fmla="*/ 91 w 272"/>
                <a:gd name="T1" fmla="*/ 2 h 303"/>
                <a:gd name="T2" fmla="*/ 81 w 272"/>
                <a:gd name="T3" fmla="*/ 1 h 303"/>
                <a:gd name="T4" fmla="*/ 71 w 272"/>
                <a:gd name="T5" fmla="*/ 0 h 303"/>
                <a:gd name="T6" fmla="*/ 63 w 272"/>
                <a:gd name="T7" fmla="*/ 0 h 303"/>
                <a:gd name="T8" fmla="*/ 56 w 272"/>
                <a:gd name="T9" fmla="*/ 0 h 303"/>
                <a:gd name="T10" fmla="*/ 48 w 272"/>
                <a:gd name="T11" fmla="*/ 0 h 303"/>
                <a:gd name="T12" fmla="*/ 39 w 272"/>
                <a:gd name="T13" fmla="*/ 0 h 303"/>
                <a:gd name="T14" fmla="*/ 29 w 272"/>
                <a:gd name="T15" fmla="*/ 2 h 303"/>
                <a:gd name="T16" fmla="*/ 23 w 272"/>
                <a:gd name="T17" fmla="*/ 7 h 303"/>
                <a:gd name="T18" fmla="*/ 17 w 272"/>
                <a:gd name="T19" fmla="*/ 14 h 303"/>
                <a:gd name="T20" fmla="*/ 12 w 272"/>
                <a:gd name="T21" fmla="*/ 25 h 303"/>
                <a:gd name="T22" fmla="*/ 6 w 272"/>
                <a:gd name="T23" fmla="*/ 37 h 303"/>
                <a:gd name="T24" fmla="*/ 3 w 272"/>
                <a:gd name="T25" fmla="*/ 47 h 303"/>
                <a:gd name="T26" fmla="*/ 0 w 272"/>
                <a:gd name="T27" fmla="*/ 55 h 303"/>
                <a:gd name="T28" fmla="*/ 1 w 272"/>
                <a:gd name="T29" fmla="*/ 56 h 303"/>
                <a:gd name="T30" fmla="*/ 6 w 272"/>
                <a:gd name="T31" fmla="*/ 60 h 303"/>
                <a:gd name="T32" fmla="*/ 18 w 272"/>
                <a:gd name="T33" fmla="*/ 65 h 303"/>
                <a:gd name="T34" fmla="*/ 29 w 272"/>
                <a:gd name="T35" fmla="*/ 70 h 303"/>
                <a:gd name="T36" fmla="*/ 39 w 272"/>
                <a:gd name="T37" fmla="*/ 73 h 303"/>
                <a:gd name="T38" fmla="*/ 46 w 272"/>
                <a:gd name="T39" fmla="*/ 75 h 303"/>
                <a:gd name="T40" fmla="*/ 52 w 272"/>
                <a:gd name="T41" fmla="*/ 77 h 303"/>
                <a:gd name="T42" fmla="*/ 54 w 272"/>
                <a:gd name="T43" fmla="*/ 78 h 303"/>
                <a:gd name="T44" fmla="*/ 54 w 272"/>
                <a:gd name="T45" fmla="*/ 84 h 303"/>
                <a:gd name="T46" fmla="*/ 53 w 272"/>
                <a:gd name="T47" fmla="*/ 95 h 303"/>
                <a:gd name="T48" fmla="*/ 51 w 272"/>
                <a:gd name="T49" fmla="*/ 108 h 303"/>
                <a:gd name="T50" fmla="*/ 45 w 272"/>
                <a:gd name="T51" fmla="*/ 122 h 303"/>
                <a:gd name="T52" fmla="*/ 37 w 272"/>
                <a:gd name="T53" fmla="*/ 132 h 303"/>
                <a:gd name="T54" fmla="*/ 28 w 272"/>
                <a:gd name="T55" fmla="*/ 141 h 303"/>
                <a:gd name="T56" fmla="*/ 23 w 272"/>
                <a:gd name="T57" fmla="*/ 144 h 303"/>
                <a:gd name="T58" fmla="*/ 23 w 272"/>
                <a:gd name="T59" fmla="*/ 145 h 303"/>
                <a:gd name="T60" fmla="*/ 30 w 272"/>
                <a:gd name="T61" fmla="*/ 147 h 303"/>
                <a:gd name="T62" fmla="*/ 40 w 272"/>
                <a:gd name="T63" fmla="*/ 149 h 303"/>
                <a:gd name="T64" fmla="*/ 47 w 272"/>
                <a:gd name="T65" fmla="*/ 151 h 303"/>
                <a:gd name="T66" fmla="*/ 55 w 272"/>
                <a:gd name="T67" fmla="*/ 151 h 303"/>
                <a:gd name="T68" fmla="*/ 62 w 272"/>
                <a:gd name="T69" fmla="*/ 151 h 303"/>
                <a:gd name="T70" fmla="*/ 71 w 272"/>
                <a:gd name="T71" fmla="*/ 150 h 303"/>
                <a:gd name="T72" fmla="*/ 80 w 272"/>
                <a:gd name="T73" fmla="*/ 149 h 303"/>
                <a:gd name="T74" fmla="*/ 86 w 272"/>
                <a:gd name="T75" fmla="*/ 147 h 303"/>
                <a:gd name="T76" fmla="*/ 94 w 272"/>
                <a:gd name="T77" fmla="*/ 144 h 303"/>
                <a:gd name="T78" fmla="*/ 104 w 272"/>
                <a:gd name="T79" fmla="*/ 141 h 303"/>
                <a:gd name="T80" fmla="*/ 117 w 272"/>
                <a:gd name="T81" fmla="*/ 133 h 303"/>
                <a:gd name="T82" fmla="*/ 125 w 272"/>
                <a:gd name="T83" fmla="*/ 125 h 303"/>
                <a:gd name="T84" fmla="*/ 130 w 272"/>
                <a:gd name="T85" fmla="*/ 116 h 303"/>
                <a:gd name="T86" fmla="*/ 134 w 272"/>
                <a:gd name="T87" fmla="*/ 105 h 303"/>
                <a:gd name="T88" fmla="*/ 135 w 272"/>
                <a:gd name="T89" fmla="*/ 92 h 303"/>
                <a:gd name="T90" fmla="*/ 135 w 272"/>
                <a:gd name="T91" fmla="*/ 82 h 303"/>
                <a:gd name="T92" fmla="*/ 135 w 272"/>
                <a:gd name="T93" fmla="*/ 73 h 303"/>
                <a:gd name="T94" fmla="*/ 134 w 272"/>
                <a:gd name="T95" fmla="*/ 66 h 303"/>
                <a:gd name="T96" fmla="*/ 133 w 272"/>
                <a:gd name="T97" fmla="*/ 58 h 303"/>
                <a:gd name="T98" fmla="*/ 131 w 272"/>
                <a:gd name="T99" fmla="*/ 50 h 303"/>
                <a:gd name="T100" fmla="*/ 129 w 272"/>
                <a:gd name="T101" fmla="*/ 43 h 303"/>
                <a:gd name="T102" fmla="*/ 125 w 272"/>
                <a:gd name="T103" fmla="*/ 31 h 303"/>
                <a:gd name="T104" fmla="*/ 118 w 272"/>
                <a:gd name="T105" fmla="*/ 20 h 303"/>
                <a:gd name="T106" fmla="*/ 107 w 272"/>
                <a:gd name="T107" fmla="*/ 10 h 303"/>
                <a:gd name="T108" fmla="*/ 99 w 272"/>
                <a:gd name="T109" fmla="*/ 6 h 303"/>
                <a:gd name="T110" fmla="*/ 93 w 272"/>
                <a:gd name="T111" fmla="*/ 3 h 3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72"/>
                <a:gd name="T169" fmla="*/ 0 h 303"/>
                <a:gd name="T170" fmla="*/ 272 w 272"/>
                <a:gd name="T171" fmla="*/ 303 h 3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72" h="303">
                  <a:moveTo>
                    <a:pt x="186" y="6"/>
                  </a:moveTo>
                  <a:lnTo>
                    <a:pt x="182" y="4"/>
                  </a:lnTo>
                  <a:lnTo>
                    <a:pt x="177" y="4"/>
                  </a:lnTo>
                  <a:lnTo>
                    <a:pt x="163" y="2"/>
                  </a:lnTo>
                  <a:lnTo>
                    <a:pt x="150" y="2"/>
                  </a:lnTo>
                  <a:lnTo>
                    <a:pt x="143" y="0"/>
                  </a:lnTo>
                  <a:lnTo>
                    <a:pt x="135" y="0"/>
                  </a:lnTo>
                  <a:lnTo>
                    <a:pt x="127" y="0"/>
                  </a:lnTo>
                  <a:lnTo>
                    <a:pt x="120" y="0"/>
                  </a:lnTo>
                  <a:lnTo>
                    <a:pt x="112" y="0"/>
                  </a:lnTo>
                  <a:lnTo>
                    <a:pt x="105" y="0"/>
                  </a:lnTo>
                  <a:lnTo>
                    <a:pt x="97" y="0"/>
                  </a:lnTo>
                  <a:lnTo>
                    <a:pt x="91" y="0"/>
                  </a:lnTo>
                  <a:lnTo>
                    <a:pt x="78" y="0"/>
                  </a:lnTo>
                  <a:lnTo>
                    <a:pt x="66" y="2"/>
                  </a:lnTo>
                  <a:lnTo>
                    <a:pt x="59" y="4"/>
                  </a:lnTo>
                  <a:lnTo>
                    <a:pt x="51" y="10"/>
                  </a:lnTo>
                  <a:lnTo>
                    <a:pt x="46" y="14"/>
                  </a:lnTo>
                  <a:lnTo>
                    <a:pt x="40" y="21"/>
                  </a:lnTo>
                  <a:lnTo>
                    <a:pt x="34" y="29"/>
                  </a:lnTo>
                  <a:lnTo>
                    <a:pt x="30" y="42"/>
                  </a:lnTo>
                  <a:lnTo>
                    <a:pt x="25" y="50"/>
                  </a:lnTo>
                  <a:lnTo>
                    <a:pt x="19" y="63"/>
                  </a:lnTo>
                  <a:lnTo>
                    <a:pt x="13" y="75"/>
                  </a:lnTo>
                  <a:lnTo>
                    <a:pt x="9" y="88"/>
                  </a:lnTo>
                  <a:lnTo>
                    <a:pt x="6" y="95"/>
                  </a:lnTo>
                  <a:lnTo>
                    <a:pt x="4" y="105"/>
                  </a:lnTo>
                  <a:lnTo>
                    <a:pt x="0" y="111"/>
                  </a:lnTo>
                  <a:lnTo>
                    <a:pt x="0" y="113"/>
                  </a:lnTo>
                  <a:lnTo>
                    <a:pt x="2" y="113"/>
                  </a:lnTo>
                  <a:lnTo>
                    <a:pt x="8" y="116"/>
                  </a:lnTo>
                  <a:lnTo>
                    <a:pt x="13" y="120"/>
                  </a:lnTo>
                  <a:lnTo>
                    <a:pt x="25" y="126"/>
                  </a:lnTo>
                  <a:lnTo>
                    <a:pt x="36" y="130"/>
                  </a:lnTo>
                  <a:lnTo>
                    <a:pt x="47" y="135"/>
                  </a:lnTo>
                  <a:lnTo>
                    <a:pt x="59" y="141"/>
                  </a:lnTo>
                  <a:lnTo>
                    <a:pt x="70" y="147"/>
                  </a:lnTo>
                  <a:lnTo>
                    <a:pt x="78" y="147"/>
                  </a:lnTo>
                  <a:lnTo>
                    <a:pt x="86" y="151"/>
                  </a:lnTo>
                  <a:lnTo>
                    <a:pt x="93" y="151"/>
                  </a:lnTo>
                  <a:lnTo>
                    <a:pt x="99" y="154"/>
                  </a:lnTo>
                  <a:lnTo>
                    <a:pt x="105" y="154"/>
                  </a:lnTo>
                  <a:lnTo>
                    <a:pt x="108" y="156"/>
                  </a:lnTo>
                  <a:lnTo>
                    <a:pt x="108" y="162"/>
                  </a:lnTo>
                  <a:lnTo>
                    <a:pt x="108" y="168"/>
                  </a:lnTo>
                  <a:lnTo>
                    <a:pt x="108" y="181"/>
                  </a:lnTo>
                  <a:lnTo>
                    <a:pt x="106" y="190"/>
                  </a:lnTo>
                  <a:lnTo>
                    <a:pt x="105" y="204"/>
                  </a:lnTo>
                  <a:lnTo>
                    <a:pt x="103" y="217"/>
                  </a:lnTo>
                  <a:lnTo>
                    <a:pt x="99" y="232"/>
                  </a:lnTo>
                  <a:lnTo>
                    <a:pt x="91" y="244"/>
                  </a:lnTo>
                  <a:lnTo>
                    <a:pt x="84" y="255"/>
                  </a:lnTo>
                  <a:lnTo>
                    <a:pt x="74" y="265"/>
                  </a:lnTo>
                  <a:lnTo>
                    <a:pt x="66" y="274"/>
                  </a:lnTo>
                  <a:lnTo>
                    <a:pt x="57" y="282"/>
                  </a:lnTo>
                  <a:lnTo>
                    <a:pt x="49" y="286"/>
                  </a:lnTo>
                  <a:lnTo>
                    <a:pt x="46" y="289"/>
                  </a:lnTo>
                  <a:lnTo>
                    <a:pt x="46" y="291"/>
                  </a:lnTo>
                  <a:lnTo>
                    <a:pt x="53" y="293"/>
                  </a:lnTo>
                  <a:lnTo>
                    <a:pt x="61" y="295"/>
                  </a:lnTo>
                  <a:lnTo>
                    <a:pt x="74" y="299"/>
                  </a:lnTo>
                  <a:lnTo>
                    <a:pt x="80" y="299"/>
                  </a:lnTo>
                  <a:lnTo>
                    <a:pt x="87" y="301"/>
                  </a:lnTo>
                  <a:lnTo>
                    <a:pt x="95" y="303"/>
                  </a:lnTo>
                  <a:lnTo>
                    <a:pt x="103" y="303"/>
                  </a:lnTo>
                  <a:lnTo>
                    <a:pt x="110" y="303"/>
                  </a:lnTo>
                  <a:lnTo>
                    <a:pt x="118" y="303"/>
                  </a:lnTo>
                  <a:lnTo>
                    <a:pt x="125" y="303"/>
                  </a:lnTo>
                  <a:lnTo>
                    <a:pt x="135" y="303"/>
                  </a:lnTo>
                  <a:lnTo>
                    <a:pt x="143" y="301"/>
                  </a:lnTo>
                  <a:lnTo>
                    <a:pt x="150" y="299"/>
                  </a:lnTo>
                  <a:lnTo>
                    <a:pt x="160" y="299"/>
                  </a:lnTo>
                  <a:lnTo>
                    <a:pt x="167" y="297"/>
                  </a:lnTo>
                  <a:lnTo>
                    <a:pt x="173" y="295"/>
                  </a:lnTo>
                  <a:lnTo>
                    <a:pt x="181" y="291"/>
                  </a:lnTo>
                  <a:lnTo>
                    <a:pt x="188" y="289"/>
                  </a:lnTo>
                  <a:lnTo>
                    <a:pt x="198" y="287"/>
                  </a:lnTo>
                  <a:lnTo>
                    <a:pt x="209" y="282"/>
                  </a:lnTo>
                  <a:lnTo>
                    <a:pt x="222" y="274"/>
                  </a:lnTo>
                  <a:lnTo>
                    <a:pt x="234" y="267"/>
                  </a:lnTo>
                  <a:lnTo>
                    <a:pt x="243" y="261"/>
                  </a:lnTo>
                  <a:lnTo>
                    <a:pt x="251" y="251"/>
                  </a:lnTo>
                  <a:lnTo>
                    <a:pt x="257" y="242"/>
                  </a:lnTo>
                  <a:lnTo>
                    <a:pt x="260" y="232"/>
                  </a:lnTo>
                  <a:lnTo>
                    <a:pt x="266" y="223"/>
                  </a:lnTo>
                  <a:lnTo>
                    <a:pt x="268" y="210"/>
                  </a:lnTo>
                  <a:lnTo>
                    <a:pt x="270" y="198"/>
                  </a:lnTo>
                  <a:lnTo>
                    <a:pt x="270" y="185"/>
                  </a:lnTo>
                  <a:lnTo>
                    <a:pt x="272" y="171"/>
                  </a:lnTo>
                  <a:lnTo>
                    <a:pt x="270" y="164"/>
                  </a:lnTo>
                  <a:lnTo>
                    <a:pt x="270" y="156"/>
                  </a:lnTo>
                  <a:lnTo>
                    <a:pt x="270" y="147"/>
                  </a:lnTo>
                  <a:lnTo>
                    <a:pt x="270" y="139"/>
                  </a:lnTo>
                  <a:lnTo>
                    <a:pt x="268" y="132"/>
                  </a:lnTo>
                  <a:lnTo>
                    <a:pt x="268" y="124"/>
                  </a:lnTo>
                  <a:lnTo>
                    <a:pt x="266" y="116"/>
                  </a:lnTo>
                  <a:lnTo>
                    <a:pt x="264" y="109"/>
                  </a:lnTo>
                  <a:lnTo>
                    <a:pt x="262" y="101"/>
                  </a:lnTo>
                  <a:lnTo>
                    <a:pt x="260" y="94"/>
                  </a:lnTo>
                  <a:lnTo>
                    <a:pt x="257" y="86"/>
                  </a:lnTo>
                  <a:lnTo>
                    <a:pt x="255" y="78"/>
                  </a:lnTo>
                  <a:lnTo>
                    <a:pt x="251" y="63"/>
                  </a:lnTo>
                  <a:lnTo>
                    <a:pt x="243" y="52"/>
                  </a:lnTo>
                  <a:lnTo>
                    <a:pt x="236" y="40"/>
                  </a:lnTo>
                  <a:lnTo>
                    <a:pt x="226" y="31"/>
                  </a:lnTo>
                  <a:lnTo>
                    <a:pt x="215" y="21"/>
                  </a:lnTo>
                  <a:lnTo>
                    <a:pt x="207" y="16"/>
                  </a:lnTo>
                  <a:lnTo>
                    <a:pt x="198" y="12"/>
                  </a:lnTo>
                  <a:lnTo>
                    <a:pt x="192" y="8"/>
                  </a:lnTo>
                  <a:lnTo>
                    <a:pt x="186" y="6"/>
                  </a:lnTo>
                  <a:close/>
                </a:path>
              </a:pathLst>
            </a:custGeom>
            <a:solidFill>
              <a:srgbClr val="6B594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0" name="Freeform 62"/>
            <p:cNvSpPr>
              <a:spLocks/>
            </p:cNvSpPr>
            <p:nvPr/>
          </p:nvSpPr>
          <p:spPr bwMode="auto">
            <a:xfrm>
              <a:off x="1811" y="3369"/>
              <a:ext cx="110" cy="53"/>
            </a:xfrm>
            <a:custGeom>
              <a:avLst/>
              <a:gdLst>
                <a:gd name="T0" fmla="*/ 0 w 221"/>
                <a:gd name="T1" fmla="*/ 1 h 107"/>
                <a:gd name="T2" fmla="*/ 3 w 221"/>
                <a:gd name="T3" fmla="*/ 1 h 107"/>
                <a:gd name="T4" fmla="*/ 6 w 221"/>
                <a:gd name="T5" fmla="*/ 1 h 107"/>
                <a:gd name="T6" fmla="*/ 11 w 221"/>
                <a:gd name="T7" fmla="*/ 1 h 107"/>
                <a:gd name="T8" fmla="*/ 16 w 221"/>
                <a:gd name="T9" fmla="*/ 1 h 107"/>
                <a:gd name="T10" fmla="*/ 23 w 221"/>
                <a:gd name="T11" fmla="*/ 1 h 107"/>
                <a:gd name="T12" fmla="*/ 28 w 221"/>
                <a:gd name="T13" fmla="*/ 1 h 107"/>
                <a:gd name="T14" fmla="*/ 36 w 221"/>
                <a:gd name="T15" fmla="*/ 1 h 107"/>
                <a:gd name="T16" fmla="*/ 41 w 221"/>
                <a:gd name="T17" fmla="*/ 0 h 107"/>
                <a:gd name="T18" fmla="*/ 47 w 221"/>
                <a:gd name="T19" fmla="*/ 0 h 107"/>
                <a:gd name="T20" fmla="*/ 52 w 221"/>
                <a:gd name="T21" fmla="*/ 0 h 107"/>
                <a:gd name="T22" fmla="*/ 58 w 221"/>
                <a:gd name="T23" fmla="*/ 0 h 107"/>
                <a:gd name="T24" fmla="*/ 61 w 221"/>
                <a:gd name="T25" fmla="*/ 0 h 107"/>
                <a:gd name="T26" fmla="*/ 64 w 221"/>
                <a:gd name="T27" fmla="*/ 0 h 107"/>
                <a:gd name="T28" fmla="*/ 65 w 221"/>
                <a:gd name="T29" fmla="*/ 0 h 107"/>
                <a:gd name="T30" fmla="*/ 67 w 221"/>
                <a:gd name="T31" fmla="*/ 0 h 107"/>
                <a:gd name="T32" fmla="*/ 110 w 221"/>
                <a:gd name="T33" fmla="*/ 0 h 107"/>
                <a:gd name="T34" fmla="*/ 110 w 221"/>
                <a:gd name="T35" fmla="*/ 1 h 107"/>
                <a:gd name="T36" fmla="*/ 110 w 221"/>
                <a:gd name="T37" fmla="*/ 3 h 107"/>
                <a:gd name="T38" fmla="*/ 109 w 221"/>
                <a:gd name="T39" fmla="*/ 6 h 107"/>
                <a:gd name="T40" fmla="*/ 108 w 221"/>
                <a:gd name="T41" fmla="*/ 11 h 107"/>
                <a:gd name="T42" fmla="*/ 106 w 221"/>
                <a:gd name="T43" fmla="*/ 17 h 107"/>
                <a:gd name="T44" fmla="*/ 105 w 221"/>
                <a:gd name="T45" fmla="*/ 23 h 107"/>
                <a:gd name="T46" fmla="*/ 103 w 221"/>
                <a:gd name="T47" fmla="*/ 28 h 107"/>
                <a:gd name="T48" fmla="*/ 102 w 221"/>
                <a:gd name="T49" fmla="*/ 34 h 107"/>
                <a:gd name="T50" fmla="*/ 99 w 221"/>
                <a:gd name="T51" fmla="*/ 38 h 107"/>
                <a:gd name="T52" fmla="*/ 97 w 221"/>
                <a:gd name="T53" fmla="*/ 43 h 107"/>
                <a:gd name="T54" fmla="*/ 94 w 221"/>
                <a:gd name="T55" fmla="*/ 45 h 107"/>
                <a:gd name="T56" fmla="*/ 92 w 221"/>
                <a:gd name="T57" fmla="*/ 49 h 107"/>
                <a:gd name="T58" fmla="*/ 88 w 221"/>
                <a:gd name="T59" fmla="*/ 52 h 107"/>
                <a:gd name="T60" fmla="*/ 87 w 221"/>
                <a:gd name="T61" fmla="*/ 53 h 107"/>
                <a:gd name="T62" fmla="*/ 84 w 221"/>
                <a:gd name="T63" fmla="*/ 53 h 107"/>
                <a:gd name="T64" fmla="*/ 81 w 221"/>
                <a:gd name="T65" fmla="*/ 53 h 107"/>
                <a:gd name="T66" fmla="*/ 78 w 221"/>
                <a:gd name="T67" fmla="*/ 52 h 107"/>
                <a:gd name="T68" fmla="*/ 74 w 221"/>
                <a:gd name="T69" fmla="*/ 51 h 107"/>
                <a:gd name="T70" fmla="*/ 70 w 221"/>
                <a:gd name="T71" fmla="*/ 51 h 107"/>
                <a:gd name="T72" fmla="*/ 67 w 221"/>
                <a:gd name="T73" fmla="*/ 51 h 107"/>
                <a:gd name="T74" fmla="*/ 63 w 221"/>
                <a:gd name="T75" fmla="*/ 49 h 107"/>
                <a:gd name="T76" fmla="*/ 58 w 221"/>
                <a:gd name="T77" fmla="*/ 48 h 107"/>
                <a:gd name="T78" fmla="*/ 53 w 221"/>
                <a:gd name="T79" fmla="*/ 46 h 107"/>
                <a:gd name="T80" fmla="*/ 49 w 221"/>
                <a:gd name="T81" fmla="*/ 46 h 107"/>
                <a:gd name="T82" fmla="*/ 45 w 221"/>
                <a:gd name="T83" fmla="*/ 44 h 107"/>
                <a:gd name="T84" fmla="*/ 41 w 221"/>
                <a:gd name="T85" fmla="*/ 43 h 107"/>
                <a:gd name="T86" fmla="*/ 37 w 221"/>
                <a:gd name="T87" fmla="*/ 41 h 107"/>
                <a:gd name="T88" fmla="*/ 32 w 221"/>
                <a:gd name="T89" fmla="*/ 40 h 107"/>
                <a:gd name="T90" fmla="*/ 28 w 221"/>
                <a:gd name="T91" fmla="*/ 36 h 107"/>
                <a:gd name="T92" fmla="*/ 24 w 221"/>
                <a:gd name="T93" fmla="*/ 34 h 107"/>
                <a:gd name="T94" fmla="*/ 20 w 221"/>
                <a:gd name="T95" fmla="*/ 30 h 107"/>
                <a:gd name="T96" fmla="*/ 18 w 221"/>
                <a:gd name="T97" fmla="*/ 27 h 107"/>
                <a:gd name="T98" fmla="*/ 11 w 221"/>
                <a:gd name="T99" fmla="*/ 21 h 107"/>
                <a:gd name="T100" fmla="*/ 7 w 221"/>
                <a:gd name="T101" fmla="*/ 15 h 107"/>
                <a:gd name="T102" fmla="*/ 3 w 221"/>
                <a:gd name="T103" fmla="*/ 8 h 107"/>
                <a:gd name="T104" fmla="*/ 1 w 221"/>
                <a:gd name="T105" fmla="*/ 5 h 107"/>
                <a:gd name="T106" fmla="*/ 0 w 221"/>
                <a:gd name="T107" fmla="*/ 1 h 107"/>
                <a:gd name="T108" fmla="*/ 0 w 221"/>
                <a:gd name="T109" fmla="*/ 1 h 107"/>
                <a:gd name="T110" fmla="*/ 0 w 221"/>
                <a:gd name="T111" fmla="*/ 1 h 1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1"/>
                <a:gd name="T169" fmla="*/ 0 h 107"/>
                <a:gd name="T170" fmla="*/ 221 w 221"/>
                <a:gd name="T171" fmla="*/ 107 h 1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1" h="107">
                  <a:moveTo>
                    <a:pt x="0" y="2"/>
                  </a:moveTo>
                  <a:lnTo>
                    <a:pt x="6" y="2"/>
                  </a:lnTo>
                  <a:lnTo>
                    <a:pt x="12" y="2"/>
                  </a:lnTo>
                  <a:lnTo>
                    <a:pt x="23" y="2"/>
                  </a:lnTo>
                  <a:lnTo>
                    <a:pt x="32" y="2"/>
                  </a:lnTo>
                  <a:lnTo>
                    <a:pt x="46" y="2"/>
                  </a:lnTo>
                  <a:lnTo>
                    <a:pt x="57" y="2"/>
                  </a:lnTo>
                  <a:lnTo>
                    <a:pt x="72" y="2"/>
                  </a:lnTo>
                  <a:lnTo>
                    <a:pt x="82" y="0"/>
                  </a:lnTo>
                  <a:lnTo>
                    <a:pt x="95" y="0"/>
                  </a:lnTo>
                  <a:lnTo>
                    <a:pt x="105" y="0"/>
                  </a:lnTo>
                  <a:lnTo>
                    <a:pt x="116" y="0"/>
                  </a:lnTo>
                  <a:lnTo>
                    <a:pt x="122" y="0"/>
                  </a:lnTo>
                  <a:lnTo>
                    <a:pt x="128" y="0"/>
                  </a:lnTo>
                  <a:lnTo>
                    <a:pt x="131" y="0"/>
                  </a:lnTo>
                  <a:lnTo>
                    <a:pt x="135" y="0"/>
                  </a:lnTo>
                  <a:lnTo>
                    <a:pt x="221" y="0"/>
                  </a:lnTo>
                  <a:lnTo>
                    <a:pt x="221" y="2"/>
                  </a:lnTo>
                  <a:lnTo>
                    <a:pt x="221" y="6"/>
                  </a:lnTo>
                  <a:lnTo>
                    <a:pt x="219" y="13"/>
                  </a:lnTo>
                  <a:lnTo>
                    <a:pt x="217" y="23"/>
                  </a:lnTo>
                  <a:lnTo>
                    <a:pt x="213" y="34"/>
                  </a:lnTo>
                  <a:lnTo>
                    <a:pt x="211" y="46"/>
                  </a:lnTo>
                  <a:lnTo>
                    <a:pt x="207" y="57"/>
                  </a:lnTo>
                  <a:lnTo>
                    <a:pt x="204" y="69"/>
                  </a:lnTo>
                  <a:lnTo>
                    <a:pt x="198" y="76"/>
                  </a:lnTo>
                  <a:lnTo>
                    <a:pt x="194" y="86"/>
                  </a:lnTo>
                  <a:lnTo>
                    <a:pt x="188" y="91"/>
                  </a:lnTo>
                  <a:lnTo>
                    <a:pt x="185" y="99"/>
                  </a:lnTo>
                  <a:lnTo>
                    <a:pt x="177" y="105"/>
                  </a:lnTo>
                  <a:lnTo>
                    <a:pt x="175" y="107"/>
                  </a:lnTo>
                  <a:lnTo>
                    <a:pt x="169" y="107"/>
                  </a:lnTo>
                  <a:lnTo>
                    <a:pt x="162" y="107"/>
                  </a:lnTo>
                  <a:lnTo>
                    <a:pt x="156" y="105"/>
                  </a:lnTo>
                  <a:lnTo>
                    <a:pt x="148" y="103"/>
                  </a:lnTo>
                  <a:lnTo>
                    <a:pt x="141" y="103"/>
                  </a:lnTo>
                  <a:lnTo>
                    <a:pt x="135" y="103"/>
                  </a:lnTo>
                  <a:lnTo>
                    <a:pt x="126" y="99"/>
                  </a:lnTo>
                  <a:lnTo>
                    <a:pt x="116" y="97"/>
                  </a:lnTo>
                  <a:lnTo>
                    <a:pt x="107" y="93"/>
                  </a:lnTo>
                  <a:lnTo>
                    <a:pt x="99" y="93"/>
                  </a:lnTo>
                  <a:lnTo>
                    <a:pt x="91" y="89"/>
                  </a:lnTo>
                  <a:lnTo>
                    <a:pt x="82" y="86"/>
                  </a:lnTo>
                  <a:lnTo>
                    <a:pt x="74" y="82"/>
                  </a:lnTo>
                  <a:lnTo>
                    <a:pt x="65" y="80"/>
                  </a:lnTo>
                  <a:lnTo>
                    <a:pt x="57" y="72"/>
                  </a:lnTo>
                  <a:lnTo>
                    <a:pt x="48" y="69"/>
                  </a:lnTo>
                  <a:lnTo>
                    <a:pt x="40" y="61"/>
                  </a:lnTo>
                  <a:lnTo>
                    <a:pt x="36" y="55"/>
                  </a:lnTo>
                  <a:lnTo>
                    <a:pt x="23" y="42"/>
                  </a:lnTo>
                  <a:lnTo>
                    <a:pt x="15" y="30"/>
                  </a:lnTo>
                  <a:lnTo>
                    <a:pt x="6" y="17"/>
                  </a:lnTo>
                  <a:lnTo>
                    <a:pt x="2" y="10"/>
                  </a:lnTo>
                  <a:lnTo>
                    <a:pt x="0" y="2"/>
                  </a:lnTo>
                  <a:close/>
                </a:path>
              </a:pathLst>
            </a:custGeom>
            <a:solidFill>
              <a:srgbClr val="F2CC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1" name="Freeform 63"/>
            <p:cNvSpPr>
              <a:spLocks/>
            </p:cNvSpPr>
            <p:nvPr/>
          </p:nvSpPr>
          <p:spPr bwMode="auto">
            <a:xfrm>
              <a:off x="457" y="2546"/>
              <a:ext cx="164" cy="563"/>
            </a:xfrm>
            <a:custGeom>
              <a:avLst/>
              <a:gdLst>
                <a:gd name="T0" fmla="*/ 161 w 327"/>
                <a:gd name="T1" fmla="*/ 264 h 1125"/>
                <a:gd name="T2" fmla="*/ 157 w 327"/>
                <a:gd name="T3" fmla="*/ 231 h 1125"/>
                <a:gd name="T4" fmla="*/ 154 w 327"/>
                <a:gd name="T5" fmla="*/ 185 h 1125"/>
                <a:gd name="T6" fmla="*/ 150 w 327"/>
                <a:gd name="T7" fmla="*/ 146 h 1125"/>
                <a:gd name="T8" fmla="*/ 145 w 327"/>
                <a:gd name="T9" fmla="*/ 110 h 1125"/>
                <a:gd name="T10" fmla="*/ 136 w 327"/>
                <a:gd name="T11" fmla="*/ 75 h 1125"/>
                <a:gd name="T12" fmla="*/ 123 w 327"/>
                <a:gd name="T13" fmla="*/ 41 h 1125"/>
                <a:gd name="T14" fmla="*/ 113 w 327"/>
                <a:gd name="T15" fmla="*/ 23 h 1125"/>
                <a:gd name="T16" fmla="*/ 101 w 327"/>
                <a:gd name="T17" fmla="*/ 13 h 1125"/>
                <a:gd name="T18" fmla="*/ 35 w 327"/>
                <a:gd name="T19" fmla="*/ 10 h 1125"/>
                <a:gd name="T20" fmla="*/ 18 w 327"/>
                <a:gd name="T21" fmla="*/ 29 h 1125"/>
                <a:gd name="T22" fmla="*/ 3 w 327"/>
                <a:gd name="T23" fmla="*/ 52 h 1125"/>
                <a:gd name="T24" fmla="*/ 0 w 327"/>
                <a:gd name="T25" fmla="*/ 74 h 1125"/>
                <a:gd name="T26" fmla="*/ 8 w 327"/>
                <a:gd name="T27" fmla="*/ 93 h 1125"/>
                <a:gd name="T28" fmla="*/ 23 w 327"/>
                <a:gd name="T29" fmla="*/ 114 h 1125"/>
                <a:gd name="T30" fmla="*/ 42 w 327"/>
                <a:gd name="T31" fmla="*/ 146 h 1125"/>
                <a:gd name="T32" fmla="*/ 63 w 327"/>
                <a:gd name="T33" fmla="*/ 197 h 1125"/>
                <a:gd name="T34" fmla="*/ 83 w 327"/>
                <a:gd name="T35" fmla="*/ 265 h 1125"/>
                <a:gd name="T36" fmla="*/ 100 w 327"/>
                <a:gd name="T37" fmla="*/ 335 h 1125"/>
                <a:gd name="T38" fmla="*/ 111 w 327"/>
                <a:gd name="T39" fmla="*/ 385 h 1125"/>
                <a:gd name="T40" fmla="*/ 135 w 327"/>
                <a:gd name="T41" fmla="*/ 563 h 1125"/>
                <a:gd name="T42" fmla="*/ 160 w 327"/>
                <a:gd name="T43" fmla="*/ 404 h 1125"/>
                <a:gd name="T44" fmla="*/ 152 w 327"/>
                <a:gd name="T45" fmla="*/ 362 h 1125"/>
                <a:gd name="T46" fmla="*/ 138 w 327"/>
                <a:gd name="T47" fmla="*/ 302 h 1125"/>
                <a:gd name="T48" fmla="*/ 124 w 327"/>
                <a:gd name="T49" fmla="*/ 238 h 1125"/>
                <a:gd name="T50" fmla="*/ 107 w 327"/>
                <a:gd name="T51" fmla="*/ 177 h 1125"/>
                <a:gd name="T52" fmla="*/ 93 w 327"/>
                <a:gd name="T53" fmla="*/ 130 h 1125"/>
                <a:gd name="T54" fmla="*/ 78 w 327"/>
                <a:gd name="T55" fmla="*/ 98 h 1125"/>
                <a:gd name="T56" fmla="*/ 71 w 327"/>
                <a:gd name="T57" fmla="*/ 87 h 1125"/>
                <a:gd name="T58" fmla="*/ 68 w 327"/>
                <a:gd name="T59" fmla="*/ 95 h 1125"/>
                <a:gd name="T60" fmla="*/ 70 w 327"/>
                <a:gd name="T61" fmla="*/ 118 h 1125"/>
                <a:gd name="T62" fmla="*/ 74 w 327"/>
                <a:gd name="T63" fmla="*/ 143 h 1125"/>
                <a:gd name="T64" fmla="*/ 76 w 327"/>
                <a:gd name="T65" fmla="*/ 159 h 1125"/>
                <a:gd name="T66" fmla="*/ 71 w 327"/>
                <a:gd name="T67" fmla="*/ 153 h 1125"/>
                <a:gd name="T68" fmla="*/ 58 w 327"/>
                <a:gd name="T69" fmla="*/ 134 h 1125"/>
                <a:gd name="T70" fmla="*/ 40 w 327"/>
                <a:gd name="T71" fmla="*/ 107 h 1125"/>
                <a:gd name="T72" fmla="*/ 30 w 327"/>
                <a:gd name="T73" fmla="*/ 80 h 1125"/>
                <a:gd name="T74" fmla="*/ 32 w 327"/>
                <a:gd name="T75" fmla="*/ 61 h 1125"/>
                <a:gd name="T76" fmla="*/ 44 w 327"/>
                <a:gd name="T77" fmla="*/ 52 h 1125"/>
                <a:gd name="T78" fmla="*/ 61 w 327"/>
                <a:gd name="T79" fmla="*/ 50 h 1125"/>
                <a:gd name="T80" fmla="*/ 79 w 327"/>
                <a:gd name="T81" fmla="*/ 51 h 1125"/>
                <a:gd name="T82" fmla="*/ 100 w 327"/>
                <a:gd name="T83" fmla="*/ 60 h 1125"/>
                <a:gd name="T84" fmla="*/ 107 w 327"/>
                <a:gd name="T85" fmla="*/ 73 h 1125"/>
                <a:gd name="T86" fmla="*/ 110 w 327"/>
                <a:gd name="T87" fmla="*/ 92 h 1125"/>
                <a:gd name="T88" fmla="*/ 115 w 327"/>
                <a:gd name="T89" fmla="*/ 128 h 1125"/>
                <a:gd name="T90" fmla="*/ 132 w 327"/>
                <a:gd name="T91" fmla="*/ 190 h 1125"/>
                <a:gd name="T92" fmla="*/ 153 w 327"/>
                <a:gd name="T93" fmla="*/ 252 h 1125"/>
                <a:gd name="T94" fmla="*/ 164 w 327"/>
                <a:gd name="T95" fmla="*/ 285 h 11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7"/>
                <a:gd name="T145" fmla="*/ 0 h 1125"/>
                <a:gd name="T146" fmla="*/ 327 w 327"/>
                <a:gd name="T147" fmla="*/ 1125 h 112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7" h="1125">
                  <a:moveTo>
                    <a:pt x="327" y="570"/>
                  </a:moveTo>
                  <a:lnTo>
                    <a:pt x="327" y="559"/>
                  </a:lnTo>
                  <a:lnTo>
                    <a:pt x="324" y="542"/>
                  </a:lnTo>
                  <a:lnTo>
                    <a:pt x="322" y="528"/>
                  </a:lnTo>
                  <a:lnTo>
                    <a:pt x="322" y="517"/>
                  </a:lnTo>
                  <a:lnTo>
                    <a:pt x="318" y="500"/>
                  </a:lnTo>
                  <a:lnTo>
                    <a:pt x="318" y="483"/>
                  </a:lnTo>
                  <a:lnTo>
                    <a:pt x="314" y="462"/>
                  </a:lnTo>
                  <a:lnTo>
                    <a:pt x="314" y="441"/>
                  </a:lnTo>
                  <a:lnTo>
                    <a:pt x="310" y="414"/>
                  </a:lnTo>
                  <a:lnTo>
                    <a:pt x="310" y="393"/>
                  </a:lnTo>
                  <a:lnTo>
                    <a:pt x="307" y="370"/>
                  </a:lnTo>
                  <a:lnTo>
                    <a:pt x="307" y="351"/>
                  </a:lnTo>
                  <a:lnTo>
                    <a:pt x="303" y="331"/>
                  </a:lnTo>
                  <a:lnTo>
                    <a:pt x="303" y="310"/>
                  </a:lnTo>
                  <a:lnTo>
                    <a:pt x="299" y="292"/>
                  </a:lnTo>
                  <a:lnTo>
                    <a:pt x="297" y="275"/>
                  </a:lnTo>
                  <a:lnTo>
                    <a:pt x="295" y="254"/>
                  </a:lnTo>
                  <a:lnTo>
                    <a:pt x="293" y="237"/>
                  </a:lnTo>
                  <a:lnTo>
                    <a:pt x="289" y="220"/>
                  </a:lnTo>
                  <a:lnTo>
                    <a:pt x="286" y="203"/>
                  </a:lnTo>
                  <a:lnTo>
                    <a:pt x="280" y="184"/>
                  </a:lnTo>
                  <a:lnTo>
                    <a:pt x="276" y="167"/>
                  </a:lnTo>
                  <a:lnTo>
                    <a:pt x="272" y="150"/>
                  </a:lnTo>
                  <a:lnTo>
                    <a:pt x="267" y="133"/>
                  </a:lnTo>
                  <a:lnTo>
                    <a:pt x="259" y="112"/>
                  </a:lnTo>
                  <a:lnTo>
                    <a:pt x="251" y="97"/>
                  </a:lnTo>
                  <a:lnTo>
                    <a:pt x="246" y="81"/>
                  </a:lnTo>
                  <a:lnTo>
                    <a:pt x="240" y="72"/>
                  </a:lnTo>
                  <a:lnTo>
                    <a:pt x="234" y="61"/>
                  </a:lnTo>
                  <a:lnTo>
                    <a:pt x="229" y="53"/>
                  </a:lnTo>
                  <a:lnTo>
                    <a:pt x="225" y="45"/>
                  </a:lnTo>
                  <a:lnTo>
                    <a:pt x="221" y="40"/>
                  </a:lnTo>
                  <a:lnTo>
                    <a:pt x="211" y="32"/>
                  </a:lnTo>
                  <a:lnTo>
                    <a:pt x="206" y="28"/>
                  </a:lnTo>
                  <a:lnTo>
                    <a:pt x="202" y="26"/>
                  </a:lnTo>
                  <a:lnTo>
                    <a:pt x="92" y="0"/>
                  </a:lnTo>
                  <a:lnTo>
                    <a:pt x="88" y="2"/>
                  </a:lnTo>
                  <a:lnTo>
                    <a:pt x="76" y="13"/>
                  </a:lnTo>
                  <a:lnTo>
                    <a:pt x="69" y="19"/>
                  </a:lnTo>
                  <a:lnTo>
                    <a:pt x="61" y="28"/>
                  </a:lnTo>
                  <a:lnTo>
                    <a:pt x="52" y="36"/>
                  </a:lnTo>
                  <a:lnTo>
                    <a:pt x="44" y="47"/>
                  </a:lnTo>
                  <a:lnTo>
                    <a:pt x="35" y="57"/>
                  </a:lnTo>
                  <a:lnTo>
                    <a:pt x="25" y="68"/>
                  </a:lnTo>
                  <a:lnTo>
                    <a:pt x="18" y="80"/>
                  </a:lnTo>
                  <a:lnTo>
                    <a:pt x="12" y="91"/>
                  </a:lnTo>
                  <a:lnTo>
                    <a:pt x="6" y="104"/>
                  </a:lnTo>
                  <a:lnTo>
                    <a:pt x="2" y="116"/>
                  </a:lnTo>
                  <a:lnTo>
                    <a:pt x="0" y="127"/>
                  </a:lnTo>
                  <a:lnTo>
                    <a:pt x="0" y="139"/>
                  </a:lnTo>
                  <a:lnTo>
                    <a:pt x="0" y="148"/>
                  </a:lnTo>
                  <a:lnTo>
                    <a:pt x="4" y="158"/>
                  </a:lnTo>
                  <a:lnTo>
                    <a:pt x="6" y="167"/>
                  </a:lnTo>
                  <a:lnTo>
                    <a:pt x="12" y="178"/>
                  </a:lnTo>
                  <a:lnTo>
                    <a:pt x="16" y="186"/>
                  </a:lnTo>
                  <a:lnTo>
                    <a:pt x="21" y="196"/>
                  </a:lnTo>
                  <a:lnTo>
                    <a:pt x="29" y="205"/>
                  </a:lnTo>
                  <a:lnTo>
                    <a:pt x="37" y="216"/>
                  </a:lnTo>
                  <a:lnTo>
                    <a:pt x="46" y="228"/>
                  </a:lnTo>
                  <a:lnTo>
                    <a:pt x="54" y="241"/>
                  </a:lnTo>
                  <a:lnTo>
                    <a:pt x="63" y="256"/>
                  </a:lnTo>
                  <a:lnTo>
                    <a:pt x="75" y="273"/>
                  </a:lnTo>
                  <a:lnTo>
                    <a:pt x="84" y="292"/>
                  </a:lnTo>
                  <a:lnTo>
                    <a:pt x="95" y="313"/>
                  </a:lnTo>
                  <a:lnTo>
                    <a:pt x="105" y="336"/>
                  </a:lnTo>
                  <a:lnTo>
                    <a:pt x="116" y="365"/>
                  </a:lnTo>
                  <a:lnTo>
                    <a:pt x="126" y="393"/>
                  </a:lnTo>
                  <a:lnTo>
                    <a:pt x="137" y="426"/>
                  </a:lnTo>
                  <a:lnTo>
                    <a:pt x="147" y="460"/>
                  </a:lnTo>
                  <a:lnTo>
                    <a:pt x="156" y="496"/>
                  </a:lnTo>
                  <a:lnTo>
                    <a:pt x="166" y="530"/>
                  </a:lnTo>
                  <a:lnTo>
                    <a:pt x="175" y="566"/>
                  </a:lnTo>
                  <a:lnTo>
                    <a:pt x="185" y="600"/>
                  </a:lnTo>
                  <a:lnTo>
                    <a:pt x="192" y="638"/>
                  </a:lnTo>
                  <a:lnTo>
                    <a:pt x="200" y="669"/>
                  </a:lnTo>
                  <a:lnTo>
                    <a:pt x="206" y="699"/>
                  </a:lnTo>
                  <a:lnTo>
                    <a:pt x="211" y="728"/>
                  </a:lnTo>
                  <a:lnTo>
                    <a:pt x="217" y="751"/>
                  </a:lnTo>
                  <a:lnTo>
                    <a:pt x="221" y="770"/>
                  </a:lnTo>
                  <a:lnTo>
                    <a:pt x="225" y="785"/>
                  </a:lnTo>
                  <a:lnTo>
                    <a:pt x="227" y="794"/>
                  </a:lnTo>
                  <a:lnTo>
                    <a:pt x="229" y="798"/>
                  </a:lnTo>
                  <a:lnTo>
                    <a:pt x="269" y="1125"/>
                  </a:lnTo>
                  <a:lnTo>
                    <a:pt x="326" y="829"/>
                  </a:lnTo>
                  <a:lnTo>
                    <a:pt x="324" y="825"/>
                  </a:lnTo>
                  <a:lnTo>
                    <a:pt x="324" y="819"/>
                  </a:lnTo>
                  <a:lnTo>
                    <a:pt x="320" y="808"/>
                  </a:lnTo>
                  <a:lnTo>
                    <a:pt x="318" y="791"/>
                  </a:lnTo>
                  <a:lnTo>
                    <a:pt x="312" y="772"/>
                  </a:lnTo>
                  <a:lnTo>
                    <a:pt x="308" y="751"/>
                  </a:lnTo>
                  <a:lnTo>
                    <a:pt x="303" y="724"/>
                  </a:lnTo>
                  <a:lnTo>
                    <a:pt x="297" y="697"/>
                  </a:lnTo>
                  <a:lnTo>
                    <a:pt x="291" y="667"/>
                  </a:lnTo>
                  <a:lnTo>
                    <a:pt x="286" y="637"/>
                  </a:lnTo>
                  <a:lnTo>
                    <a:pt x="276" y="604"/>
                  </a:lnTo>
                  <a:lnTo>
                    <a:pt x="270" y="572"/>
                  </a:lnTo>
                  <a:lnTo>
                    <a:pt x="263" y="538"/>
                  </a:lnTo>
                  <a:lnTo>
                    <a:pt x="255" y="507"/>
                  </a:lnTo>
                  <a:lnTo>
                    <a:pt x="248" y="475"/>
                  </a:lnTo>
                  <a:lnTo>
                    <a:pt x="240" y="443"/>
                  </a:lnTo>
                  <a:lnTo>
                    <a:pt x="230" y="410"/>
                  </a:lnTo>
                  <a:lnTo>
                    <a:pt x="223" y="382"/>
                  </a:lnTo>
                  <a:lnTo>
                    <a:pt x="213" y="353"/>
                  </a:lnTo>
                  <a:lnTo>
                    <a:pt x="206" y="329"/>
                  </a:lnTo>
                  <a:lnTo>
                    <a:pt x="198" y="304"/>
                  </a:lnTo>
                  <a:lnTo>
                    <a:pt x="191" y="281"/>
                  </a:lnTo>
                  <a:lnTo>
                    <a:pt x="185" y="260"/>
                  </a:lnTo>
                  <a:lnTo>
                    <a:pt x="177" y="243"/>
                  </a:lnTo>
                  <a:lnTo>
                    <a:pt x="170" y="224"/>
                  </a:lnTo>
                  <a:lnTo>
                    <a:pt x="164" y="209"/>
                  </a:lnTo>
                  <a:lnTo>
                    <a:pt x="156" y="196"/>
                  </a:lnTo>
                  <a:lnTo>
                    <a:pt x="153" y="188"/>
                  </a:lnTo>
                  <a:lnTo>
                    <a:pt x="147" y="178"/>
                  </a:lnTo>
                  <a:lnTo>
                    <a:pt x="143" y="175"/>
                  </a:lnTo>
                  <a:lnTo>
                    <a:pt x="141" y="173"/>
                  </a:lnTo>
                  <a:lnTo>
                    <a:pt x="139" y="175"/>
                  </a:lnTo>
                  <a:lnTo>
                    <a:pt x="137" y="177"/>
                  </a:lnTo>
                  <a:lnTo>
                    <a:pt x="135" y="184"/>
                  </a:lnTo>
                  <a:lnTo>
                    <a:pt x="135" y="190"/>
                  </a:lnTo>
                  <a:lnTo>
                    <a:pt x="137" y="201"/>
                  </a:lnTo>
                  <a:lnTo>
                    <a:pt x="137" y="211"/>
                  </a:lnTo>
                  <a:lnTo>
                    <a:pt x="137" y="224"/>
                  </a:lnTo>
                  <a:lnTo>
                    <a:pt x="139" y="235"/>
                  </a:lnTo>
                  <a:lnTo>
                    <a:pt x="141" y="251"/>
                  </a:lnTo>
                  <a:lnTo>
                    <a:pt x="141" y="262"/>
                  </a:lnTo>
                  <a:lnTo>
                    <a:pt x="145" y="275"/>
                  </a:lnTo>
                  <a:lnTo>
                    <a:pt x="147" y="285"/>
                  </a:lnTo>
                  <a:lnTo>
                    <a:pt x="149" y="298"/>
                  </a:lnTo>
                  <a:lnTo>
                    <a:pt x="149" y="306"/>
                  </a:lnTo>
                  <a:lnTo>
                    <a:pt x="151" y="313"/>
                  </a:lnTo>
                  <a:lnTo>
                    <a:pt x="151" y="317"/>
                  </a:lnTo>
                  <a:lnTo>
                    <a:pt x="153" y="319"/>
                  </a:lnTo>
                  <a:lnTo>
                    <a:pt x="151" y="317"/>
                  </a:lnTo>
                  <a:lnTo>
                    <a:pt x="147" y="313"/>
                  </a:lnTo>
                  <a:lnTo>
                    <a:pt x="141" y="306"/>
                  </a:lnTo>
                  <a:lnTo>
                    <a:pt x="137" y="300"/>
                  </a:lnTo>
                  <a:lnTo>
                    <a:pt x="130" y="289"/>
                  </a:lnTo>
                  <a:lnTo>
                    <a:pt x="122" y="279"/>
                  </a:lnTo>
                  <a:lnTo>
                    <a:pt x="115" y="268"/>
                  </a:lnTo>
                  <a:lnTo>
                    <a:pt x="107" y="254"/>
                  </a:lnTo>
                  <a:lnTo>
                    <a:pt x="97" y="241"/>
                  </a:lnTo>
                  <a:lnTo>
                    <a:pt x="88" y="228"/>
                  </a:lnTo>
                  <a:lnTo>
                    <a:pt x="80" y="213"/>
                  </a:lnTo>
                  <a:lnTo>
                    <a:pt x="75" y="201"/>
                  </a:lnTo>
                  <a:lnTo>
                    <a:pt x="67" y="184"/>
                  </a:lnTo>
                  <a:lnTo>
                    <a:pt x="63" y="173"/>
                  </a:lnTo>
                  <a:lnTo>
                    <a:pt x="59" y="159"/>
                  </a:lnTo>
                  <a:lnTo>
                    <a:pt x="59" y="150"/>
                  </a:lnTo>
                  <a:lnTo>
                    <a:pt x="57" y="137"/>
                  </a:lnTo>
                  <a:lnTo>
                    <a:pt x="59" y="129"/>
                  </a:lnTo>
                  <a:lnTo>
                    <a:pt x="63" y="121"/>
                  </a:lnTo>
                  <a:lnTo>
                    <a:pt x="67" y="116"/>
                  </a:lnTo>
                  <a:lnTo>
                    <a:pt x="71" y="110"/>
                  </a:lnTo>
                  <a:lnTo>
                    <a:pt x="80" y="108"/>
                  </a:lnTo>
                  <a:lnTo>
                    <a:pt x="88" y="104"/>
                  </a:lnTo>
                  <a:lnTo>
                    <a:pt x="95" y="102"/>
                  </a:lnTo>
                  <a:lnTo>
                    <a:pt x="105" y="99"/>
                  </a:lnTo>
                  <a:lnTo>
                    <a:pt x="115" y="99"/>
                  </a:lnTo>
                  <a:lnTo>
                    <a:pt x="122" y="99"/>
                  </a:lnTo>
                  <a:lnTo>
                    <a:pt x="134" y="99"/>
                  </a:lnTo>
                  <a:lnTo>
                    <a:pt x="141" y="99"/>
                  </a:lnTo>
                  <a:lnTo>
                    <a:pt x="151" y="100"/>
                  </a:lnTo>
                  <a:lnTo>
                    <a:pt x="158" y="102"/>
                  </a:lnTo>
                  <a:lnTo>
                    <a:pt x="168" y="104"/>
                  </a:lnTo>
                  <a:lnTo>
                    <a:pt x="181" y="108"/>
                  </a:lnTo>
                  <a:lnTo>
                    <a:pt x="192" y="114"/>
                  </a:lnTo>
                  <a:lnTo>
                    <a:pt x="200" y="120"/>
                  </a:lnTo>
                  <a:lnTo>
                    <a:pt x="208" y="129"/>
                  </a:lnTo>
                  <a:lnTo>
                    <a:pt x="210" y="133"/>
                  </a:lnTo>
                  <a:lnTo>
                    <a:pt x="213" y="139"/>
                  </a:lnTo>
                  <a:lnTo>
                    <a:pt x="213" y="146"/>
                  </a:lnTo>
                  <a:lnTo>
                    <a:pt x="217" y="154"/>
                  </a:lnTo>
                  <a:lnTo>
                    <a:pt x="217" y="161"/>
                  </a:lnTo>
                  <a:lnTo>
                    <a:pt x="219" y="171"/>
                  </a:lnTo>
                  <a:lnTo>
                    <a:pt x="219" y="184"/>
                  </a:lnTo>
                  <a:lnTo>
                    <a:pt x="221" y="196"/>
                  </a:lnTo>
                  <a:lnTo>
                    <a:pt x="221" y="211"/>
                  </a:lnTo>
                  <a:lnTo>
                    <a:pt x="225" y="232"/>
                  </a:lnTo>
                  <a:lnTo>
                    <a:pt x="230" y="256"/>
                  </a:lnTo>
                  <a:lnTo>
                    <a:pt x="238" y="285"/>
                  </a:lnTo>
                  <a:lnTo>
                    <a:pt x="246" y="315"/>
                  </a:lnTo>
                  <a:lnTo>
                    <a:pt x="255" y="348"/>
                  </a:lnTo>
                  <a:lnTo>
                    <a:pt x="263" y="380"/>
                  </a:lnTo>
                  <a:lnTo>
                    <a:pt x="276" y="414"/>
                  </a:lnTo>
                  <a:lnTo>
                    <a:pt x="286" y="445"/>
                  </a:lnTo>
                  <a:lnTo>
                    <a:pt x="295" y="475"/>
                  </a:lnTo>
                  <a:lnTo>
                    <a:pt x="305" y="504"/>
                  </a:lnTo>
                  <a:lnTo>
                    <a:pt x="314" y="530"/>
                  </a:lnTo>
                  <a:lnTo>
                    <a:pt x="320" y="551"/>
                  </a:lnTo>
                  <a:lnTo>
                    <a:pt x="327" y="570"/>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2" name="Freeform 64"/>
            <p:cNvSpPr>
              <a:spLocks/>
            </p:cNvSpPr>
            <p:nvPr/>
          </p:nvSpPr>
          <p:spPr bwMode="auto">
            <a:xfrm>
              <a:off x="517" y="2360"/>
              <a:ext cx="198" cy="159"/>
            </a:xfrm>
            <a:custGeom>
              <a:avLst/>
              <a:gdLst>
                <a:gd name="T0" fmla="*/ 0 w 396"/>
                <a:gd name="T1" fmla="*/ 142 h 318"/>
                <a:gd name="T2" fmla="*/ 4 w 396"/>
                <a:gd name="T3" fmla="*/ 139 h 318"/>
                <a:gd name="T4" fmla="*/ 12 w 396"/>
                <a:gd name="T5" fmla="*/ 135 h 318"/>
                <a:gd name="T6" fmla="*/ 22 w 396"/>
                <a:gd name="T7" fmla="*/ 129 h 318"/>
                <a:gd name="T8" fmla="*/ 35 w 396"/>
                <a:gd name="T9" fmla="*/ 121 h 318"/>
                <a:gd name="T10" fmla="*/ 48 w 396"/>
                <a:gd name="T11" fmla="*/ 113 h 318"/>
                <a:gd name="T12" fmla="*/ 62 w 396"/>
                <a:gd name="T13" fmla="*/ 102 h 318"/>
                <a:gd name="T14" fmla="*/ 76 w 396"/>
                <a:gd name="T15" fmla="*/ 91 h 318"/>
                <a:gd name="T16" fmla="*/ 90 w 396"/>
                <a:gd name="T17" fmla="*/ 78 h 318"/>
                <a:gd name="T18" fmla="*/ 101 w 396"/>
                <a:gd name="T19" fmla="*/ 64 h 318"/>
                <a:gd name="T20" fmla="*/ 111 w 396"/>
                <a:gd name="T21" fmla="*/ 50 h 318"/>
                <a:gd name="T22" fmla="*/ 120 w 396"/>
                <a:gd name="T23" fmla="*/ 38 h 318"/>
                <a:gd name="T24" fmla="*/ 126 w 396"/>
                <a:gd name="T25" fmla="*/ 25 h 318"/>
                <a:gd name="T26" fmla="*/ 133 w 396"/>
                <a:gd name="T27" fmla="*/ 15 h 318"/>
                <a:gd name="T28" fmla="*/ 138 w 396"/>
                <a:gd name="T29" fmla="*/ 6 h 318"/>
                <a:gd name="T30" fmla="*/ 141 w 396"/>
                <a:gd name="T31" fmla="*/ 4 h 318"/>
                <a:gd name="T32" fmla="*/ 148 w 396"/>
                <a:gd name="T33" fmla="*/ 2 h 318"/>
                <a:gd name="T34" fmla="*/ 155 w 396"/>
                <a:gd name="T35" fmla="*/ 1 h 318"/>
                <a:gd name="T36" fmla="*/ 164 w 396"/>
                <a:gd name="T37" fmla="*/ 0 h 318"/>
                <a:gd name="T38" fmla="*/ 171 w 396"/>
                <a:gd name="T39" fmla="*/ 0 h 318"/>
                <a:gd name="T40" fmla="*/ 179 w 396"/>
                <a:gd name="T41" fmla="*/ 2 h 318"/>
                <a:gd name="T42" fmla="*/ 187 w 396"/>
                <a:gd name="T43" fmla="*/ 6 h 318"/>
                <a:gd name="T44" fmla="*/ 193 w 396"/>
                <a:gd name="T45" fmla="*/ 14 h 318"/>
                <a:gd name="T46" fmla="*/ 196 w 396"/>
                <a:gd name="T47" fmla="*/ 24 h 318"/>
                <a:gd name="T48" fmla="*/ 198 w 396"/>
                <a:gd name="T49" fmla="*/ 33 h 318"/>
                <a:gd name="T50" fmla="*/ 198 w 396"/>
                <a:gd name="T51" fmla="*/ 40 h 318"/>
                <a:gd name="T52" fmla="*/ 197 w 396"/>
                <a:gd name="T53" fmla="*/ 49 h 318"/>
                <a:gd name="T54" fmla="*/ 195 w 396"/>
                <a:gd name="T55" fmla="*/ 59 h 318"/>
                <a:gd name="T56" fmla="*/ 191 w 396"/>
                <a:gd name="T57" fmla="*/ 69 h 318"/>
                <a:gd name="T58" fmla="*/ 187 w 396"/>
                <a:gd name="T59" fmla="*/ 79 h 318"/>
                <a:gd name="T60" fmla="*/ 179 w 396"/>
                <a:gd name="T61" fmla="*/ 89 h 318"/>
                <a:gd name="T62" fmla="*/ 171 w 396"/>
                <a:gd name="T63" fmla="*/ 100 h 318"/>
                <a:gd name="T64" fmla="*/ 163 w 396"/>
                <a:gd name="T65" fmla="*/ 110 h 318"/>
                <a:gd name="T66" fmla="*/ 153 w 396"/>
                <a:gd name="T67" fmla="*/ 121 h 318"/>
                <a:gd name="T68" fmla="*/ 143 w 396"/>
                <a:gd name="T69" fmla="*/ 129 h 318"/>
                <a:gd name="T70" fmla="*/ 132 w 396"/>
                <a:gd name="T71" fmla="*/ 137 h 318"/>
                <a:gd name="T72" fmla="*/ 121 w 396"/>
                <a:gd name="T73" fmla="*/ 144 h 318"/>
                <a:gd name="T74" fmla="*/ 109 w 396"/>
                <a:gd name="T75" fmla="*/ 150 h 318"/>
                <a:gd name="T76" fmla="*/ 99 w 396"/>
                <a:gd name="T77" fmla="*/ 153 h 318"/>
                <a:gd name="T78" fmla="*/ 89 w 396"/>
                <a:gd name="T79" fmla="*/ 156 h 318"/>
                <a:gd name="T80" fmla="*/ 80 w 396"/>
                <a:gd name="T81" fmla="*/ 158 h 318"/>
                <a:gd name="T82" fmla="*/ 72 w 396"/>
                <a:gd name="T83" fmla="*/ 158 h 318"/>
                <a:gd name="T84" fmla="*/ 65 w 396"/>
                <a:gd name="T85" fmla="*/ 157 h 318"/>
                <a:gd name="T86" fmla="*/ 58 w 396"/>
                <a:gd name="T87" fmla="*/ 155 h 318"/>
                <a:gd name="T88" fmla="*/ 56 w 396"/>
                <a:gd name="T89" fmla="*/ 151 h 318"/>
                <a:gd name="T90" fmla="*/ 61 w 396"/>
                <a:gd name="T91" fmla="*/ 144 h 318"/>
                <a:gd name="T92" fmla="*/ 68 w 396"/>
                <a:gd name="T93" fmla="*/ 136 h 318"/>
                <a:gd name="T94" fmla="*/ 75 w 396"/>
                <a:gd name="T95" fmla="*/ 131 h 318"/>
                <a:gd name="T96" fmla="*/ 78 w 396"/>
                <a:gd name="T97" fmla="*/ 129 h 318"/>
                <a:gd name="T98" fmla="*/ 75 w 396"/>
                <a:gd name="T99" fmla="*/ 130 h 318"/>
                <a:gd name="T100" fmla="*/ 66 w 396"/>
                <a:gd name="T101" fmla="*/ 133 h 318"/>
                <a:gd name="T102" fmla="*/ 56 w 396"/>
                <a:gd name="T103" fmla="*/ 135 h 318"/>
                <a:gd name="T104" fmla="*/ 49 w 396"/>
                <a:gd name="T105" fmla="*/ 137 h 318"/>
                <a:gd name="T106" fmla="*/ 41 w 396"/>
                <a:gd name="T107" fmla="*/ 139 h 318"/>
                <a:gd name="T108" fmla="*/ 34 w 396"/>
                <a:gd name="T109" fmla="*/ 139 h 318"/>
                <a:gd name="T110" fmla="*/ 26 w 396"/>
                <a:gd name="T111" fmla="*/ 140 h 318"/>
                <a:gd name="T112" fmla="*/ 18 w 396"/>
                <a:gd name="T113" fmla="*/ 141 h 318"/>
                <a:gd name="T114" fmla="*/ 9 w 396"/>
                <a:gd name="T115" fmla="*/ 142 h 318"/>
                <a:gd name="T116" fmla="*/ 1 w 396"/>
                <a:gd name="T117" fmla="*/ 142 h 318"/>
                <a:gd name="T118" fmla="*/ 0 w 396"/>
                <a:gd name="T119" fmla="*/ 142 h 3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6"/>
                <a:gd name="T181" fmla="*/ 0 h 318"/>
                <a:gd name="T182" fmla="*/ 396 w 396"/>
                <a:gd name="T183" fmla="*/ 318 h 31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6" h="318">
                  <a:moveTo>
                    <a:pt x="0" y="283"/>
                  </a:moveTo>
                  <a:lnTo>
                    <a:pt x="0" y="283"/>
                  </a:lnTo>
                  <a:lnTo>
                    <a:pt x="4" y="281"/>
                  </a:lnTo>
                  <a:lnTo>
                    <a:pt x="8" y="278"/>
                  </a:lnTo>
                  <a:lnTo>
                    <a:pt x="15" y="274"/>
                  </a:lnTo>
                  <a:lnTo>
                    <a:pt x="23" y="270"/>
                  </a:lnTo>
                  <a:lnTo>
                    <a:pt x="34" y="264"/>
                  </a:lnTo>
                  <a:lnTo>
                    <a:pt x="44" y="257"/>
                  </a:lnTo>
                  <a:lnTo>
                    <a:pt x="57" y="253"/>
                  </a:lnTo>
                  <a:lnTo>
                    <a:pt x="69" y="243"/>
                  </a:lnTo>
                  <a:lnTo>
                    <a:pt x="82" y="236"/>
                  </a:lnTo>
                  <a:lnTo>
                    <a:pt x="95" y="226"/>
                  </a:lnTo>
                  <a:lnTo>
                    <a:pt x="110" y="217"/>
                  </a:lnTo>
                  <a:lnTo>
                    <a:pt x="124" y="205"/>
                  </a:lnTo>
                  <a:lnTo>
                    <a:pt x="139" y="194"/>
                  </a:lnTo>
                  <a:lnTo>
                    <a:pt x="152" y="183"/>
                  </a:lnTo>
                  <a:lnTo>
                    <a:pt x="168" y="171"/>
                  </a:lnTo>
                  <a:lnTo>
                    <a:pt x="179" y="156"/>
                  </a:lnTo>
                  <a:lnTo>
                    <a:pt x="190" y="143"/>
                  </a:lnTo>
                  <a:lnTo>
                    <a:pt x="202" y="128"/>
                  </a:lnTo>
                  <a:lnTo>
                    <a:pt x="213" y="114"/>
                  </a:lnTo>
                  <a:lnTo>
                    <a:pt x="223" y="101"/>
                  </a:lnTo>
                  <a:lnTo>
                    <a:pt x="232" y="88"/>
                  </a:lnTo>
                  <a:lnTo>
                    <a:pt x="240" y="76"/>
                  </a:lnTo>
                  <a:lnTo>
                    <a:pt x="249" y="65"/>
                  </a:lnTo>
                  <a:lnTo>
                    <a:pt x="253" y="51"/>
                  </a:lnTo>
                  <a:lnTo>
                    <a:pt x="261" y="42"/>
                  </a:lnTo>
                  <a:lnTo>
                    <a:pt x="266" y="31"/>
                  </a:lnTo>
                  <a:lnTo>
                    <a:pt x="270" y="25"/>
                  </a:lnTo>
                  <a:lnTo>
                    <a:pt x="276" y="13"/>
                  </a:lnTo>
                  <a:lnTo>
                    <a:pt x="278" y="10"/>
                  </a:lnTo>
                  <a:lnTo>
                    <a:pt x="282" y="8"/>
                  </a:lnTo>
                  <a:lnTo>
                    <a:pt x="291" y="6"/>
                  </a:lnTo>
                  <a:lnTo>
                    <a:pt x="295" y="4"/>
                  </a:lnTo>
                  <a:lnTo>
                    <a:pt x="303" y="4"/>
                  </a:lnTo>
                  <a:lnTo>
                    <a:pt x="310" y="2"/>
                  </a:lnTo>
                  <a:lnTo>
                    <a:pt x="320" y="2"/>
                  </a:lnTo>
                  <a:lnTo>
                    <a:pt x="327" y="0"/>
                  </a:lnTo>
                  <a:lnTo>
                    <a:pt x="335" y="0"/>
                  </a:lnTo>
                  <a:lnTo>
                    <a:pt x="342" y="0"/>
                  </a:lnTo>
                  <a:lnTo>
                    <a:pt x="352" y="4"/>
                  </a:lnTo>
                  <a:lnTo>
                    <a:pt x="358" y="4"/>
                  </a:lnTo>
                  <a:lnTo>
                    <a:pt x="365" y="8"/>
                  </a:lnTo>
                  <a:lnTo>
                    <a:pt x="373" y="12"/>
                  </a:lnTo>
                  <a:lnTo>
                    <a:pt x="379" y="17"/>
                  </a:lnTo>
                  <a:lnTo>
                    <a:pt x="386" y="29"/>
                  </a:lnTo>
                  <a:lnTo>
                    <a:pt x="392" y="42"/>
                  </a:lnTo>
                  <a:lnTo>
                    <a:pt x="392" y="48"/>
                  </a:lnTo>
                  <a:lnTo>
                    <a:pt x="394" y="55"/>
                  </a:lnTo>
                  <a:lnTo>
                    <a:pt x="396" y="65"/>
                  </a:lnTo>
                  <a:lnTo>
                    <a:pt x="396" y="72"/>
                  </a:lnTo>
                  <a:lnTo>
                    <a:pt x="396" y="80"/>
                  </a:lnTo>
                  <a:lnTo>
                    <a:pt x="396" y="90"/>
                  </a:lnTo>
                  <a:lnTo>
                    <a:pt x="394" y="99"/>
                  </a:lnTo>
                  <a:lnTo>
                    <a:pt x="392" y="109"/>
                  </a:lnTo>
                  <a:lnTo>
                    <a:pt x="390" y="118"/>
                  </a:lnTo>
                  <a:lnTo>
                    <a:pt x="388" y="128"/>
                  </a:lnTo>
                  <a:lnTo>
                    <a:pt x="382" y="137"/>
                  </a:lnTo>
                  <a:lnTo>
                    <a:pt x="379" y="148"/>
                  </a:lnTo>
                  <a:lnTo>
                    <a:pt x="373" y="158"/>
                  </a:lnTo>
                  <a:lnTo>
                    <a:pt x="365" y="169"/>
                  </a:lnTo>
                  <a:lnTo>
                    <a:pt x="358" y="179"/>
                  </a:lnTo>
                  <a:lnTo>
                    <a:pt x="352" y="190"/>
                  </a:lnTo>
                  <a:lnTo>
                    <a:pt x="342" y="200"/>
                  </a:lnTo>
                  <a:lnTo>
                    <a:pt x="335" y="211"/>
                  </a:lnTo>
                  <a:lnTo>
                    <a:pt x="325" y="221"/>
                  </a:lnTo>
                  <a:lnTo>
                    <a:pt x="316" y="232"/>
                  </a:lnTo>
                  <a:lnTo>
                    <a:pt x="306" y="242"/>
                  </a:lnTo>
                  <a:lnTo>
                    <a:pt x="295" y="249"/>
                  </a:lnTo>
                  <a:lnTo>
                    <a:pt x="285" y="257"/>
                  </a:lnTo>
                  <a:lnTo>
                    <a:pt x="274" y="266"/>
                  </a:lnTo>
                  <a:lnTo>
                    <a:pt x="263" y="274"/>
                  </a:lnTo>
                  <a:lnTo>
                    <a:pt x="253" y="281"/>
                  </a:lnTo>
                  <a:lnTo>
                    <a:pt x="242" y="287"/>
                  </a:lnTo>
                  <a:lnTo>
                    <a:pt x="232" y="295"/>
                  </a:lnTo>
                  <a:lnTo>
                    <a:pt x="219" y="299"/>
                  </a:lnTo>
                  <a:lnTo>
                    <a:pt x="209" y="302"/>
                  </a:lnTo>
                  <a:lnTo>
                    <a:pt x="198" y="306"/>
                  </a:lnTo>
                  <a:lnTo>
                    <a:pt x="188" y="310"/>
                  </a:lnTo>
                  <a:lnTo>
                    <a:pt x="177" y="312"/>
                  </a:lnTo>
                  <a:lnTo>
                    <a:pt x="169" y="314"/>
                  </a:lnTo>
                  <a:lnTo>
                    <a:pt x="160" y="316"/>
                  </a:lnTo>
                  <a:lnTo>
                    <a:pt x="152" y="318"/>
                  </a:lnTo>
                  <a:lnTo>
                    <a:pt x="143" y="316"/>
                  </a:lnTo>
                  <a:lnTo>
                    <a:pt x="135" y="316"/>
                  </a:lnTo>
                  <a:lnTo>
                    <a:pt x="130" y="314"/>
                  </a:lnTo>
                  <a:lnTo>
                    <a:pt x="124" y="314"/>
                  </a:lnTo>
                  <a:lnTo>
                    <a:pt x="116" y="310"/>
                  </a:lnTo>
                  <a:lnTo>
                    <a:pt x="114" y="308"/>
                  </a:lnTo>
                  <a:lnTo>
                    <a:pt x="112" y="301"/>
                  </a:lnTo>
                  <a:lnTo>
                    <a:pt x="114" y="293"/>
                  </a:lnTo>
                  <a:lnTo>
                    <a:pt x="122" y="287"/>
                  </a:lnTo>
                  <a:lnTo>
                    <a:pt x="130" y="280"/>
                  </a:lnTo>
                  <a:lnTo>
                    <a:pt x="135" y="272"/>
                  </a:lnTo>
                  <a:lnTo>
                    <a:pt x="143" y="266"/>
                  </a:lnTo>
                  <a:lnTo>
                    <a:pt x="150" y="262"/>
                  </a:lnTo>
                  <a:lnTo>
                    <a:pt x="156" y="259"/>
                  </a:lnTo>
                  <a:lnTo>
                    <a:pt x="156" y="257"/>
                  </a:lnTo>
                  <a:lnTo>
                    <a:pt x="152" y="257"/>
                  </a:lnTo>
                  <a:lnTo>
                    <a:pt x="149" y="259"/>
                  </a:lnTo>
                  <a:lnTo>
                    <a:pt x="141" y="262"/>
                  </a:lnTo>
                  <a:lnTo>
                    <a:pt x="131" y="266"/>
                  </a:lnTo>
                  <a:lnTo>
                    <a:pt x="118" y="270"/>
                  </a:lnTo>
                  <a:lnTo>
                    <a:pt x="112" y="270"/>
                  </a:lnTo>
                  <a:lnTo>
                    <a:pt x="107" y="274"/>
                  </a:lnTo>
                  <a:lnTo>
                    <a:pt x="97" y="274"/>
                  </a:lnTo>
                  <a:lnTo>
                    <a:pt x="91" y="278"/>
                  </a:lnTo>
                  <a:lnTo>
                    <a:pt x="82" y="278"/>
                  </a:lnTo>
                  <a:lnTo>
                    <a:pt x="74" y="278"/>
                  </a:lnTo>
                  <a:lnTo>
                    <a:pt x="67" y="278"/>
                  </a:lnTo>
                  <a:lnTo>
                    <a:pt x="59" y="280"/>
                  </a:lnTo>
                  <a:lnTo>
                    <a:pt x="52" y="280"/>
                  </a:lnTo>
                  <a:lnTo>
                    <a:pt x="44" y="281"/>
                  </a:lnTo>
                  <a:lnTo>
                    <a:pt x="36" y="281"/>
                  </a:lnTo>
                  <a:lnTo>
                    <a:pt x="31" y="283"/>
                  </a:lnTo>
                  <a:lnTo>
                    <a:pt x="17" y="283"/>
                  </a:lnTo>
                  <a:lnTo>
                    <a:pt x="8" y="283"/>
                  </a:lnTo>
                  <a:lnTo>
                    <a:pt x="2" y="283"/>
                  </a:lnTo>
                  <a:lnTo>
                    <a:pt x="0" y="283"/>
                  </a:lnTo>
                  <a:close/>
                </a:path>
              </a:pathLst>
            </a:custGeom>
            <a:solidFill>
              <a:srgbClr val="E8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3" name="Freeform 65"/>
            <p:cNvSpPr>
              <a:spLocks/>
            </p:cNvSpPr>
            <p:nvPr/>
          </p:nvSpPr>
          <p:spPr bwMode="auto">
            <a:xfrm>
              <a:off x="743" y="2227"/>
              <a:ext cx="691" cy="171"/>
            </a:xfrm>
            <a:custGeom>
              <a:avLst/>
              <a:gdLst>
                <a:gd name="T0" fmla="*/ 18 w 1380"/>
                <a:gd name="T1" fmla="*/ 171 h 342"/>
                <a:gd name="T2" fmla="*/ 22 w 1380"/>
                <a:gd name="T3" fmla="*/ 169 h 342"/>
                <a:gd name="T4" fmla="*/ 35 w 1380"/>
                <a:gd name="T5" fmla="*/ 166 h 342"/>
                <a:gd name="T6" fmla="*/ 55 w 1380"/>
                <a:gd name="T7" fmla="*/ 159 h 342"/>
                <a:gd name="T8" fmla="*/ 83 w 1380"/>
                <a:gd name="T9" fmla="*/ 151 h 342"/>
                <a:gd name="T10" fmla="*/ 114 w 1380"/>
                <a:gd name="T11" fmla="*/ 142 h 342"/>
                <a:gd name="T12" fmla="*/ 152 w 1380"/>
                <a:gd name="T13" fmla="*/ 132 h 342"/>
                <a:gd name="T14" fmla="*/ 192 w 1380"/>
                <a:gd name="T15" fmla="*/ 122 h 342"/>
                <a:gd name="T16" fmla="*/ 236 w 1380"/>
                <a:gd name="T17" fmla="*/ 114 h 342"/>
                <a:gd name="T18" fmla="*/ 280 w 1380"/>
                <a:gd name="T19" fmla="*/ 103 h 342"/>
                <a:gd name="T20" fmla="*/ 324 w 1380"/>
                <a:gd name="T21" fmla="*/ 95 h 342"/>
                <a:gd name="T22" fmla="*/ 369 w 1380"/>
                <a:gd name="T23" fmla="*/ 85 h 342"/>
                <a:gd name="T24" fmla="*/ 412 w 1380"/>
                <a:gd name="T25" fmla="*/ 76 h 342"/>
                <a:gd name="T26" fmla="*/ 453 w 1380"/>
                <a:gd name="T27" fmla="*/ 66 h 342"/>
                <a:gd name="T28" fmla="*/ 492 w 1380"/>
                <a:gd name="T29" fmla="*/ 58 h 342"/>
                <a:gd name="T30" fmla="*/ 529 w 1380"/>
                <a:gd name="T31" fmla="*/ 51 h 342"/>
                <a:gd name="T32" fmla="*/ 563 w 1380"/>
                <a:gd name="T33" fmla="*/ 45 h 342"/>
                <a:gd name="T34" fmla="*/ 591 w 1380"/>
                <a:gd name="T35" fmla="*/ 41 h 342"/>
                <a:gd name="T36" fmla="*/ 617 w 1380"/>
                <a:gd name="T37" fmla="*/ 39 h 342"/>
                <a:gd name="T38" fmla="*/ 639 w 1380"/>
                <a:gd name="T39" fmla="*/ 37 h 342"/>
                <a:gd name="T40" fmla="*/ 656 w 1380"/>
                <a:gd name="T41" fmla="*/ 37 h 342"/>
                <a:gd name="T42" fmla="*/ 670 w 1380"/>
                <a:gd name="T43" fmla="*/ 37 h 342"/>
                <a:gd name="T44" fmla="*/ 679 w 1380"/>
                <a:gd name="T45" fmla="*/ 38 h 342"/>
                <a:gd name="T46" fmla="*/ 685 w 1380"/>
                <a:gd name="T47" fmla="*/ 39 h 342"/>
                <a:gd name="T48" fmla="*/ 688 w 1380"/>
                <a:gd name="T49" fmla="*/ 39 h 342"/>
                <a:gd name="T50" fmla="*/ 689 w 1380"/>
                <a:gd name="T51" fmla="*/ 0 h 342"/>
                <a:gd name="T52" fmla="*/ 679 w 1380"/>
                <a:gd name="T53" fmla="*/ 1 h 342"/>
                <a:gd name="T54" fmla="*/ 662 w 1380"/>
                <a:gd name="T55" fmla="*/ 4 h 342"/>
                <a:gd name="T56" fmla="*/ 639 w 1380"/>
                <a:gd name="T57" fmla="*/ 7 h 342"/>
                <a:gd name="T58" fmla="*/ 608 w 1380"/>
                <a:gd name="T59" fmla="*/ 12 h 342"/>
                <a:gd name="T60" fmla="*/ 574 w 1380"/>
                <a:gd name="T61" fmla="*/ 17 h 342"/>
                <a:gd name="T62" fmla="*/ 534 w 1380"/>
                <a:gd name="T63" fmla="*/ 24 h 342"/>
                <a:gd name="T64" fmla="*/ 493 w 1380"/>
                <a:gd name="T65" fmla="*/ 31 h 342"/>
                <a:gd name="T66" fmla="*/ 449 w 1380"/>
                <a:gd name="T67" fmla="*/ 39 h 342"/>
                <a:gd name="T68" fmla="*/ 406 w 1380"/>
                <a:gd name="T69" fmla="*/ 47 h 342"/>
                <a:gd name="T70" fmla="*/ 362 w 1380"/>
                <a:gd name="T71" fmla="*/ 59 h 342"/>
                <a:gd name="T72" fmla="*/ 321 w 1380"/>
                <a:gd name="T73" fmla="*/ 70 h 342"/>
                <a:gd name="T74" fmla="*/ 285 w 1380"/>
                <a:gd name="T75" fmla="*/ 80 h 342"/>
                <a:gd name="T76" fmla="*/ 256 w 1380"/>
                <a:gd name="T77" fmla="*/ 88 h 342"/>
                <a:gd name="T78" fmla="*/ 235 w 1380"/>
                <a:gd name="T79" fmla="*/ 95 h 342"/>
                <a:gd name="T80" fmla="*/ 224 w 1380"/>
                <a:gd name="T81" fmla="*/ 99 h 342"/>
                <a:gd name="T82" fmla="*/ 222 w 1380"/>
                <a:gd name="T83" fmla="*/ 100 h 342"/>
                <a:gd name="T84" fmla="*/ 215 w 1380"/>
                <a:gd name="T85" fmla="*/ 101 h 342"/>
                <a:gd name="T86" fmla="*/ 204 w 1380"/>
                <a:gd name="T87" fmla="*/ 103 h 342"/>
                <a:gd name="T88" fmla="*/ 188 w 1380"/>
                <a:gd name="T89" fmla="*/ 107 h 342"/>
                <a:gd name="T90" fmla="*/ 171 w 1380"/>
                <a:gd name="T91" fmla="*/ 112 h 342"/>
                <a:gd name="T92" fmla="*/ 150 w 1380"/>
                <a:gd name="T93" fmla="*/ 116 h 342"/>
                <a:gd name="T94" fmla="*/ 128 w 1380"/>
                <a:gd name="T95" fmla="*/ 120 h 342"/>
                <a:gd name="T96" fmla="*/ 108 w 1380"/>
                <a:gd name="T97" fmla="*/ 125 h 342"/>
                <a:gd name="T98" fmla="*/ 87 w 1380"/>
                <a:gd name="T99" fmla="*/ 130 h 342"/>
                <a:gd name="T100" fmla="*/ 68 w 1380"/>
                <a:gd name="T101" fmla="*/ 133 h 342"/>
                <a:gd name="T102" fmla="*/ 50 w 1380"/>
                <a:gd name="T103" fmla="*/ 137 h 342"/>
                <a:gd name="T104" fmla="*/ 34 w 1380"/>
                <a:gd name="T105" fmla="*/ 140 h 342"/>
                <a:gd name="T106" fmla="*/ 21 w 1380"/>
                <a:gd name="T107" fmla="*/ 142 h 342"/>
                <a:gd name="T108" fmla="*/ 11 w 1380"/>
                <a:gd name="T109" fmla="*/ 143 h 342"/>
                <a:gd name="T110" fmla="*/ 1 w 1380"/>
                <a:gd name="T111" fmla="*/ 145 h 342"/>
                <a:gd name="T112" fmla="*/ 0 w 1380"/>
                <a:gd name="T113" fmla="*/ 146 h 3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80"/>
                <a:gd name="T172" fmla="*/ 0 h 342"/>
                <a:gd name="T173" fmla="*/ 1380 w 1380"/>
                <a:gd name="T174" fmla="*/ 342 h 3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80" h="342">
                  <a:moveTo>
                    <a:pt x="0" y="291"/>
                  </a:moveTo>
                  <a:lnTo>
                    <a:pt x="36" y="342"/>
                  </a:lnTo>
                  <a:lnTo>
                    <a:pt x="38" y="340"/>
                  </a:lnTo>
                  <a:lnTo>
                    <a:pt x="43" y="338"/>
                  </a:lnTo>
                  <a:lnTo>
                    <a:pt x="55" y="335"/>
                  </a:lnTo>
                  <a:lnTo>
                    <a:pt x="70" y="331"/>
                  </a:lnTo>
                  <a:lnTo>
                    <a:pt x="89" y="323"/>
                  </a:lnTo>
                  <a:lnTo>
                    <a:pt x="110" y="317"/>
                  </a:lnTo>
                  <a:lnTo>
                    <a:pt x="137" y="308"/>
                  </a:lnTo>
                  <a:lnTo>
                    <a:pt x="165" y="302"/>
                  </a:lnTo>
                  <a:lnTo>
                    <a:pt x="194" y="291"/>
                  </a:lnTo>
                  <a:lnTo>
                    <a:pt x="228" y="283"/>
                  </a:lnTo>
                  <a:lnTo>
                    <a:pt x="264" y="274"/>
                  </a:lnTo>
                  <a:lnTo>
                    <a:pt x="304" y="264"/>
                  </a:lnTo>
                  <a:lnTo>
                    <a:pt x="342" y="255"/>
                  </a:lnTo>
                  <a:lnTo>
                    <a:pt x="384" y="245"/>
                  </a:lnTo>
                  <a:lnTo>
                    <a:pt x="426" y="236"/>
                  </a:lnTo>
                  <a:lnTo>
                    <a:pt x="471" y="228"/>
                  </a:lnTo>
                  <a:lnTo>
                    <a:pt x="513" y="217"/>
                  </a:lnTo>
                  <a:lnTo>
                    <a:pt x="559" y="207"/>
                  </a:lnTo>
                  <a:lnTo>
                    <a:pt x="603" y="200"/>
                  </a:lnTo>
                  <a:lnTo>
                    <a:pt x="648" y="190"/>
                  </a:lnTo>
                  <a:lnTo>
                    <a:pt x="690" y="179"/>
                  </a:lnTo>
                  <a:lnTo>
                    <a:pt x="736" y="169"/>
                  </a:lnTo>
                  <a:lnTo>
                    <a:pt x="777" y="160"/>
                  </a:lnTo>
                  <a:lnTo>
                    <a:pt x="823" y="152"/>
                  </a:lnTo>
                  <a:lnTo>
                    <a:pt x="863" y="141"/>
                  </a:lnTo>
                  <a:lnTo>
                    <a:pt x="905" y="131"/>
                  </a:lnTo>
                  <a:lnTo>
                    <a:pt x="945" y="124"/>
                  </a:lnTo>
                  <a:lnTo>
                    <a:pt x="983" y="116"/>
                  </a:lnTo>
                  <a:lnTo>
                    <a:pt x="1021" y="108"/>
                  </a:lnTo>
                  <a:lnTo>
                    <a:pt x="1057" y="103"/>
                  </a:lnTo>
                  <a:lnTo>
                    <a:pt x="1091" y="95"/>
                  </a:lnTo>
                  <a:lnTo>
                    <a:pt x="1124" y="91"/>
                  </a:lnTo>
                  <a:lnTo>
                    <a:pt x="1152" y="86"/>
                  </a:lnTo>
                  <a:lnTo>
                    <a:pt x="1181" y="82"/>
                  </a:lnTo>
                  <a:lnTo>
                    <a:pt x="1207" y="80"/>
                  </a:lnTo>
                  <a:lnTo>
                    <a:pt x="1232" y="78"/>
                  </a:lnTo>
                  <a:lnTo>
                    <a:pt x="1255" y="76"/>
                  </a:lnTo>
                  <a:lnTo>
                    <a:pt x="1276" y="74"/>
                  </a:lnTo>
                  <a:lnTo>
                    <a:pt x="1295" y="74"/>
                  </a:lnTo>
                  <a:lnTo>
                    <a:pt x="1310" y="74"/>
                  </a:lnTo>
                  <a:lnTo>
                    <a:pt x="1325" y="74"/>
                  </a:lnTo>
                  <a:lnTo>
                    <a:pt x="1338" y="74"/>
                  </a:lnTo>
                  <a:lnTo>
                    <a:pt x="1348" y="74"/>
                  </a:lnTo>
                  <a:lnTo>
                    <a:pt x="1357" y="76"/>
                  </a:lnTo>
                  <a:lnTo>
                    <a:pt x="1365" y="76"/>
                  </a:lnTo>
                  <a:lnTo>
                    <a:pt x="1369" y="78"/>
                  </a:lnTo>
                  <a:lnTo>
                    <a:pt x="1373" y="78"/>
                  </a:lnTo>
                  <a:lnTo>
                    <a:pt x="1375" y="78"/>
                  </a:lnTo>
                  <a:lnTo>
                    <a:pt x="1380" y="0"/>
                  </a:lnTo>
                  <a:lnTo>
                    <a:pt x="1376" y="0"/>
                  </a:lnTo>
                  <a:lnTo>
                    <a:pt x="1369" y="0"/>
                  </a:lnTo>
                  <a:lnTo>
                    <a:pt x="1357" y="2"/>
                  </a:lnTo>
                  <a:lnTo>
                    <a:pt x="1344" y="6"/>
                  </a:lnTo>
                  <a:lnTo>
                    <a:pt x="1323" y="8"/>
                  </a:lnTo>
                  <a:lnTo>
                    <a:pt x="1302" y="11"/>
                  </a:lnTo>
                  <a:lnTo>
                    <a:pt x="1276" y="15"/>
                  </a:lnTo>
                  <a:lnTo>
                    <a:pt x="1247" y="21"/>
                  </a:lnTo>
                  <a:lnTo>
                    <a:pt x="1215" y="25"/>
                  </a:lnTo>
                  <a:lnTo>
                    <a:pt x="1181" y="30"/>
                  </a:lnTo>
                  <a:lnTo>
                    <a:pt x="1146" y="34"/>
                  </a:lnTo>
                  <a:lnTo>
                    <a:pt x="1108" y="44"/>
                  </a:lnTo>
                  <a:lnTo>
                    <a:pt x="1067" y="48"/>
                  </a:lnTo>
                  <a:lnTo>
                    <a:pt x="1027" y="55"/>
                  </a:lnTo>
                  <a:lnTo>
                    <a:pt x="985" y="63"/>
                  </a:lnTo>
                  <a:lnTo>
                    <a:pt x="943" y="70"/>
                  </a:lnTo>
                  <a:lnTo>
                    <a:pt x="897" y="78"/>
                  </a:lnTo>
                  <a:lnTo>
                    <a:pt x="854" y="86"/>
                  </a:lnTo>
                  <a:lnTo>
                    <a:pt x="810" y="95"/>
                  </a:lnTo>
                  <a:lnTo>
                    <a:pt x="766" y="106"/>
                  </a:lnTo>
                  <a:lnTo>
                    <a:pt x="722" y="118"/>
                  </a:lnTo>
                  <a:lnTo>
                    <a:pt x="682" y="127"/>
                  </a:lnTo>
                  <a:lnTo>
                    <a:pt x="641" y="139"/>
                  </a:lnTo>
                  <a:lnTo>
                    <a:pt x="606" y="150"/>
                  </a:lnTo>
                  <a:lnTo>
                    <a:pt x="570" y="160"/>
                  </a:lnTo>
                  <a:lnTo>
                    <a:pt x="538" y="169"/>
                  </a:lnTo>
                  <a:lnTo>
                    <a:pt x="511" y="177"/>
                  </a:lnTo>
                  <a:lnTo>
                    <a:pt x="488" y="184"/>
                  </a:lnTo>
                  <a:lnTo>
                    <a:pt x="469" y="190"/>
                  </a:lnTo>
                  <a:lnTo>
                    <a:pt x="454" y="194"/>
                  </a:lnTo>
                  <a:lnTo>
                    <a:pt x="447" y="198"/>
                  </a:lnTo>
                  <a:lnTo>
                    <a:pt x="445" y="200"/>
                  </a:lnTo>
                  <a:lnTo>
                    <a:pt x="443" y="200"/>
                  </a:lnTo>
                  <a:lnTo>
                    <a:pt x="439" y="200"/>
                  </a:lnTo>
                  <a:lnTo>
                    <a:pt x="430" y="202"/>
                  </a:lnTo>
                  <a:lnTo>
                    <a:pt x="420" y="205"/>
                  </a:lnTo>
                  <a:lnTo>
                    <a:pt x="407" y="207"/>
                  </a:lnTo>
                  <a:lnTo>
                    <a:pt x="393" y="211"/>
                  </a:lnTo>
                  <a:lnTo>
                    <a:pt x="376" y="215"/>
                  </a:lnTo>
                  <a:lnTo>
                    <a:pt x="361" y="221"/>
                  </a:lnTo>
                  <a:lnTo>
                    <a:pt x="342" y="224"/>
                  </a:lnTo>
                  <a:lnTo>
                    <a:pt x="321" y="228"/>
                  </a:lnTo>
                  <a:lnTo>
                    <a:pt x="300" y="232"/>
                  </a:lnTo>
                  <a:lnTo>
                    <a:pt x="279" y="238"/>
                  </a:lnTo>
                  <a:lnTo>
                    <a:pt x="256" y="241"/>
                  </a:lnTo>
                  <a:lnTo>
                    <a:pt x="237" y="245"/>
                  </a:lnTo>
                  <a:lnTo>
                    <a:pt x="215" y="251"/>
                  </a:lnTo>
                  <a:lnTo>
                    <a:pt x="194" y="257"/>
                  </a:lnTo>
                  <a:lnTo>
                    <a:pt x="173" y="259"/>
                  </a:lnTo>
                  <a:lnTo>
                    <a:pt x="154" y="262"/>
                  </a:lnTo>
                  <a:lnTo>
                    <a:pt x="135" y="266"/>
                  </a:lnTo>
                  <a:lnTo>
                    <a:pt x="118" y="270"/>
                  </a:lnTo>
                  <a:lnTo>
                    <a:pt x="99" y="274"/>
                  </a:lnTo>
                  <a:lnTo>
                    <a:pt x="83" y="276"/>
                  </a:lnTo>
                  <a:lnTo>
                    <a:pt x="68" y="279"/>
                  </a:lnTo>
                  <a:lnTo>
                    <a:pt x="57" y="281"/>
                  </a:lnTo>
                  <a:lnTo>
                    <a:pt x="42" y="283"/>
                  </a:lnTo>
                  <a:lnTo>
                    <a:pt x="30" y="283"/>
                  </a:lnTo>
                  <a:lnTo>
                    <a:pt x="21" y="285"/>
                  </a:lnTo>
                  <a:lnTo>
                    <a:pt x="15" y="287"/>
                  </a:lnTo>
                  <a:lnTo>
                    <a:pt x="2" y="289"/>
                  </a:lnTo>
                  <a:lnTo>
                    <a:pt x="0" y="291"/>
                  </a:lnTo>
                  <a:close/>
                </a:path>
              </a:pathLst>
            </a:custGeom>
            <a:solidFill>
              <a:srgbClr val="E8D9D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4" name="Freeform 66"/>
            <p:cNvSpPr>
              <a:spLocks/>
            </p:cNvSpPr>
            <p:nvPr/>
          </p:nvSpPr>
          <p:spPr bwMode="auto">
            <a:xfrm>
              <a:off x="724" y="2552"/>
              <a:ext cx="645" cy="126"/>
            </a:xfrm>
            <a:custGeom>
              <a:avLst/>
              <a:gdLst>
                <a:gd name="T0" fmla="*/ 29 w 1289"/>
                <a:gd name="T1" fmla="*/ 91 h 253"/>
                <a:gd name="T2" fmla="*/ 42 w 1289"/>
                <a:gd name="T3" fmla="*/ 87 h 253"/>
                <a:gd name="T4" fmla="*/ 68 w 1289"/>
                <a:gd name="T5" fmla="*/ 80 h 253"/>
                <a:gd name="T6" fmla="*/ 104 w 1289"/>
                <a:gd name="T7" fmla="*/ 71 h 253"/>
                <a:gd name="T8" fmla="*/ 147 w 1289"/>
                <a:gd name="T9" fmla="*/ 61 h 253"/>
                <a:gd name="T10" fmla="*/ 199 w 1289"/>
                <a:gd name="T11" fmla="*/ 49 h 253"/>
                <a:gd name="T12" fmla="*/ 254 w 1289"/>
                <a:gd name="T13" fmla="*/ 38 h 253"/>
                <a:gd name="T14" fmla="*/ 312 w 1289"/>
                <a:gd name="T15" fmla="*/ 28 h 253"/>
                <a:gd name="T16" fmla="*/ 369 w 1289"/>
                <a:gd name="T17" fmla="*/ 20 h 253"/>
                <a:gd name="T18" fmla="*/ 425 w 1289"/>
                <a:gd name="T19" fmla="*/ 12 h 253"/>
                <a:gd name="T20" fmla="*/ 479 w 1289"/>
                <a:gd name="T21" fmla="*/ 7 h 253"/>
                <a:gd name="T22" fmla="*/ 528 w 1289"/>
                <a:gd name="T23" fmla="*/ 4 h 253"/>
                <a:gd name="T24" fmla="*/ 570 w 1289"/>
                <a:gd name="T25" fmla="*/ 2 h 253"/>
                <a:gd name="T26" fmla="*/ 604 w 1289"/>
                <a:gd name="T27" fmla="*/ 0 h 253"/>
                <a:gd name="T28" fmla="*/ 629 w 1289"/>
                <a:gd name="T29" fmla="*/ 0 h 253"/>
                <a:gd name="T30" fmla="*/ 643 w 1289"/>
                <a:gd name="T31" fmla="*/ 0 h 253"/>
                <a:gd name="T32" fmla="*/ 643 w 1289"/>
                <a:gd name="T33" fmla="*/ 0 h 253"/>
                <a:gd name="T34" fmla="*/ 635 w 1289"/>
                <a:gd name="T35" fmla="*/ 0 h 253"/>
                <a:gd name="T36" fmla="*/ 621 w 1289"/>
                <a:gd name="T37" fmla="*/ 0 h 253"/>
                <a:gd name="T38" fmla="*/ 599 w 1289"/>
                <a:gd name="T39" fmla="*/ 3 h 253"/>
                <a:gd name="T40" fmla="*/ 570 w 1289"/>
                <a:gd name="T41" fmla="*/ 6 h 253"/>
                <a:gd name="T42" fmla="*/ 532 w 1289"/>
                <a:gd name="T43" fmla="*/ 10 h 253"/>
                <a:gd name="T44" fmla="*/ 487 w 1289"/>
                <a:gd name="T45" fmla="*/ 19 h 253"/>
                <a:gd name="T46" fmla="*/ 435 w 1289"/>
                <a:gd name="T47" fmla="*/ 27 h 253"/>
                <a:gd name="T48" fmla="*/ 375 w 1289"/>
                <a:gd name="T49" fmla="*/ 40 h 253"/>
                <a:gd name="T50" fmla="*/ 307 w 1289"/>
                <a:gd name="T51" fmla="*/ 54 h 253"/>
                <a:gd name="T52" fmla="*/ 240 w 1289"/>
                <a:gd name="T53" fmla="*/ 69 h 253"/>
                <a:gd name="T54" fmla="*/ 173 w 1289"/>
                <a:gd name="T55" fmla="*/ 83 h 253"/>
                <a:gd name="T56" fmla="*/ 112 w 1289"/>
                <a:gd name="T57" fmla="*/ 98 h 253"/>
                <a:gd name="T58" fmla="*/ 61 w 1289"/>
                <a:gd name="T59" fmla="*/ 110 h 253"/>
                <a:gd name="T60" fmla="*/ 23 w 1289"/>
                <a:gd name="T61" fmla="*/ 120 h 253"/>
                <a:gd name="T62" fmla="*/ 2 w 1289"/>
                <a:gd name="T63" fmla="*/ 124 h 253"/>
                <a:gd name="T64" fmla="*/ 27 w 1289"/>
                <a:gd name="T65" fmla="*/ 92 h 2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9"/>
                <a:gd name="T100" fmla="*/ 0 h 253"/>
                <a:gd name="T101" fmla="*/ 1289 w 1289"/>
                <a:gd name="T102" fmla="*/ 253 h 2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9" h="253">
                  <a:moveTo>
                    <a:pt x="53" y="185"/>
                  </a:moveTo>
                  <a:lnTo>
                    <a:pt x="57" y="183"/>
                  </a:lnTo>
                  <a:lnTo>
                    <a:pt x="66" y="181"/>
                  </a:lnTo>
                  <a:lnTo>
                    <a:pt x="83" y="175"/>
                  </a:lnTo>
                  <a:lnTo>
                    <a:pt x="106" y="169"/>
                  </a:lnTo>
                  <a:lnTo>
                    <a:pt x="135" y="160"/>
                  </a:lnTo>
                  <a:lnTo>
                    <a:pt x="169" y="152"/>
                  </a:lnTo>
                  <a:lnTo>
                    <a:pt x="207" y="143"/>
                  </a:lnTo>
                  <a:lnTo>
                    <a:pt x="251" y="133"/>
                  </a:lnTo>
                  <a:lnTo>
                    <a:pt x="294" y="122"/>
                  </a:lnTo>
                  <a:lnTo>
                    <a:pt x="346" y="110"/>
                  </a:lnTo>
                  <a:lnTo>
                    <a:pt x="397" y="99"/>
                  </a:lnTo>
                  <a:lnTo>
                    <a:pt x="452" y="88"/>
                  </a:lnTo>
                  <a:lnTo>
                    <a:pt x="507" y="76"/>
                  </a:lnTo>
                  <a:lnTo>
                    <a:pt x="564" y="67"/>
                  </a:lnTo>
                  <a:lnTo>
                    <a:pt x="623" y="57"/>
                  </a:lnTo>
                  <a:lnTo>
                    <a:pt x="680" y="50"/>
                  </a:lnTo>
                  <a:lnTo>
                    <a:pt x="738" y="40"/>
                  </a:lnTo>
                  <a:lnTo>
                    <a:pt x="795" y="32"/>
                  </a:lnTo>
                  <a:lnTo>
                    <a:pt x="850" y="25"/>
                  </a:lnTo>
                  <a:lnTo>
                    <a:pt x="907" y="21"/>
                  </a:lnTo>
                  <a:lnTo>
                    <a:pt x="958" y="15"/>
                  </a:lnTo>
                  <a:lnTo>
                    <a:pt x="1009" y="12"/>
                  </a:lnTo>
                  <a:lnTo>
                    <a:pt x="1055" y="8"/>
                  </a:lnTo>
                  <a:lnTo>
                    <a:pt x="1101" y="8"/>
                  </a:lnTo>
                  <a:lnTo>
                    <a:pt x="1139" y="4"/>
                  </a:lnTo>
                  <a:lnTo>
                    <a:pt x="1177" y="2"/>
                  </a:lnTo>
                  <a:lnTo>
                    <a:pt x="1207" y="0"/>
                  </a:lnTo>
                  <a:lnTo>
                    <a:pt x="1236" y="0"/>
                  </a:lnTo>
                  <a:lnTo>
                    <a:pt x="1257" y="0"/>
                  </a:lnTo>
                  <a:lnTo>
                    <a:pt x="1274" y="0"/>
                  </a:lnTo>
                  <a:lnTo>
                    <a:pt x="1285" y="0"/>
                  </a:lnTo>
                  <a:lnTo>
                    <a:pt x="1289" y="0"/>
                  </a:lnTo>
                  <a:lnTo>
                    <a:pt x="1285" y="0"/>
                  </a:lnTo>
                  <a:lnTo>
                    <a:pt x="1281" y="0"/>
                  </a:lnTo>
                  <a:lnTo>
                    <a:pt x="1270" y="0"/>
                  </a:lnTo>
                  <a:lnTo>
                    <a:pt x="1259" y="0"/>
                  </a:lnTo>
                  <a:lnTo>
                    <a:pt x="1241" y="0"/>
                  </a:lnTo>
                  <a:lnTo>
                    <a:pt x="1222" y="4"/>
                  </a:lnTo>
                  <a:lnTo>
                    <a:pt x="1198" y="6"/>
                  </a:lnTo>
                  <a:lnTo>
                    <a:pt x="1171" y="10"/>
                  </a:lnTo>
                  <a:lnTo>
                    <a:pt x="1139" y="13"/>
                  </a:lnTo>
                  <a:lnTo>
                    <a:pt x="1103" y="17"/>
                  </a:lnTo>
                  <a:lnTo>
                    <a:pt x="1063" y="21"/>
                  </a:lnTo>
                  <a:lnTo>
                    <a:pt x="1021" y="29"/>
                  </a:lnTo>
                  <a:lnTo>
                    <a:pt x="973" y="38"/>
                  </a:lnTo>
                  <a:lnTo>
                    <a:pt x="924" y="46"/>
                  </a:lnTo>
                  <a:lnTo>
                    <a:pt x="869" y="55"/>
                  </a:lnTo>
                  <a:lnTo>
                    <a:pt x="812" y="69"/>
                  </a:lnTo>
                  <a:lnTo>
                    <a:pt x="749" y="80"/>
                  </a:lnTo>
                  <a:lnTo>
                    <a:pt x="682" y="93"/>
                  </a:lnTo>
                  <a:lnTo>
                    <a:pt x="614" y="109"/>
                  </a:lnTo>
                  <a:lnTo>
                    <a:pt x="547" y="124"/>
                  </a:lnTo>
                  <a:lnTo>
                    <a:pt x="479" y="139"/>
                  </a:lnTo>
                  <a:lnTo>
                    <a:pt x="412" y="154"/>
                  </a:lnTo>
                  <a:lnTo>
                    <a:pt x="346" y="167"/>
                  </a:lnTo>
                  <a:lnTo>
                    <a:pt x="283" y="185"/>
                  </a:lnTo>
                  <a:lnTo>
                    <a:pt x="224" y="196"/>
                  </a:lnTo>
                  <a:lnTo>
                    <a:pt x="169" y="209"/>
                  </a:lnTo>
                  <a:lnTo>
                    <a:pt x="121" y="221"/>
                  </a:lnTo>
                  <a:lnTo>
                    <a:pt x="81" y="232"/>
                  </a:lnTo>
                  <a:lnTo>
                    <a:pt x="45" y="240"/>
                  </a:lnTo>
                  <a:lnTo>
                    <a:pt x="21" y="245"/>
                  </a:lnTo>
                  <a:lnTo>
                    <a:pt x="4" y="249"/>
                  </a:lnTo>
                  <a:lnTo>
                    <a:pt x="0" y="253"/>
                  </a:lnTo>
                  <a:lnTo>
                    <a:pt x="53" y="185"/>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5" name="Freeform 67"/>
            <p:cNvSpPr>
              <a:spLocks/>
            </p:cNvSpPr>
            <p:nvPr/>
          </p:nvSpPr>
          <p:spPr bwMode="auto">
            <a:xfrm>
              <a:off x="859" y="2419"/>
              <a:ext cx="427" cy="91"/>
            </a:xfrm>
            <a:custGeom>
              <a:avLst/>
              <a:gdLst>
                <a:gd name="T0" fmla="*/ 1 w 854"/>
                <a:gd name="T1" fmla="*/ 91 h 183"/>
                <a:gd name="T2" fmla="*/ 7 w 854"/>
                <a:gd name="T3" fmla="*/ 90 h 183"/>
                <a:gd name="T4" fmla="*/ 21 w 854"/>
                <a:gd name="T5" fmla="*/ 88 h 183"/>
                <a:gd name="T6" fmla="*/ 40 w 854"/>
                <a:gd name="T7" fmla="*/ 84 h 183"/>
                <a:gd name="T8" fmla="*/ 65 w 854"/>
                <a:gd name="T9" fmla="*/ 81 h 183"/>
                <a:gd name="T10" fmla="*/ 94 w 854"/>
                <a:gd name="T11" fmla="*/ 75 h 183"/>
                <a:gd name="T12" fmla="*/ 127 w 854"/>
                <a:gd name="T13" fmla="*/ 69 h 183"/>
                <a:gd name="T14" fmla="*/ 165 w 854"/>
                <a:gd name="T15" fmla="*/ 62 h 183"/>
                <a:gd name="T16" fmla="*/ 204 w 854"/>
                <a:gd name="T17" fmla="*/ 53 h 183"/>
                <a:gd name="T18" fmla="*/ 245 w 854"/>
                <a:gd name="T19" fmla="*/ 43 h 183"/>
                <a:gd name="T20" fmla="*/ 287 w 854"/>
                <a:gd name="T21" fmla="*/ 33 h 183"/>
                <a:gd name="T22" fmla="*/ 327 w 854"/>
                <a:gd name="T23" fmla="*/ 24 h 183"/>
                <a:gd name="T24" fmla="*/ 362 w 854"/>
                <a:gd name="T25" fmla="*/ 15 h 183"/>
                <a:gd name="T26" fmla="*/ 392 w 854"/>
                <a:gd name="T27" fmla="*/ 7 h 183"/>
                <a:gd name="T28" fmla="*/ 414 w 854"/>
                <a:gd name="T29" fmla="*/ 2 h 183"/>
                <a:gd name="T30" fmla="*/ 425 w 854"/>
                <a:gd name="T31" fmla="*/ 0 h 183"/>
                <a:gd name="T32" fmla="*/ 425 w 854"/>
                <a:gd name="T33" fmla="*/ 0 h 183"/>
                <a:gd name="T34" fmla="*/ 413 w 854"/>
                <a:gd name="T35" fmla="*/ 0 h 183"/>
                <a:gd name="T36" fmla="*/ 390 w 854"/>
                <a:gd name="T37" fmla="*/ 3 h 183"/>
                <a:gd name="T38" fmla="*/ 360 w 854"/>
                <a:gd name="T39" fmla="*/ 6 h 183"/>
                <a:gd name="T40" fmla="*/ 323 w 854"/>
                <a:gd name="T41" fmla="*/ 11 h 183"/>
                <a:gd name="T42" fmla="*/ 282 w 854"/>
                <a:gd name="T43" fmla="*/ 17 h 183"/>
                <a:gd name="T44" fmla="*/ 239 w 854"/>
                <a:gd name="T45" fmla="*/ 25 h 183"/>
                <a:gd name="T46" fmla="*/ 198 w 854"/>
                <a:gd name="T47" fmla="*/ 33 h 183"/>
                <a:gd name="T48" fmla="*/ 158 w 854"/>
                <a:gd name="T49" fmla="*/ 42 h 183"/>
                <a:gd name="T50" fmla="*/ 121 w 854"/>
                <a:gd name="T51" fmla="*/ 50 h 183"/>
                <a:gd name="T52" fmla="*/ 89 w 854"/>
                <a:gd name="T53" fmla="*/ 59 h 183"/>
                <a:gd name="T54" fmla="*/ 60 w 854"/>
                <a:gd name="T55" fmla="*/ 68 h 183"/>
                <a:gd name="T56" fmla="*/ 37 w 854"/>
                <a:gd name="T57" fmla="*/ 76 h 183"/>
                <a:gd name="T58" fmla="*/ 19 w 854"/>
                <a:gd name="T59" fmla="*/ 82 h 183"/>
                <a:gd name="T60" fmla="*/ 7 w 854"/>
                <a:gd name="T61" fmla="*/ 87 h 183"/>
                <a:gd name="T62" fmla="*/ 0 w 854"/>
                <a:gd name="T63" fmla="*/ 91 h 183"/>
                <a:gd name="T64" fmla="*/ 0 w 854"/>
                <a:gd name="T65" fmla="*/ 91 h 18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4"/>
                <a:gd name="T100" fmla="*/ 0 h 183"/>
                <a:gd name="T101" fmla="*/ 854 w 854"/>
                <a:gd name="T102" fmla="*/ 183 h 18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4" h="183">
                  <a:moveTo>
                    <a:pt x="0" y="183"/>
                  </a:moveTo>
                  <a:lnTo>
                    <a:pt x="2" y="183"/>
                  </a:lnTo>
                  <a:lnTo>
                    <a:pt x="7" y="183"/>
                  </a:lnTo>
                  <a:lnTo>
                    <a:pt x="15" y="181"/>
                  </a:lnTo>
                  <a:lnTo>
                    <a:pt x="26" y="179"/>
                  </a:lnTo>
                  <a:lnTo>
                    <a:pt x="42" y="177"/>
                  </a:lnTo>
                  <a:lnTo>
                    <a:pt x="59" y="173"/>
                  </a:lnTo>
                  <a:lnTo>
                    <a:pt x="80" y="169"/>
                  </a:lnTo>
                  <a:lnTo>
                    <a:pt x="104" y="167"/>
                  </a:lnTo>
                  <a:lnTo>
                    <a:pt x="129" y="162"/>
                  </a:lnTo>
                  <a:lnTo>
                    <a:pt x="158" y="156"/>
                  </a:lnTo>
                  <a:lnTo>
                    <a:pt x="188" y="150"/>
                  </a:lnTo>
                  <a:lnTo>
                    <a:pt x="220" y="144"/>
                  </a:lnTo>
                  <a:lnTo>
                    <a:pt x="255" y="139"/>
                  </a:lnTo>
                  <a:lnTo>
                    <a:pt x="289" y="131"/>
                  </a:lnTo>
                  <a:lnTo>
                    <a:pt x="329" y="124"/>
                  </a:lnTo>
                  <a:lnTo>
                    <a:pt x="369" y="116"/>
                  </a:lnTo>
                  <a:lnTo>
                    <a:pt x="407" y="106"/>
                  </a:lnTo>
                  <a:lnTo>
                    <a:pt x="450" y="97"/>
                  </a:lnTo>
                  <a:lnTo>
                    <a:pt x="490" y="86"/>
                  </a:lnTo>
                  <a:lnTo>
                    <a:pt x="534" y="76"/>
                  </a:lnTo>
                  <a:lnTo>
                    <a:pt x="574" y="67"/>
                  </a:lnTo>
                  <a:lnTo>
                    <a:pt x="614" y="57"/>
                  </a:lnTo>
                  <a:lnTo>
                    <a:pt x="654" y="48"/>
                  </a:lnTo>
                  <a:lnTo>
                    <a:pt x="692" y="40"/>
                  </a:lnTo>
                  <a:lnTo>
                    <a:pt x="724" y="30"/>
                  </a:lnTo>
                  <a:lnTo>
                    <a:pt x="755" y="23"/>
                  </a:lnTo>
                  <a:lnTo>
                    <a:pt x="783" y="15"/>
                  </a:lnTo>
                  <a:lnTo>
                    <a:pt x="808" y="10"/>
                  </a:lnTo>
                  <a:lnTo>
                    <a:pt x="827" y="4"/>
                  </a:lnTo>
                  <a:lnTo>
                    <a:pt x="840" y="2"/>
                  </a:lnTo>
                  <a:lnTo>
                    <a:pt x="850" y="0"/>
                  </a:lnTo>
                  <a:lnTo>
                    <a:pt x="854" y="0"/>
                  </a:lnTo>
                  <a:lnTo>
                    <a:pt x="850" y="0"/>
                  </a:lnTo>
                  <a:lnTo>
                    <a:pt x="840" y="0"/>
                  </a:lnTo>
                  <a:lnTo>
                    <a:pt x="825" y="0"/>
                  </a:lnTo>
                  <a:lnTo>
                    <a:pt x="806" y="4"/>
                  </a:lnTo>
                  <a:lnTo>
                    <a:pt x="779" y="6"/>
                  </a:lnTo>
                  <a:lnTo>
                    <a:pt x="751" y="10"/>
                  </a:lnTo>
                  <a:lnTo>
                    <a:pt x="719" y="13"/>
                  </a:lnTo>
                  <a:lnTo>
                    <a:pt x="684" y="19"/>
                  </a:lnTo>
                  <a:lnTo>
                    <a:pt x="646" y="23"/>
                  </a:lnTo>
                  <a:lnTo>
                    <a:pt x="606" y="30"/>
                  </a:lnTo>
                  <a:lnTo>
                    <a:pt x="564" y="34"/>
                  </a:lnTo>
                  <a:lnTo>
                    <a:pt x="523" y="42"/>
                  </a:lnTo>
                  <a:lnTo>
                    <a:pt x="479" y="51"/>
                  </a:lnTo>
                  <a:lnTo>
                    <a:pt x="437" y="59"/>
                  </a:lnTo>
                  <a:lnTo>
                    <a:pt x="395" y="67"/>
                  </a:lnTo>
                  <a:lnTo>
                    <a:pt x="355" y="76"/>
                  </a:lnTo>
                  <a:lnTo>
                    <a:pt x="315" y="84"/>
                  </a:lnTo>
                  <a:lnTo>
                    <a:pt x="277" y="93"/>
                  </a:lnTo>
                  <a:lnTo>
                    <a:pt x="243" y="101"/>
                  </a:lnTo>
                  <a:lnTo>
                    <a:pt x="211" y="110"/>
                  </a:lnTo>
                  <a:lnTo>
                    <a:pt x="177" y="118"/>
                  </a:lnTo>
                  <a:lnTo>
                    <a:pt x="148" y="127"/>
                  </a:lnTo>
                  <a:lnTo>
                    <a:pt x="121" y="137"/>
                  </a:lnTo>
                  <a:lnTo>
                    <a:pt x="97" y="146"/>
                  </a:lnTo>
                  <a:lnTo>
                    <a:pt x="74" y="152"/>
                  </a:lnTo>
                  <a:lnTo>
                    <a:pt x="55" y="160"/>
                  </a:lnTo>
                  <a:lnTo>
                    <a:pt x="38" y="165"/>
                  </a:lnTo>
                  <a:lnTo>
                    <a:pt x="24" y="173"/>
                  </a:lnTo>
                  <a:lnTo>
                    <a:pt x="13" y="175"/>
                  </a:lnTo>
                  <a:lnTo>
                    <a:pt x="5" y="179"/>
                  </a:lnTo>
                  <a:lnTo>
                    <a:pt x="0" y="183"/>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6" name="Freeform 68"/>
            <p:cNvSpPr>
              <a:spLocks/>
            </p:cNvSpPr>
            <p:nvPr/>
          </p:nvSpPr>
          <p:spPr bwMode="auto">
            <a:xfrm>
              <a:off x="1315" y="2676"/>
              <a:ext cx="477" cy="285"/>
            </a:xfrm>
            <a:custGeom>
              <a:avLst/>
              <a:gdLst>
                <a:gd name="T0" fmla="*/ 0 w 954"/>
                <a:gd name="T1" fmla="*/ 58 h 571"/>
                <a:gd name="T2" fmla="*/ 10 w 954"/>
                <a:gd name="T3" fmla="*/ 52 h 571"/>
                <a:gd name="T4" fmla="*/ 30 w 954"/>
                <a:gd name="T5" fmla="*/ 45 h 571"/>
                <a:gd name="T6" fmla="*/ 55 w 954"/>
                <a:gd name="T7" fmla="*/ 34 h 571"/>
                <a:gd name="T8" fmla="*/ 87 w 954"/>
                <a:gd name="T9" fmla="*/ 23 h 571"/>
                <a:gd name="T10" fmla="*/ 120 w 954"/>
                <a:gd name="T11" fmla="*/ 12 h 571"/>
                <a:gd name="T12" fmla="*/ 158 w 954"/>
                <a:gd name="T13" fmla="*/ 5 h 571"/>
                <a:gd name="T14" fmla="*/ 195 w 954"/>
                <a:gd name="T15" fmla="*/ 0 h 571"/>
                <a:gd name="T16" fmla="*/ 231 w 954"/>
                <a:gd name="T17" fmla="*/ 1 h 571"/>
                <a:gd name="T18" fmla="*/ 264 w 954"/>
                <a:gd name="T19" fmla="*/ 7 h 571"/>
                <a:gd name="T20" fmla="*/ 296 w 954"/>
                <a:gd name="T21" fmla="*/ 17 h 571"/>
                <a:gd name="T22" fmla="*/ 323 w 954"/>
                <a:gd name="T23" fmla="*/ 32 h 571"/>
                <a:gd name="T24" fmla="*/ 351 w 954"/>
                <a:gd name="T25" fmla="*/ 50 h 571"/>
                <a:gd name="T26" fmla="*/ 374 w 954"/>
                <a:gd name="T27" fmla="*/ 71 h 571"/>
                <a:gd name="T28" fmla="*/ 395 w 954"/>
                <a:gd name="T29" fmla="*/ 95 h 571"/>
                <a:gd name="T30" fmla="*/ 414 w 954"/>
                <a:gd name="T31" fmla="*/ 120 h 571"/>
                <a:gd name="T32" fmla="*/ 430 w 954"/>
                <a:gd name="T33" fmla="*/ 146 h 571"/>
                <a:gd name="T34" fmla="*/ 442 w 954"/>
                <a:gd name="T35" fmla="*/ 173 h 571"/>
                <a:gd name="T36" fmla="*/ 454 w 954"/>
                <a:gd name="T37" fmla="*/ 199 h 571"/>
                <a:gd name="T38" fmla="*/ 462 w 954"/>
                <a:gd name="T39" fmla="*/ 223 h 571"/>
                <a:gd name="T40" fmla="*/ 468 w 954"/>
                <a:gd name="T41" fmla="*/ 245 h 571"/>
                <a:gd name="T42" fmla="*/ 473 w 954"/>
                <a:gd name="T43" fmla="*/ 263 h 571"/>
                <a:gd name="T44" fmla="*/ 474 w 954"/>
                <a:gd name="T45" fmla="*/ 276 h 571"/>
                <a:gd name="T46" fmla="*/ 476 w 954"/>
                <a:gd name="T47" fmla="*/ 283 h 571"/>
                <a:gd name="T48" fmla="*/ 476 w 954"/>
                <a:gd name="T49" fmla="*/ 282 h 571"/>
                <a:gd name="T50" fmla="*/ 468 w 954"/>
                <a:gd name="T51" fmla="*/ 270 h 571"/>
                <a:gd name="T52" fmla="*/ 452 w 954"/>
                <a:gd name="T53" fmla="*/ 249 h 571"/>
                <a:gd name="T54" fmla="*/ 430 w 954"/>
                <a:gd name="T55" fmla="*/ 219 h 571"/>
                <a:gd name="T56" fmla="*/ 402 w 954"/>
                <a:gd name="T57" fmla="*/ 188 h 571"/>
                <a:gd name="T58" fmla="*/ 371 w 954"/>
                <a:gd name="T59" fmla="*/ 154 h 571"/>
                <a:gd name="T60" fmla="*/ 336 w 954"/>
                <a:gd name="T61" fmla="*/ 123 h 571"/>
                <a:gd name="T62" fmla="*/ 298 w 954"/>
                <a:gd name="T63" fmla="*/ 96 h 571"/>
                <a:gd name="T64" fmla="*/ 259 w 954"/>
                <a:gd name="T65" fmla="*/ 76 h 571"/>
                <a:gd name="T66" fmla="*/ 219 w 954"/>
                <a:gd name="T67" fmla="*/ 65 h 571"/>
                <a:gd name="T68" fmla="*/ 179 w 954"/>
                <a:gd name="T69" fmla="*/ 59 h 571"/>
                <a:gd name="T70" fmla="*/ 143 w 954"/>
                <a:gd name="T71" fmla="*/ 59 h 571"/>
                <a:gd name="T72" fmla="*/ 110 w 954"/>
                <a:gd name="T73" fmla="*/ 62 h 571"/>
                <a:gd name="T74" fmla="*/ 84 w 954"/>
                <a:gd name="T75" fmla="*/ 66 h 571"/>
                <a:gd name="T76" fmla="*/ 66 w 954"/>
                <a:gd name="T77" fmla="*/ 71 h 571"/>
                <a:gd name="T78" fmla="*/ 55 w 954"/>
                <a:gd name="T79" fmla="*/ 74 h 571"/>
                <a:gd name="T80" fmla="*/ 0 w 954"/>
                <a:gd name="T81" fmla="*/ 59 h 57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954"/>
                <a:gd name="T124" fmla="*/ 0 h 571"/>
                <a:gd name="T125" fmla="*/ 954 w 954"/>
                <a:gd name="T126" fmla="*/ 571 h 57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954" h="571">
                  <a:moveTo>
                    <a:pt x="0" y="118"/>
                  </a:moveTo>
                  <a:lnTo>
                    <a:pt x="0" y="116"/>
                  </a:lnTo>
                  <a:lnTo>
                    <a:pt x="9" y="111"/>
                  </a:lnTo>
                  <a:lnTo>
                    <a:pt x="20" y="105"/>
                  </a:lnTo>
                  <a:lnTo>
                    <a:pt x="38" y="99"/>
                  </a:lnTo>
                  <a:lnTo>
                    <a:pt x="59" y="90"/>
                  </a:lnTo>
                  <a:lnTo>
                    <a:pt x="83" y="78"/>
                  </a:lnTo>
                  <a:lnTo>
                    <a:pt x="110" y="69"/>
                  </a:lnTo>
                  <a:lnTo>
                    <a:pt x="142" y="57"/>
                  </a:lnTo>
                  <a:lnTo>
                    <a:pt x="173" y="46"/>
                  </a:lnTo>
                  <a:lnTo>
                    <a:pt x="205" y="34"/>
                  </a:lnTo>
                  <a:lnTo>
                    <a:pt x="241" y="25"/>
                  </a:lnTo>
                  <a:lnTo>
                    <a:pt x="279" y="17"/>
                  </a:lnTo>
                  <a:lnTo>
                    <a:pt x="315" y="10"/>
                  </a:lnTo>
                  <a:lnTo>
                    <a:pt x="353" y="4"/>
                  </a:lnTo>
                  <a:lnTo>
                    <a:pt x="389" y="0"/>
                  </a:lnTo>
                  <a:lnTo>
                    <a:pt x="427" y="2"/>
                  </a:lnTo>
                  <a:lnTo>
                    <a:pt x="462" y="2"/>
                  </a:lnTo>
                  <a:lnTo>
                    <a:pt x="496" y="6"/>
                  </a:lnTo>
                  <a:lnTo>
                    <a:pt x="528" y="14"/>
                  </a:lnTo>
                  <a:lnTo>
                    <a:pt x="561" y="23"/>
                  </a:lnTo>
                  <a:lnTo>
                    <a:pt x="591" y="34"/>
                  </a:lnTo>
                  <a:lnTo>
                    <a:pt x="619" y="48"/>
                  </a:lnTo>
                  <a:lnTo>
                    <a:pt x="646" y="65"/>
                  </a:lnTo>
                  <a:lnTo>
                    <a:pt x="675" y="82"/>
                  </a:lnTo>
                  <a:lnTo>
                    <a:pt x="701" y="101"/>
                  </a:lnTo>
                  <a:lnTo>
                    <a:pt x="726" y="120"/>
                  </a:lnTo>
                  <a:lnTo>
                    <a:pt x="747" y="143"/>
                  </a:lnTo>
                  <a:lnTo>
                    <a:pt x="770" y="166"/>
                  </a:lnTo>
                  <a:lnTo>
                    <a:pt x="789" y="190"/>
                  </a:lnTo>
                  <a:lnTo>
                    <a:pt x="810" y="215"/>
                  </a:lnTo>
                  <a:lnTo>
                    <a:pt x="827" y="240"/>
                  </a:lnTo>
                  <a:lnTo>
                    <a:pt x="844" y="266"/>
                  </a:lnTo>
                  <a:lnTo>
                    <a:pt x="859" y="293"/>
                  </a:lnTo>
                  <a:lnTo>
                    <a:pt x="872" y="320"/>
                  </a:lnTo>
                  <a:lnTo>
                    <a:pt x="884" y="346"/>
                  </a:lnTo>
                  <a:lnTo>
                    <a:pt x="897" y="373"/>
                  </a:lnTo>
                  <a:lnTo>
                    <a:pt x="907" y="398"/>
                  </a:lnTo>
                  <a:lnTo>
                    <a:pt x="914" y="424"/>
                  </a:lnTo>
                  <a:lnTo>
                    <a:pt x="924" y="447"/>
                  </a:lnTo>
                  <a:lnTo>
                    <a:pt x="931" y="472"/>
                  </a:lnTo>
                  <a:lnTo>
                    <a:pt x="935" y="491"/>
                  </a:lnTo>
                  <a:lnTo>
                    <a:pt x="941" y="512"/>
                  </a:lnTo>
                  <a:lnTo>
                    <a:pt x="945" y="527"/>
                  </a:lnTo>
                  <a:lnTo>
                    <a:pt x="948" y="542"/>
                  </a:lnTo>
                  <a:lnTo>
                    <a:pt x="948" y="553"/>
                  </a:lnTo>
                  <a:lnTo>
                    <a:pt x="952" y="561"/>
                  </a:lnTo>
                  <a:lnTo>
                    <a:pt x="952" y="567"/>
                  </a:lnTo>
                  <a:lnTo>
                    <a:pt x="954" y="571"/>
                  </a:lnTo>
                  <a:lnTo>
                    <a:pt x="952" y="565"/>
                  </a:lnTo>
                  <a:lnTo>
                    <a:pt x="945" y="557"/>
                  </a:lnTo>
                  <a:lnTo>
                    <a:pt x="935" y="540"/>
                  </a:lnTo>
                  <a:lnTo>
                    <a:pt x="922" y="521"/>
                  </a:lnTo>
                  <a:lnTo>
                    <a:pt x="903" y="498"/>
                  </a:lnTo>
                  <a:lnTo>
                    <a:pt x="884" y="470"/>
                  </a:lnTo>
                  <a:lnTo>
                    <a:pt x="859" y="439"/>
                  </a:lnTo>
                  <a:lnTo>
                    <a:pt x="834" y="409"/>
                  </a:lnTo>
                  <a:lnTo>
                    <a:pt x="804" y="377"/>
                  </a:lnTo>
                  <a:lnTo>
                    <a:pt x="773" y="342"/>
                  </a:lnTo>
                  <a:lnTo>
                    <a:pt x="741" y="308"/>
                  </a:lnTo>
                  <a:lnTo>
                    <a:pt x="707" y="278"/>
                  </a:lnTo>
                  <a:lnTo>
                    <a:pt x="671" y="246"/>
                  </a:lnTo>
                  <a:lnTo>
                    <a:pt x="633" y="219"/>
                  </a:lnTo>
                  <a:lnTo>
                    <a:pt x="595" y="192"/>
                  </a:lnTo>
                  <a:lnTo>
                    <a:pt x="557" y="171"/>
                  </a:lnTo>
                  <a:lnTo>
                    <a:pt x="517" y="152"/>
                  </a:lnTo>
                  <a:lnTo>
                    <a:pt x="477" y="141"/>
                  </a:lnTo>
                  <a:lnTo>
                    <a:pt x="437" y="130"/>
                  </a:lnTo>
                  <a:lnTo>
                    <a:pt x="397" y="124"/>
                  </a:lnTo>
                  <a:lnTo>
                    <a:pt x="357" y="118"/>
                  </a:lnTo>
                  <a:lnTo>
                    <a:pt x="321" y="118"/>
                  </a:lnTo>
                  <a:lnTo>
                    <a:pt x="285" y="118"/>
                  </a:lnTo>
                  <a:lnTo>
                    <a:pt x="252" y="122"/>
                  </a:lnTo>
                  <a:lnTo>
                    <a:pt x="220" y="124"/>
                  </a:lnTo>
                  <a:lnTo>
                    <a:pt x="194" y="128"/>
                  </a:lnTo>
                  <a:lnTo>
                    <a:pt x="167" y="133"/>
                  </a:lnTo>
                  <a:lnTo>
                    <a:pt x="148" y="139"/>
                  </a:lnTo>
                  <a:lnTo>
                    <a:pt x="131" y="143"/>
                  </a:lnTo>
                  <a:lnTo>
                    <a:pt x="117" y="147"/>
                  </a:lnTo>
                  <a:lnTo>
                    <a:pt x="110" y="149"/>
                  </a:lnTo>
                  <a:lnTo>
                    <a:pt x="108" y="150"/>
                  </a:lnTo>
                  <a:lnTo>
                    <a:pt x="0" y="118"/>
                  </a:lnTo>
                  <a:close/>
                </a:path>
              </a:pathLst>
            </a:custGeom>
            <a:solidFill>
              <a:srgbClr val="BFC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7" name="Freeform 69"/>
            <p:cNvSpPr>
              <a:spLocks/>
            </p:cNvSpPr>
            <p:nvPr/>
          </p:nvSpPr>
          <p:spPr bwMode="auto">
            <a:xfrm>
              <a:off x="1219" y="2768"/>
              <a:ext cx="115" cy="178"/>
            </a:xfrm>
            <a:custGeom>
              <a:avLst/>
              <a:gdLst>
                <a:gd name="T0" fmla="*/ 71 w 230"/>
                <a:gd name="T1" fmla="*/ 0 h 355"/>
                <a:gd name="T2" fmla="*/ 115 w 230"/>
                <a:gd name="T3" fmla="*/ 11 h 355"/>
                <a:gd name="T4" fmla="*/ 113 w 230"/>
                <a:gd name="T5" fmla="*/ 12 h 355"/>
                <a:gd name="T6" fmla="*/ 109 w 230"/>
                <a:gd name="T7" fmla="*/ 17 h 355"/>
                <a:gd name="T8" fmla="*/ 106 w 230"/>
                <a:gd name="T9" fmla="*/ 20 h 355"/>
                <a:gd name="T10" fmla="*/ 103 w 230"/>
                <a:gd name="T11" fmla="*/ 24 h 355"/>
                <a:gd name="T12" fmla="*/ 99 w 230"/>
                <a:gd name="T13" fmla="*/ 29 h 355"/>
                <a:gd name="T14" fmla="*/ 95 w 230"/>
                <a:gd name="T15" fmla="*/ 34 h 355"/>
                <a:gd name="T16" fmla="*/ 90 w 230"/>
                <a:gd name="T17" fmla="*/ 39 h 355"/>
                <a:gd name="T18" fmla="*/ 86 w 230"/>
                <a:gd name="T19" fmla="*/ 46 h 355"/>
                <a:gd name="T20" fmla="*/ 80 w 230"/>
                <a:gd name="T21" fmla="*/ 51 h 355"/>
                <a:gd name="T22" fmla="*/ 75 w 230"/>
                <a:gd name="T23" fmla="*/ 59 h 355"/>
                <a:gd name="T24" fmla="*/ 69 w 230"/>
                <a:gd name="T25" fmla="*/ 66 h 355"/>
                <a:gd name="T26" fmla="*/ 65 w 230"/>
                <a:gd name="T27" fmla="*/ 73 h 355"/>
                <a:gd name="T28" fmla="*/ 58 w 230"/>
                <a:gd name="T29" fmla="*/ 81 h 355"/>
                <a:gd name="T30" fmla="*/ 54 w 230"/>
                <a:gd name="T31" fmla="*/ 89 h 355"/>
                <a:gd name="T32" fmla="*/ 48 w 230"/>
                <a:gd name="T33" fmla="*/ 97 h 355"/>
                <a:gd name="T34" fmla="*/ 43 w 230"/>
                <a:gd name="T35" fmla="*/ 105 h 355"/>
                <a:gd name="T36" fmla="*/ 37 w 230"/>
                <a:gd name="T37" fmla="*/ 112 h 355"/>
                <a:gd name="T38" fmla="*/ 33 w 230"/>
                <a:gd name="T39" fmla="*/ 121 h 355"/>
                <a:gd name="T40" fmla="*/ 28 w 230"/>
                <a:gd name="T41" fmla="*/ 127 h 355"/>
                <a:gd name="T42" fmla="*/ 23 w 230"/>
                <a:gd name="T43" fmla="*/ 135 h 355"/>
                <a:gd name="T44" fmla="*/ 19 w 230"/>
                <a:gd name="T45" fmla="*/ 142 h 355"/>
                <a:gd name="T46" fmla="*/ 16 w 230"/>
                <a:gd name="T47" fmla="*/ 148 h 355"/>
                <a:gd name="T48" fmla="*/ 12 w 230"/>
                <a:gd name="T49" fmla="*/ 154 h 355"/>
                <a:gd name="T50" fmla="*/ 9 w 230"/>
                <a:gd name="T51" fmla="*/ 160 h 355"/>
                <a:gd name="T52" fmla="*/ 6 w 230"/>
                <a:gd name="T53" fmla="*/ 165 h 355"/>
                <a:gd name="T54" fmla="*/ 4 w 230"/>
                <a:gd name="T55" fmla="*/ 169 h 355"/>
                <a:gd name="T56" fmla="*/ 2 w 230"/>
                <a:gd name="T57" fmla="*/ 172 h 355"/>
                <a:gd name="T58" fmla="*/ 0 w 230"/>
                <a:gd name="T59" fmla="*/ 175 h 355"/>
                <a:gd name="T60" fmla="*/ 0 w 230"/>
                <a:gd name="T61" fmla="*/ 176 h 355"/>
                <a:gd name="T62" fmla="*/ 0 w 230"/>
                <a:gd name="T63" fmla="*/ 178 h 355"/>
                <a:gd name="T64" fmla="*/ 0 w 230"/>
                <a:gd name="T65" fmla="*/ 176 h 355"/>
                <a:gd name="T66" fmla="*/ 0 w 230"/>
                <a:gd name="T67" fmla="*/ 174 h 355"/>
                <a:gd name="T68" fmla="*/ 0 w 230"/>
                <a:gd name="T69" fmla="*/ 169 h 355"/>
                <a:gd name="T70" fmla="*/ 0 w 230"/>
                <a:gd name="T71" fmla="*/ 165 h 355"/>
                <a:gd name="T72" fmla="*/ 0 w 230"/>
                <a:gd name="T73" fmla="*/ 159 h 355"/>
                <a:gd name="T74" fmla="*/ 0 w 230"/>
                <a:gd name="T75" fmla="*/ 152 h 355"/>
                <a:gd name="T76" fmla="*/ 1 w 230"/>
                <a:gd name="T77" fmla="*/ 145 h 355"/>
                <a:gd name="T78" fmla="*/ 2 w 230"/>
                <a:gd name="T79" fmla="*/ 136 h 355"/>
                <a:gd name="T80" fmla="*/ 3 w 230"/>
                <a:gd name="T81" fmla="*/ 126 h 355"/>
                <a:gd name="T82" fmla="*/ 4 w 230"/>
                <a:gd name="T83" fmla="*/ 117 h 355"/>
                <a:gd name="T84" fmla="*/ 6 w 230"/>
                <a:gd name="T85" fmla="*/ 107 h 355"/>
                <a:gd name="T86" fmla="*/ 7 w 230"/>
                <a:gd name="T87" fmla="*/ 98 h 355"/>
                <a:gd name="T88" fmla="*/ 10 w 230"/>
                <a:gd name="T89" fmla="*/ 88 h 355"/>
                <a:gd name="T90" fmla="*/ 12 w 230"/>
                <a:gd name="T91" fmla="*/ 79 h 355"/>
                <a:gd name="T92" fmla="*/ 15 w 230"/>
                <a:gd name="T93" fmla="*/ 69 h 355"/>
                <a:gd name="T94" fmla="*/ 19 w 230"/>
                <a:gd name="T95" fmla="*/ 62 h 355"/>
                <a:gd name="T96" fmla="*/ 23 w 230"/>
                <a:gd name="T97" fmla="*/ 53 h 355"/>
                <a:gd name="T98" fmla="*/ 27 w 230"/>
                <a:gd name="T99" fmla="*/ 46 h 355"/>
                <a:gd name="T100" fmla="*/ 30 w 230"/>
                <a:gd name="T101" fmla="*/ 39 h 355"/>
                <a:gd name="T102" fmla="*/ 35 w 230"/>
                <a:gd name="T103" fmla="*/ 32 h 355"/>
                <a:gd name="T104" fmla="*/ 39 w 230"/>
                <a:gd name="T105" fmla="*/ 27 h 355"/>
                <a:gd name="T106" fmla="*/ 44 w 230"/>
                <a:gd name="T107" fmla="*/ 22 h 355"/>
                <a:gd name="T108" fmla="*/ 48 w 230"/>
                <a:gd name="T109" fmla="*/ 18 h 355"/>
                <a:gd name="T110" fmla="*/ 52 w 230"/>
                <a:gd name="T111" fmla="*/ 13 h 355"/>
                <a:gd name="T112" fmla="*/ 55 w 230"/>
                <a:gd name="T113" fmla="*/ 10 h 355"/>
                <a:gd name="T114" fmla="*/ 58 w 230"/>
                <a:gd name="T115" fmla="*/ 8 h 355"/>
                <a:gd name="T116" fmla="*/ 61 w 230"/>
                <a:gd name="T117" fmla="*/ 5 h 355"/>
                <a:gd name="T118" fmla="*/ 65 w 230"/>
                <a:gd name="T119" fmla="*/ 3 h 355"/>
                <a:gd name="T120" fmla="*/ 68 w 230"/>
                <a:gd name="T121" fmla="*/ 0 h 355"/>
                <a:gd name="T122" fmla="*/ 71 w 230"/>
                <a:gd name="T123" fmla="*/ 0 h 355"/>
                <a:gd name="T124" fmla="*/ 71 w 230"/>
                <a:gd name="T125" fmla="*/ 0 h 3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0"/>
                <a:gd name="T190" fmla="*/ 0 h 355"/>
                <a:gd name="T191" fmla="*/ 230 w 230"/>
                <a:gd name="T192" fmla="*/ 355 h 3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0" h="355">
                  <a:moveTo>
                    <a:pt x="142" y="0"/>
                  </a:moveTo>
                  <a:lnTo>
                    <a:pt x="230" y="22"/>
                  </a:lnTo>
                  <a:lnTo>
                    <a:pt x="226" y="24"/>
                  </a:lnTo>
                  <a:lnTo>
                    <a:pt x="218" y="34"/>
                  </a:lnTo>
                  <a:lnTo>
                    <a:pt x="212" y="40"/>
                  </a:lnTo>
                  <a:lnTo>
                    <a:pt x="205" y="47"/>
                  </a:lnTo>
                  <a:lnTo>
                    <a:pt x="197" y="57"/>
                  </a:lnTo>
                  <a:lnTo>
                    <a:pt x="190" y="68"/>
                  </a:lnTo>
                  <a:lnTo>
                    <a:pt x="180" y="78"/>
                  </a:lnTo>
                  <a:lnTo>
                    <a:pt x="171" y="91"/>
                  </a:lnTo>
                  <a:lnTo>
                    <a:pt x="159" y="102"/>
                  </a:lnTo>
                  <a:lnTo>
                    <a:pt x="150" y="118"/>
                  </a:lnTo>
                  <a:lnTo>
                    <a:pt x="138" y="131"/>
                  </a:lnTo>
                  <a:lnTo>
                    <a:pt x="129" y="146"/>
                  </a:lnTo>
                  <a:lnTo>
                    <a:pt x="117" y="161"/>
                  </a:lnTo>
                  <a:lnTo>
                    <a:pt x="108" y="178"/>
                  </a:lnTo>
                  <a:lnTo>
                    <a:pt x="96" y="194"/>
                  </a:lnTo>
                  <a:lnTo>
                    <a:pt x="85" y="209"/>
                  </a:lnTo>
                  <a:lnTo>
                    <a:pt x="74" y="224"/>
                  </a:lnTo>
                  <a:lnTo>
                    <a:pt x="66" y="241"/>
                  </a:lnTo>
                  <a:lnTo>
                    <a:pt x="55" y="254"/>
                  </a:lnTo>
                  <a:lnTo>
                    <a:pt x="45" y="270"/>
                  </a:lnTo>
                  <a:lnTo>
                    <a:pt x="38" y="283"/>
                  </a:lnTo>
                  <a:lnTo>
                    <a:pt x="32" y="296"/>
                  </a:lnTo>
                  <a:lnTo>
                    <a:pt x="24" y="308"/>
                  </a:lnTo>
                  <a:lnTo>
                    <a:pt x="17" y="319"/>
                  </a:lnTo>
                  <a:lnTo>
                    <a:pt x="11" y="329"/>
                  </a:lnTo>
                  <a:lnTo>
                    <a:pt x="7" y="338"/>
                  </a:lnTo>
                  <a:lnTo>
                    <a:pt x="3" y="344"/>
                  </a:lnTo>
                  <a:lnTo>
                    <a:pt x="0" y="349"/>
                  </a:lnTo>
                  <a:lnTo>
                    <a:pt x="0" y="351"/>
                  </a:lnTo>
                  <a:lnTo>
                    <a:pt x="0" y="355"/>
                  </a:lnTo>
                  <a:lnTo>
                    <a:pt x="0" y="351"/>
                  </a:lnTo>
                  <a:lnTo>
                    <a:pt x="0" y="348"/>
                  </a:lnTo>
                  <a:lnTo>
                    <a:pt x="0" y="338"/>
                  </a:lnTo>
                  <a:lnTo>
                    <a:pt x="0" y="330"/>
                  </a:lnTo>
                  <a:lnTo>
                    <a:pt x="0" y="317"/>
                  </a:lnTo>
                  <a:lnTo>
                    <a:pt x="0" y="304"/>
                  </a:lnTo>
                  <a:lnTo>
                    <a:pt x="1" y="289"/>
                  </a:lnTo>
                  <a:lnTo>
                    <a:pt x="3" y="272"/>
                  </a:lnTo>
                  <a:lnTo>
                    <a:pt x="5" y="252"/>
                  </a:lnTo>
                  <a:lnTo>
                    <a:pt x="7" y="233"/>
                  </a:lnTo>
                  <a:lnTo>
                    <a:pt x="11" y="214"/>
                  </a:lnTo>
                  <a:lnTo>
                    <a:pt x="15" y="195"/>
                  </a:lnTo>
                  <a:lnTo>
                    <a:pt x="20" y="176"/>
                  </a:lnTo>
                  <a:lnTo>
                    <a:pt x="24" y="157"/>
                  </a:lnTo>
                  <a:lnTo>
                    <a:pt x="30" y="138"/>
                  </a:lnTo>
                  <a:lnTo>
                    <a:pt x="38" y="123"/>
                  </a:lnTo>
                  <a:lnTo>
                    <a:pt x="45" y="106"/>
                  </a:lnTo>
                  <a:lnTo>
                    <a:pt x="53" y="91"/>
                  </a:lnTo>
                  <a:lnTo>
                    <a:pt x="60" y="78"/>
                  </a:lnTo>
                  <a:lnTo>
                    <a:pt x="70" y="64"/>
                  </a:lnTo>
                  <a:lnTo>
                    <a:pt x="77" y="53"/>
                  </a:lnTo>
                  <a:lnTo>
                    <a:pt x="87" y="43"/>
                  </a:lnTo>
                  <a:lnTo>
                    <a:pt x="95" y="36"/>
                  </a:lnTo>
                  <a:lnTo>
                    <a:pt x="104" y="26"/>
                  </a:lnTo>
                  <a:lnTo>
                    <a:pt x="110" y="19"/>
                  </a:lnTo>
                  <a:lnTo>
                    <a:pt x="117" y="15"/>
                  </a:lnTo>
                  <a:lnTo>
                    <a:pt x="123" y="9"/>
                  </a:lnTo>
                  <a:lnTo>
                    <a:pt x="129" y="5"/>
                  </a:lnTo>
                  <a:lnTo>
                    <a:pt x="136" y="0"/>
                  </a:lnTo>
                  <a:lnTo>
                    <a:pt x="142" y="0"/>
                  </a:lnTo>
                  <a:close/>
                </a:path>
              </a:pathLst>
            </a:custGeom>
            <a:solidFill>
              <a:srgbClr val="BFC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8" name="Freeform 70"/>
            <p:cNvSpPr>
              <a:spLocks/>
            </p:cNvSpPr>
            <p:nvPr/>
          </p:nvSpPr>
          <p:spPr bwMode="auto">
            <a:xfrm>
              <a:off x="1510" y="3531"/>
              <a:ext cx="273" cy="412"/>
            </a:xfrm>
            <a:custGeom>
              <a:avLst/>
              <a:gdLst>
                <a:gd name="T0" fmla="*/ 261 w 546"/>
                <a:gd name="T1" fmla="*/ 38 h 823"/>
                <a:gd name="T2" fmla="*/ 268 w 546"/>
                <a:gd name="T3" fmla="*/ 57 h 823"/>
                <a:gd name="T4" fmla="*/ 271 w 546"/>
                <a:gd name="T5" fmla="*/ 85 h 823"/>
                <a:gd name="T6" fmla="*/ 273 w 546"/>
                <a:gd name="T7" fmla="*/ 122 h 823"/>
                <a:gd name="T8" fmla="*/ 271 w 546"/>
                <a:gd name="T9" fmla="*/ 162 h 823"/>
                <a:gd name="T10" fmla="*/ 269 w 546"/>
                <a:gd name="T11" fmla="*/ 204 h 823"/>
                <a:gd name="T12" fmla="*/ 268 w 546"/>
                <a:gd name="T13" fmla="*/ 239 h 823"/>
                <a:gd name="T14" fmla="*/ 268 w 546"/>
                <a:gd name="T15" fmla="*/ 270 h 823"/>
                <a:gd name="T16" fmla="*/ 268 w 546"/>
                <a:gd name="T17" fmla="*/ 299 h 823"/>
                <a:gd name="T18" fmla="*/ 266 w 546"/>
                <a:gd name="T19" fmla="*/ 331 h 823"/>
                <a:gd name="T20" fmla="*/ 263 w 546"/>
                <a:gd name="T21" fmla="*/ 362 h 823"/>
                <a:gd name="T22" fmla="*/ 261 w 546"/>
                <a:gd name="T23" fmla="*/ 387 h 823"/>
                <a:gd name="T24" fmla="*/ 188 w 546"/>
                <a:gd name="T25" fmla="*/ 378 h 823"/>
                <a:gd name="T26" fmla="*/ 198 w 546"/>
                <a:gd name="T27" fmla="*/ 353 h 823"/>
                <a:gd name="T28" fmla="*/ 199 w 546"/>
                <a:gd name="T29" fmla="*/ 329 h 823"/>
                <a:gd name="T30" fmla="*/ 193 w 546"/>
                <a:gd name="T31" fmla="*/ 299 h 823"/>
                <a:gd name="T32" fmla="*/ 185 w 546"/>
                <a:gd name="T33" fmla="*/ 266 h 823"/>
                <a:gd name="T34" fmla="*/ 177 w 546"/>
                <a:gd name="T35" fmla="*/ 232 h 823"/>
                <a:gd name="T36" fmla="*/ 172 w 546"/>
                <a:gd name="T37" fmla="*/ 204 h 823"/>
                <a:gd name="T38" fmla="*/ 170 w 546"/>
                <a:gd name="T39" fmla="*/ 183 h 823"/>
                <a:gd name="T40" fmla="*/ 166 w 546"/>
                <a:gd name="T41" fmla="*/ 182 h 823"/>
                <a:gd name="T42" fmla="*/ 154 w 546"/>
                <a:gd name="T43" fmla="*/ 203 h 823"/>
                <a:gd name="T44" fmla="*/ 135 w 546"/>
                <a:gd name="T45" fmla="*/ 231 h 823"/>
                <a:gd name="T46" fmla="*/ 114 w 546"/>
                <a:gd name="T47" fmla="*/ 257 h 823"/>
                <a:gd name="T48" fmla="*/ 96 w 546"/>
                <a:gd name="T49" fmla="*/ 279 h 823"/>
                <a:gd name="T50" fmla="*/ 81 w 546"/>
                <a:gd name="T51" fmla="*/ 293 h 823"/>
                <a:gd name="T52" fmla="*/ 78 w 546"/>
                <a:gd name="T53" fmla="*/ 316 h 823"/>
                <a:gd name="T54" fmla="*/ 72 w 546"/>
                <a:gd name="T55" fmla="*/ 345 h 823"/>
                <a:gd name="T56" fmla="*/ 68 w 546"/>
                <a:gd name="T57" fmla="*/ 374 h 823"/>
                <a:gd name="T58" fmla="*/ 63 w 546"/>
                <a:gd name="T59" fmla="*/ 395 h 823"/>
                <a:gd name="T60" fmla="*/ 59 w 546"/>
                <a:gd name="T61" fmla="*/ 412 h 823"/>
                <a:gd name="T62" fmla="*/ 0 w 546"/>
                <a:gd name="T63" fmla="*/ 385 h 823"/>
                <a:gd name="T64" fmla="*/ 2 w 546"/>
                <a:gd name="T65" fmla="*/ 359 h 823"/>
                <a:gd name="T66" fmla="*/ 5 w 546"/>
                <a:gd name="T67" fmla="*/ 322 h 823"/>
                <a:gd name="T68" fmla="*/ 6 w 546"/>
                <a:gd name="T69" fmla="*/ 281 h 823"/>
                <a:gd name="T70" fmla="*/ 6 w 546"/>
                <a:gd name="T71" fmla="*/ 243 h 823"/>
                <a:gd name="T72" fmla="*/ 6 w 546"/>
                <a:gd name="T73" fmla="*/ 223 h 823"/>
                <a:gd name="T74" fmla="*/ 13 w 546"/>
                <a:gd name="T75" fmla="*/ 207 h 823"/>
                <a:gd name="T76" fmla="*/ 23 w 546"/>
                <a:gd name="T77" fmla="*/ 188 h 823"/>
                <a:gd name="T78" fmla="*/ 34 w 546"/>
                <a:gd name="T79" fmla="*/ 163 h 823"/>
                <a:gd name="T80" fmla="*/ 43 w 546"/>
                <a:gd name="T81" fmla="*/ 135 h 823"/>
                <a:gd name="T82" fmla="*/ 53 w 546"/>
                <a:gd name="T83" fmla="*/ 107 h 823"/>
                <a:gd name="T84" fmla="*/ 65 w 546"/>
                <a:gd name="T85" fmla="*/ 80 h 823"/>
                <a:gd name="T86" fmla="*/ 78 w 546"/>
                <a:gd name="T87" fmla="*/ 58 h 823"/>
                <a:gd name="T88" fmla="*/ 93 w 546"/>
                <a:gd name="T89" fmla="*/ 38 h 823"/>
                <a:gd name="T90" fmla="*/ 96 w 546"/>
                <a:gd name="T91" fmla="*/ 20 h 823"/>
                <a:gd name="T92" fmla="*/ 129 w 546"/>
                <a:gd name="T93" fmla="*/ 12 h 823"/>
                <a:gd name="T94" fmla="*/ 162 w 546"/>
                <a:gd name="T95" fmla="*/ 2 h 823"/>
                <a:gd name="T96" fmla="*/ 180 w 546"/>
                <a:gd name="T97" fmla="*/ 0 h 823"/>
                <a:gd name="T98" fmla="*/ 209 w 546"/>
                <a:gd name="T99" fmla="*/ 6 h 823"/>
                <a:gd name="T100" fmla="*/ 241 w 546"/>
                <a:gd name="T101" fmla="*/ 14 h 823"/>
                <a:gd name="T102" fmla="*/ 254 w 546"/>
                <a:gd name="T103" fmla="*/ 17 h 8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6"/>
                <a:gd name="T157" fmla="*/ 0 h 823"/>
                <a:gd name="T158" fmla="*/ 546 w 546"/>
                <a:gd name="T159" fmla="*/ 823 h 8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6" h="823">
                  <a:moveTo>
                    <a:pt x="508" y="34"/>
                  </a:moveTo>
                  <a:lnTo>
                    <a:pt x="518" y="65"/>
                  </a:lnTo>
                  <a:lnTo>
                    <a:pt x="518" y="67"/>
                  </a:lnTo>
                  <a:lnTo>
                    <a:pt x="521" y="72"/>
                  </a:lnTo>
                  <a:lnTo>
                    <a:pt x="521" y="76"/>
                  </a:lnTo>
                  <a:lnTo>
                    <a:pt x="525" y="82"/>
                  </a:lnTo>
                  <a:lnTo>
                    <a:pt x="525" y="89"/>
                  </a:lnTo>
                  <a:lnTo>
                    <a:pt x="529" y="97"/>
                  </a:lnTo>
                  <a:lnTo>
                    <a:pt x="531" y="105"/>
                  </a:lnTo>
                  <a:lnTo>
                    <a:pt x="535" y="114"/>
                  </a:lnTo>
                  <a:lnTo>
                    <a:pt x="535" y="122"/>
                  </a:lnTo>
                  <a:lnTo>
                    <a:pt x="538" y="135"/>
                  </a:lnTo>
                  <a:lnTo>
                    <a:pt x="538" y="145"/>
                  </a:lnTo>
                  <a:lnTo>
                    <a:pt x="542" y="156"/>
                  </a:lnTo>
                  <a:lnTo>
                    <a:pt x="542" y="169"/>
                  </a:lnTo>
                  <a:lnTo>
                    <a:pt x="546" y="185"/>
                  </a:lnTo>
                  <a:lnTo>
                    <a:pt x="546" y="198"/>
                  </a:lnTo>
                  <a:lnTo>
                    <a:pt x="546" y="211"/>
                  </a:lnTo>
                  <a:lnTo>
                    <a:pt x="546" y="228"/>
                  </a:lnTo>
                  <a:lnTo>
                    <a:pt x="546" y="243"/>
                  </a:lnTo>
                  <a:lnTo>
                    <a:pt x="544" y="259"/>
                  </a:lnTo>
                  <a:lnTo>
                    <a:pt x="544" y="274"/>
                  </a:lnTo>
                  <a:lnTo>
                    <a:pt x="542" y="291"/>
                  </a:lnTo>
                  <a:lnTo>
                    <a:pt x="542" y="308"/>
                  </a:lnTo>
                  <a:lnTo>
                    <a:pt x="542" y="323"/>
                  </a:lnTo>
                  <a:lnTo>
                    <a:pt x="540" y="340"/>
                  </a:lnTo>
                  <a:lnTo>
                    <a:pt x="538" y="358"/>
                  </a:lnTo>
                  <a:lnTo>
                    <a:pt x="538" y="375"/>
                  </a:lnTo>
                  <a:lnTo>
                    <a:pt x="538" y="392"/>
                  </a:lnTo>
                  <a:lnTo>
                    <a:pt x="537" y="407"/>
                  </a:lnTo>
                  <a:lnTo>
                    <a:pt x="537" y="422"/>
                  </a:lnTo>
                  <a:lnTo>
                    <a:pt x="537" y="437"/>
                  </a:lnTo>
                  <a:lnTo>
                    <a:pt x="535" y="451"/>
                  </a:lnTo>
                  <a:lnTo>
                    <a:pt x="535" y="464"/>
                  </a:lnTo>
                  <a:lnTo>
                    <a:pt x="535" y="477"/>
                  </a:lnTo>
                  <a:lnTo>
                    <a:pt x="535" y="491"/>
                  </a:lnTo>
                  <a:lnTo>
                    <a:pt x="535" y="502"/>
                  </a:lnTo>
                  <a:lnTo>
                    <a:pt x="535" y="513"/>
                  </a:lnTo>
                  <a:lnTo>
                    <a:pt x="535" y="527"/>
                  </a:lnTo>
                  <a:lnTo>
                    <a:pt x="535" y="540"/>
                  </a:lnTo>
                  <a:lnTo>
                    <a:pt x="535" y="550"/>
                  </a:lnTo>
                  <a:lnTo>
                    <a:pt x="535" y="561"/>
                  </a:lnTo>
                  <a:lnTo>
                    <a:pt x="535" y="572"/>
                  </a:lnTo>
                  <a:lnTo>
                    <a:pt x="535" y="586"/>
                  </a:lnTo>
                  <a:lnTo>
                    <a:pt x="535" y="597"/>
                  </a:lnTo>
                  <a:lnTo>
                    <a:pt x="535" y="610"/>
                  </a:lnTo>
                  <a:lnTo>
                    <a:pt x="535" y="622"/>
                  </a:lnTo>
                  <a:lnTo>
                    <a:pt x="535" y="637"/>
                  </a:lnTo>
                  <a:lnTo>
                    <a:pt x="533" y="648"/>
                  </a:lnTo>
                  <a:lnTo>
                    <a:pt x="531" y="662"/>
                  </a:lnTo>
                  <a:lnTo>
                    <a:pt x="529" y="673"/>
                  </a:lnTo>
                  <a:lnTo>
                    <a:pt x="529" y="686"/>
                  </a:lnTo>
                  <a:lnTo>
                    <a:pt x="527" y="700"/>
                  </a:lnTo>
                  <a:lnTo>
                    <a:pt x="525" y="713"/>
                  </a:lnTo>
                  <a:lnTo>
                    <a:pt x="525" y="724"/>
                  </a:lnTo>
                  <a:lnTo>
                    <a:pt x="525" y="738"/>
                  </a:lnTo>
                  <a:lnTo>
                    <a:pt x="523" y="745"/>
                  </a:lnTo>
                  <a:lnTo>
                    <a:pt x="521" y="757"/>
                  </a:lnTo>
                  <a:lnTo>
                    <a:pt x="521" y="764"/>
                  </a:lnTo>
                  <a:lnTo>
                    <a:pt x="521" y="774"/>
                  </a:lnTo>
                  <a:lnTo>
                    <a:pt x="521" y="783"/>
                  </a:lnTo>
                  <a:lnTo>
                    <a:pt x="521" y="789"/>
                  </a:lnTo>
                  <a:lnTo>
                    <a:pt x="373" y="761"/>
                  </a:lnTo>
                  <a:lnTo>
                    <a:pt x="373" y="759"/>
                  </a:lnTo>
                  <a:lnTo>
                    <a:pt x="377" y="755"/>
                  </a:lnTo>
                  <a:lnTo>
                    <a:pt x="381" y="747"/>
                  </a:lnTo>
                  <a:lnTo>
                    <a:pt x="386" y="740"/>
                  </a:lnTo>
                  <a:lnTo>
                    <a:pt x="390" y="728"/>
                  </a:lnTo>
                  <a:lnTo>
                    <a:pt x="396" y="715"/>
                  </a:lnTo>
                  <a:lnTo>
                    <a:pt x="396" y="705"/>
                  </a:lnTo>
                  <a:lnTo>
                    <a:pt x="398" y="698"/>
                  </a:lnTo>
                  <a:lnTo>
                    <a:pt x="400" y="688"/>
                  </a:lnTo>
                  <a:lnTo>
                    <a:pt x="400" y="681"/>
                  </a:lnTo>
                  <a:lnTo>
                    <a:pt x="400" y="669"/>
                  </a:lnTo>
                  <a:lnTo>
                    <a:pt x="398" y="658"/>
                  </a:lnTo>
                  <a:lnTo>
                    <a:pt x="396" y="646"/>
                  </a:lnTo>
                  <a:lnTo>
                    <a:pt x="396" y="635"/>
                  </a:lnTo>
                  <a:lnTo>
                    <a:pt x="392" y="622"/>
                  </a:lnTo>
                  <a:lnTo>
                    <a:pt x="390" y="610"/>
                  </a:lnTo>
                  <a:lnTo>
                    <a:pt x="386" y="597"/>
                  </a:lnTo>
                  <a:lnTo>
                    <a:pt x="384" y="586"/>
                  </a:lnTo>
                  <a:lnTo>
                    <a:pt x="381" y="570"/>
                  </a:lnTo>
                  <a:lnTo>
                    <a:pt x="377" y="557"/>
                  </a:lnTo>
                  <a:lnTo>
                    <a:pt x="373" y="544"/>
                  </a:lnTo>
                  <a:lnTo>
                    <a:pt x="371" y="531"/>
                  </a:lnTo>
                  <a:lnTo>
                    <a:pt x="365" y="517"/>
                  </a:lnTo>
                  <a:lnTo>
                    <a:pt x="362" y="504"/>
                  </a:lnTo>
                  <a:lnTo>
                    <a:pt x="360" y="491"/>
                  </a:lnTo>
                  <a:lnTo>
                    <a:pt x="358" y="479"/>
                  </a:lnTo>
                  <a:lnTo>
                    <a:pt x="354" y="464"/>
                  </a:lnTo>
                  <a:lnTo>
                    <a:pt x="352" y="451"/>
                  </a:lnTo>
                  <a:lnTo>
                    <a:pt x="350" y="439"/>
                  </a:lnTo>
                  <a:lnTo>
                    <a:pt x="348" y="430"/>
                  </a:lnTo>
                  <a:lnTo>
                    <a:pt x="345" y="416"/>
                  </a:lnTo>
                  <a:lnTo>
                    <a:pt x="345" y="407"/>
                  </a:lnTo>
                  <a:lnTo>
                    <a:pt x="343" y="396"/>
                  </a:lnTo>
                  <a:lnTo>
                    <a:pt x="343" y="388"/>
                  </a:lnTo>
                  <a:lnTo>
                    <a:pt x="341" y="380"/>
                  </a:lnTo>
                  <a:lnTo>
                    <a:pt x="341" y="373"/>
                  </a:lnTo>
                  <a:lnTo>
                    <a:pt x="341" y="365"/>
                  </a:lnTo>
                  <a:lnTo>
                    <a:pt x="341" y="361"/>
                  </a:lnTo>
                  <a:lnTo>
                    <a:pt x="341" y="354"/>
                  </a:lnTo>
                  <a:lnTo>
                    <a:pt x="341" y="352"/>
                  </a:lnTo>
                  <a:lnTo>
                    <a:pt x="337" y="354"/>
                  </a:lnTo>
                  <a:lnTo>
                    <a:pt x="333" y="363"/>
                  </a:lnTo>
                  <a:lnTo>
                    <a:pt x="329" y="369"/>
                  </a:lnTo>
                  <a:lnTo>
                    <a:pt x="324" y="378"/>
                  </a:lnTo>
                  <a:lnTo>
                    <a:pt x="320" y="386"/>
                  </a:lnTo>
                  <a:lnTo>
                    <a:pt x="314" y="396"/>
                  </a:lnTo>
                  <a:lnTo>
                    <a:pt x="308" y="405"/>
                  </a:lnTo>
                  <a:lnTo>
                    <a:pt x="301" y="416"/>
                  </a:lnTo>
                  <a:lnTo>
                    <a:pt x="293" y="428"/>
                  </a:lnTo>
                  <a:lnTo>
                    <a:pt x="286" y="439"/>
                  </a:lnTo>
                  <a:lnTo>
                    <a:pt x="278" y="451"/>
                  </a:lnTo>
                  <a:lnTo>
                    <a:pt x="270" y="462"/>
                  </a:lnTo>
                  <a:lnTo>
                    <a:pt x="263" y="473"/>
                  </a:lnTo>
                  <a:lnTo>
                    <a:pt x="255" y="485"/>
                  </a:lnTo>
                  <a:lnTo>
                    <a:pt x="246" y="494"/>
                  </a:lnTo>
                  <a:lnTo>
                    <a:pt x="238" y="506"/>
                  </a:lnTo>
                  <a:lnTo>
                    <a:pt x="229" y="513"/>
                  </a:lnTo>
                  <a:lnTo>
                    <a:pt x="221" y="525"/>
                  </a:lnTo>
                  <a:lnTo>
                    <a:pt x="213" y="532"/>
                  </a:lnTo>
                  <a:lnTo>
                    <a:pt x="206" y="540"/>
                  </a:lnTo>
                  <a:lnTo>
                    <a:pt x="198" y="548"/>
                  </a:lnTo>
                  <a:lnTo>
                    <a:pt x="192" y="557"/>
                  </a:lnTo>
                  <a:lnTo>
                    <a:pt x="179" y="567"/>
                  </a:lnTo>
                  <a:lnTo>
                    <a:pt x="172" y="576"/>
                  </a:lnTo>
                  <a:lnTo>
                    <a:pt x="164" y="582"/>
                  </a:lnTo>
                  <a:lnTo>
                    <a:pt x="164" y="584"/>
                  </a:lnTo>
                  <a:lnTo>
                    <a:pt x="162" y="586"/>
                  </a:lnTo>
                  <a:lnTo>
                    <a:pt x="160" y="597"/>
                  </a:lnTo>
                  <a:lnTo>
                    <a:pt x="158" y="603"/>
                  </a:lnTo>
                  <a:lnTo>
                    <a:pt x="158" y="612"/>
                  </a:lnTo>
                  <a:lnTo>
                    <a:pt x="156" y="620"/>
                  </a:lnTo>
                  <a:lnTo>
                    <a:pt x="156" y="631"/>
                  </a:lnTo>
                  <a:lnTo>
                    <a:pt x="152" y="643"/>
                  </a:lnTo>
                  <a:lnTo>
                    <a:pt x="152" y="654"/>
                  </a:lnTo>
                  <a:lnTo>
                    <a:pt x="149" y="665"/>
                  </a:lnTo>
                  <a:lnTo>
                    <a:pt x="149" y="679"/>
                  </a:lnTo>
                  <a:lnTo>
                    <a:pt x="145" y="690"/>
                  </a:lnTo>
                  <a:lnTo>
                    <a:pt x="143" y="704"/>
                  </a:lnTo>
                  <a:lnTo>
                    <a:pt x="143" y="715"/>
                  </a:lnTo>
                  <a:lnTo>
                    <a:pt x="141" y="728"/>
                  </a:lnTo>
                  <a:lnTo>
                    <a:pt x="137" y="738"/>
                  </a:lnTo>
                  <a:lnTo>
                    <a:pt x="135" y="747"/>
                  </a:lnTo>
                  <a:lnTo>
                    <a:pt x="133" y="757"/>
                  </a:lnTo>
                  <a:lnTo>
                    <a:pt x="132" y="766"/>
                  </a:lnTo>
                  <a:lnTo>
                    <a:pt x="130" y="774"/>
                  </a:lnTo>
                  <a:lnTo>
                    <a:pt x="128" y="781"/>
                  </a:lnTo>
                  <a:lnTo>
                    <a:pt x="126" y="789"/>
                  </a:lnTo>
                  <a:lnTo>
                    <a:pt x="126" y="797"/>
                  </a:lnTo>
                  <a:lnTo>
                    <a:pt x="122" y="808"/>
                  </a:lnTo>
                  <a:lnTo>
                    <a:pt x="120" y="816"/>
                  </a:lnTo>
                  <a:lnTo>
                    <a:pt x="118" y="821"/>
                  </a:lnTo>
                  <a:lnTo>
                    <a:pt x="118" y="823"/>
                  </a:lnTo>
                  <a:lnTo>
                    <a:pt x="42" y="804"/>
                  </a:lnTo>
                  <a:lnTo>
                    <a:pt x="0" y="793"/>
                  </a:lnTo>
                  <a:lnTo>
                    <a:pt x="0" y="787"/>
                  </a:lnTo>
                  <a:lnTo>
                    <a:pt x="0" y="778"/>
                  </a:lnTo>
                  <a:lnTo>
                    <a:pt x="0" y="770"/>
                  </a:lnTo>
                  <a:lnTo>
                    <a:pt x="0" y="762"/>
                  </a:lnTo>
                  <a:lnTo>
                    <a:pt x="2" y="751"/>
                  </a:lnTo>
                  <a:lnTo>
                    <a:pt x="4" y="742"/>
                  </a:lnTo>
                  <a:lnTo>
                    <a:pt x="4" y="728"/>
                  </a:lnTo>
                  <a:lnTo>
                    <a:pt x="4" y="717"/>
                  </a:lnTo>
                  <a:lnTo>
                    <a:pt x="6" y="704"/>
                  </a:lnTo>
                  <a:lnTo>
                    <a:pt x="6" y="690"/>
                  </a:lnTo>
                  <a:lnTo>
                    <a:pt x="6" y="673"/>
                  </a:lnTo>
                  <a:lnTo>
                    <a:pt x="10" y="658"/>
                  </a:lnTo>
                  <a:lnTo>
                    <a:pt x="10" y="643"/>
                  </a:lnTo>
                  <a:lnTo>
                    <a:pt x="12" y="627"/>
                  </a:lnTo>
                  <a:lnTo>
                    <a:pt x="12" y="608"/>
                  </a:lnTo>
                  <a:lnTo>
                    <a:pt x="12" y="593"/>
                  </a:lnTo>
                  <a:lnTo>
                    <a:pt x="12" y="576"/>
                  </a:lnTo>
                  <a:lnTo>
                    <a:pt x="12" y="561"/>
                  </a:lnTo>
                  <a:lnTo>
                    <a:pt x="12" y="544"/>
                  </a:lnTo>
                  <a:lnTo>
                    <a:pt x="12" y="527"/>
                  </a:lnTo>
                  <a:lnTo>
                    <a:pt x="12" y="513"/>
                  </a:lnTo>
                  <a:lnTo>
                    <a:pt x="12" y="500"/>
                  </a:lnTo>
                  <a:lnTo>
                    <a:pt x="12" y="485"/>
                  </a:lnTo>
                  <a:lnTo>
                    <a:pt x="12" y="475"/>
                  </a:lnTo>
                  <a:lnTo>
                    <a:pt x="12" y="464"/>
                  </a:lnTo>
                  <a:lnTo>
                    <a:pt x="12" y="456"/>
                  </a:lnTo>
                  <a:lnTo>
                    <a:pt x="12" y="449"/>
                  </a:lnTo>
                  <a:lnTo>
                    <a:pt x="12" y="445"/>
                  </a:lnTo>
                  <a:lnTo>
                    <a:pt x="12" y="441"/>
                  </a:lnTo>
                  <a:lnTo>
                    <a:pt x="12" y="437"/>
                  </a:lnTo>
                  <a:lnTo>
                    <a:pt x="16" y="434"/>
                  </a:lnTo>
                  <a:lnTo>
                    <a:pt x="19" y="424"/>
                  </a:lnTo>
                  <a:lnTo>
                    <a:pt x="27" y="413"/>
                  </a:lnTo>
                  <a:lnTo>
                    <a:pt x="31" y="405"/>
                  </a:lnTo>
                  <a:lnTo>
                    <a:pt x="35" y="397"/>
                  </a:lnTo>
                  <a:lnTo>
                    <a:pt x="38" y="390"/>
                  </a:lnTo>
                  <a:lnTo>
                    <a:pt x="42" y="384"/>
                  </a:lnTo>
                  <a:lnTo>
                    <a:pt x="46" y="375"/>
                  </a:lnTo>
                  <a:lnTo>
                    <a:pt x="50" y="365"/>
                  </a:lnTo>
                  <a:lnTo>
                    <a:pt x="54" y="356"/>
                  </a:lnTo>
                  <a:lnTo>
                    <a:pt x="59" y="346"/>
                  </a:lnTo>
                  <a:lnTo>
                    <a:pt x="63" y="337"/>
                  </a:lnTo>
                  <a:lnTo>
                    <a:pt x="67" y="325"/>
                  </a:lnTo>
                  <a:lnTo>
                    <a:pt x="71" y="316"/>
                  </a:lnTo>
                  <a:lnTo>
                    <a:pt x="75" y="304"/>
                  </a:lnTo>
                  <a:lnTo>
                    <a:pt x="78" y="293"/>
                  </a:lnTo>
                  <a:lnTo>
                    <a:pt x="82" y="281"/>
                  </a:lnTo>
                  <a:lnTo>
                    <a:pt x="86" y="270"/>
                  </a:lnTo>
                  <a:lnTo>
                    <a:pt x="90" y="259"/>
                  </a:lnTo>
                  <a:lnTo>
                    <a:pt x="94" y="247"/>
                  </a:lnTo>
                  <a:lnTo>
                    <a:pt x="97" y="236"/>
                  </a:lnTo>
                  <a:lnTo>
                    <a:pt x="103" y="223"/>
                  </a:lnTo>
                  <a:lnTo>
                    <a:pt x="107" y="213"/>
                  </a:lnTo>
                  <a:lnTo>
                    <a:pt x="111" y="202"/>
                  </a:lnTo>
                  <a:lnTo>
                    <a:pt x="114" y="192"/>
                  </a:lnTo>
                  <a:lnTo>
                    <a:pt x="118" y="181"/>
                  </a:lnTo>
                  <a:lnTo>
                    <a:pt x="126" y="173"/>
                  </a:lnTo>
                  <a:lnTo>
                    <a:pt x="130" y="160"/>
                  </a:lnTo>
                  <a:lnTo>
                    <a:pt x="135" y="152"/>
                  </a:lnTo>
                  <a:lnTo>
                    <a:pt x="139" y="141"/>
                  </a:lnTo>
                  <a:lnTo>
                    <a:pt x="147" y="133"/>
                  </a:lnTo>
                  <a:lnTo>
                    <a:pt x="151" y="124"/>
                  </a:lnTo>
                  <a:lnTo>
                    <a:pt x="156" y="116"/>
                  </a:lnTo>
                  <a:lnTo>
                    <a:pt x="160" y="109"/>
                  </a:lnTo>
                  <a:lnTo>
                    <a:pt x="168" y="101"/>
                  </a:lnTo>
                  <a:lnTo>
                    <a:pt x="173" y="89"/>
                  </a:lnTo>
                  <a:lnTo>
                    <a:pt x="181" y="80"/>
                  </a:lnTo>
                  <a:lnTo>
                    <a:pt x="187" y="76"/>
                  </a:lnTo>
                  <a:lnTo>
                    <a:pt x="191" y="74"/>
                  </a:lnTo>
                  <a:lnTo>
                    <a:pt x="179" y="46"/>
                  </a:lnTo>
                  <a:lnTo>
                    <a:pt x="179" y="44"/>
                  </a:lnTo>
                  <a:lnTo>
                    <a:pt x="185" y="42"/>
                  </a:lnTo>
                  <a:lnTo>
                    <a:pt x="192" y="40"/>
                  </a:lnTo>
                  <a:lnTo>
                    <a:pt x="202" y="38"/>
                  </a:lnTo>
                  <a:lnTo>
                    <a:pt x="213" y="34"/>
                  </a:lnTo>
                  <a:lnTo>
                    <a:pt x="229" y="31"/>
                  </a:lnTo>
                  <a:lnTo>
                    <a:pt x="240" y="25"/>
                  </a:lnTo>
                  <a:lnTo>
                    <a:pt x="257" y="23"/>
                  </a:lnTo>
                  <a:lnTo>
                    <a:pt x="270" y="19"/>
                  </a:lnTo>
                  <a:lnTo>
                    <a:pt x="286" y="15"/>
                  </a:lnTo>
                  <a:lnTo>
                    <a:pt x="299" y="12"/>
                  </a:lnTo>
                  <a:lnTo>
                    <a:pt x="314" y="8"/>
                  </a:lnTo>
                  <a:lnTo>
                    <a:pt x="324" y="4"/>
                  </a:lnTo>
                  <a:lnTo>
                    <a:pt x="335" y="2"/>
                  </a:lnTo>
                  <a:lnTo>
                    <a:pt x="343" y="0"/>
                  </a:lnTo>
                  <a:lnTo>
                    <a:pt x="350" y="0"/>
                  </a:lnTo>
                  <a:lnTo>
                    <a:pt x="352" y="0"/>
                  </a:lnTo>
                  <a:lnTo>
                    <a:pt x="360" y="0"/>
                  </a:lnTo>
                  <a:lnTo>
                    <a:pt x="367" y="0"/>
                  </a:lnTo>
                  <a:lnTo>
                    <a:pt x="379" y="4"/>
                  </a:lnTo>
                  <a:lnTo>
                    <a:pt x="392" y="6"/>
                  </a:lnTo>
                  <a:lnTo>
                    <a:pt x="403" y="8"/>
                  </a:lnTo>
                  <a:lnTo>
                    <a:pt x="419" y="12"/>
                  </a:lnTo>
                  <a:lnTo>
                    <a:pt x="434" y="15"/>
                  </a:lnTo>
                  <a:lnTo>
                    <a:pt x="447" y="17"/>
                  </a:lnTo>
                  <a:lnTo>
                    <a:pt x="461" y="21"/>
                  </a:lnTo>
                  <a:lnTo>
                    <a:pt x="472" y="23"/>
                  </a:lnTo>
                  <a:lnTo>
                    <a:pt x="483" y="27"/>
                  </a:lnTo>
                  <a:lnTo>
                    <a:pt x="493" y="29"/>
                  </a:lnTo>
                  <a:lnTo>
                    <a:pt x="500" y="31"/>
                  </a:lnTo>
                  <a:lnTo>
                    <a:pt x="504" y="32"/>
                  </a:lnTo>
                  <a:lnTo>
                    <a:pt x="508" y="34"/>
                  </a:lnTo>
                  <a:close/>
                </a:path>
              </a:pathLst>
            </a:custGeom>
            <a:solidFill>
              <a:srgbClr val="6670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19" name="Freeform 71"/>
            <p:cNvSpPr>
              <a:spLocks/>
            </p:cNvSpPr>
            <p:nvPr/>
          </p:nvSpPr>
          <p:spPr bwMode="auto">
            <a:xfrm>
              <a:off x="1348" y="3238"/>
              <a:ext cx="518" cy="322"/>
            </a:xfrm>
            <a:custGeom>
              <a:avLst/>
              <a:gdLst>
                <a:gd name="T0" fmla="*/ 276 w 1036"/>
                <a:gd name="T1" fmla="*/ 17 h 642"/>
                <a:gd name="T2" fmla="*/ 298 w 1036"/>
                <a:gd name="T3" fmla="*/ 5 h 642"/>
                <a:gd name="T4" fmla="*/ 318 w 1036"/>
                <a:gd name="T5" fmla="*/ 0 h 642"/>
                <a:gd name="T6" fmla="*/ 339 w 1036"/>
                <a:gd name="T7" fmla="*/ 1 h 642"/>
                <a:gd name="T8" fmla="*/ 415 w 1036"/>
                <a:gd name="T9" fmla="*/ 30 h 642"/>
                <a:gd name="T10" fmla="*/ 517 w 1036"/>
                <a:gd name="T11" fmla="*/ 201 h 642"/>
                <a:gd name="T12" fmla="*/ 518 w 1036"/>
                <a:gd name="T13" fmla="*/ 218 h 642"/>
                <a:gd name="T14" fmla="*/ 517 w 1036"/>
                <a:gd name="T15" fmla="*/ 245 h 642"/>
                <a:gd name="T16" fmla="*/ 509 w 1036"/>
                <a:gd name="T17" fmla="*/ 275 h 642"/>
                <a:gd name="T18" fmla="*/ 500 w 1036"/>
                <a:gd name="T19" fmla="*/ 303 h 642"/>
                <a:gd name="T20" fmla="*/ 492 w 1036"/>
                <a:gd name="T21" fmla="*/ 322 h 642"/>
                <a:gd name="T22" fmla="*/ 434 w 1036"/>
                <a:gd name="T23" fmla="*/ 231 h 642"/>
                <a:gd name="T24" fmla="*/ 431 w 1036"/>
                <a:gd name="T25" fmla="*/ 253 h 642"/>
                <a:gd name="T26" fmla="*/ 429 w 1036"/>
                <a:gd name="T27" fmla="*/ 272 h 642"/>
                <a:gd name="T28" fmla="*/ 426 w 1036"/>
                <a:gd name="T29" fmla="*/ 291 h 642"/>
                <a:gd name="T30" fmla="*/ 413 w 1036"/>
                <a:gd name="T31" fmla="*/ 314 h 642"/>
                <a:gd name="T32" fmla="*/ 397 w 1036"/>
                <a:gd name="T33" fmla="*/ 304 h 642"/>
                <a:gd name="T34" fmla="*/ 373 w 1036"/>
                <a:gd name="T35" fmla="*/ 298 h 642"/>
                <a:gd name="T36" fmla="*/ 338 w 1036"/>
                <a:gd name="T37" fmla="*/ 298 h 642"/>
                <a:gd name="T38" fmla="*/ 300 w 1036"/>
                <a:gd name="T39" fmla="*/ 304 h 642"/>
                <a:gd name="T40" fmla="*/ 271 w 1036"/>
                <a:gd name="T41" fmla="*/ 309 h 642"/>
                <a:gd name="T42" fmla="*/ 241 w 1036"/>
                <a:gd name="T43" fmla="*/ 316 h 642"/>
                <a:gd name="T44" fmla="*/ 228 w 1036"/>
                <a:gd name="T45" fmla="*/ 293 h 642"/>
                <a:gd name="T46" fmla="*/ 219 w 1036"/>
                <a:gd name="T47" fmla="*/ 261 h 642"/>
                <a:gd name="T48" fmla="*/ 219 w 1036"/>
                <a:gd name="T49" fmla="*/ 233 h 642"/>
                <a:gd name="T50" fmla="*/ 212 w 1036"/>
                <a:gd name="T51" fmla="*/ 211 h 642"/>
                <a:gd name="T52" fmla="*/ 203 w 1036"/>
                <a:gd name="T53" fmla="*/ 210 h 642"/>
                <a:gd name="T54" fmla="*/ 182 w 1036"/>
                <a:gd name="T55" fmla="*/ 226 h 642"/>
                <a:gd name="T56" fmla="*/ 161 w 1036"/>
                <a:gd name="T57" fmla="*/ 238 h 642"/>
                <a:gd name="T58" fmla="*/ 141 w 1036"/>
                <a:gd name="T59" fmla="*/ 250 h 642"/>
                <a:gd name="T60" fmla="*/ 125 w 1036"/>
                <a:gd name="T61" fmla="*/ 257 h 642"/>
                <a:gd name="T62" fmla="*/ 110 w 1036"/>
                <a:gd name="T63" fmla="*/ 254 h 642"/>
                <a:gd name="T64" fmla="*/ 83 w 1036"/>
                <a:gd name="T65" fmla="*/ 247 h 642"/>
                <a:gd name="T66" fmla="*/ 55 w 1036"/>
                <a:gd name="T67" fmla="*/ 238 h 642"/>
                <a:gd name="T68" fmla="*/ 29 w 1036"/>
                <a:gd name="T69" fmla="*/ 227 h 642"/>
                <a:gd name="T70" fmla="*/ 7 w 1036"/>
                <a:gd name="T71" fmla="*/ 215 h 642"/>
                <a:gd name="T72" fmla="*/ 6 w 1036"/>
                <a:gd name="T73" fmla="*/ 180 h 642"/>
                <a:gd name="T74" fmla="*/ 27 w 1036"/>
                <a:gd name="T75" fmla="*/ 181 h 642"/>
                <a:gd name="T76" fmla="*/ 48 w 1036"/>
                <a:gd name="T77" fmla="*/ 183 h 642"/>
                <a:gd name="T78" fmla="*/ 71 w 1036"/>
                <a:gd name="T79" fmla="*/ 186 h 642"/>
                <a:gd name="T80" fmla="*/ 90 w 1036"/>
                <a:gd name="T81" fmla="*/ 187 h 642"/>
                <a:gd name="T82" fmla="*/ 102 w 1036"/>
                <a:gd name="T83" fmla="*/ 184 h 642"/>
                <a:gd name="T84" fmla="*/ 130 w 1036"/>
                <a:gd name="T85" fmla="*/ 163 h 642"/>
                <a:gd name="T86" fmla="*/ 147 w 1036"/>
                <a:gd name="T87" fmla="*/ 137 h 642"/>
                <a:gd name="T88" fmla="*/ 161 w 1036"/>
                <a:gd name="T89" fmla="*/ 116 h 642"/>
                <a:gd name="T90" fmla="*/ 177 w 1036"/>
                <a:gd name="T91" fmla="*/ 93 h 642"/>
                <a:gd name="T92" fmla="*/ 193 w 1036"/>
                <a:gd name="T93" fmla="*/ 69 h 642"/>
                <a:gd name="T94" fmla="*/ 206 w 1036"/>
                <a:gd name="T95" fmla="*/ 50 h 642"/>
                <a:gd name="T96" fmla="*/ 220 w 1036"/>
                <a:gd name="T97" fmla="*/ 40 h 642"/>
                <a:gd name="T98" fmla="*/ 242 w 1036"/>
                <a:gd name="T99" fmla="*/ 33 h 642"/>
                <a:gd name="T100" fmla="*/ 261 w 1036"/>
                <a:gd name="T101" fmla="*/ 28 h 6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36"/>
                <a:gd name="T154" fmla="*/ 0 h 642"/>
                <a:gd name="T155" fmla="*/ 1036 w 1036"/>
                <a:gd name="T156" fmla="*/ 642 h 6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36" h="642">
                  <a:moveTo>
                    <a:pt x="529" y="55"/>
                  </a:moveTo>
                  <a:lnTo>
                    <a:pt x="529" y="51"/>
                  </a:lnTo>
                  <a:lnTo>
                    <a:pt x="534" y="47"/>
                  </a:lnTo>
                  <a:lnTo>
                    <a:pt x="540" y="41"/>
                  </a:lnTo>
                  <a:lnTo>
                    <a:pt x="552" y="34"/>
                  </a:lnTo>
                  <a:lnTo>
                    <a:pt x="561" y="24"/>
                  </a:lnTo>
                  <a:lnTo>
                    <a:pt x="574" y="19"/>
                  </a:lnTo>
                  <a:lnTo>
                    <a:pt x="580" y="15"/>
                  </a:lnTo>
                  <a:lnTo>
                    <a:pt x="588" y="11"/>
                  </a:lnTo>
                  <a:lnTo>
                    <a:pt x="597" y="9"/>
                  </a:lnTo>
                  <a:lnTo>
                    <a:pt x="605" y="7"/>
                  </a:lnTo>
                  <a:lnTo>
                    <a:pt x="612" y="3"/>
                  </a:lnTo>
                  <a:lnTo>
                    <a:pt x="620" y="2"/>
                  </a:lnTo>
                  <a:lnTo>
                    <a:pt x="628" y="0"/>
                  </a:lnTo>
                  <a:lnTo>
                    <a:pt x="637" y="0"/>
                  </a:lnTo>
                  <a:lnTo>
                    <a:pt x="643" y="0"/>
                  </a:lnTo>
                  <a:lnTo>
                    <a:pt x="652" y="0"/>
                  </a:lnTo>
                  <a:lnTo>
                    <a:pt x="660" y="0"/>
                  </a:lnTo>
                  <a:lnTo>
                    <a:pt x="668" y="2"/>
                  </a:lnTo>
                  <a:lnTo>
                    <a:pt x="679" y="2"/>
                  </a:lnTo>
                  <a:lnTo>
                    <a:pt x="688" y="3"/>
                  </a:lnTo>
                  <a:lnTo>
                    <a:pt x="696" y="5"/>
                  </a:lnTo>
                  <a:lnTo>
                    <a:pt x="698" y="7"/>
                  </a:lnTo>
                  <a:lnTo>
                    <a:pt x="736" y="34"/>
                  </a:lnTo>
                  <a:lnTo>
                    <a:pt x="831" y="59"/>
                  </a:lnTo>
                  <a:lnTo>
                    <a:pt x="913" y="89"/>
                  </a:lnTo>
                  <a:lnTo>
                    <a:pt x="1033" y="389"/>
                  </a:lnTo>
                  <a:lnTo>
                    <a:pt x="1033" y="391"/>
                  </a:lnTo>
                  <a:lnTo>
                    <a:pt x="1033" y="397"/>
                  </a:lnTo>
                  <a:lnTo>
                    <a:pt x="1033" y="401"/>
                  </a:lnTo>
                  <a:lnTo>
                    <a:pt x="1035" y="406"/>
                  </a:lnTo>
                  <a:lnTo>
                    <a:pt x="1035" y="412"/>
                  </a:lnTo>
                  <a:lnTo>
                    <a:pt x="1036" y="422"/>
                  </a:lnTo>
                  <a:lnTo>
                    <a:pt x="1035" y="427"/>
                  </a:lnTo>
                  <a:lnTo>
                    <a:pt x="1035" y="435"/>
                  </a:lnTo>
                  <a:lnTo>
                    <a:pt x="1035" y="444"/>
                  </a:lnTo>
                  <a:lnTo>
                    <a:pt x="1035" y="454"/>
                  </a:lnTo>
                  <a:lnTo>
                    <a:pt x="1033" y="465"/>
                  </a:lnTo>
                  <a:lnTo>
                    <a:pt x="1033" y="475"/>
                  </a:lnTo>
                  <a:lnTo>
                    <a:pt x="1033" y="488"/>
                  </a:lnTo>
                  <a:lnTo>
                    <a:pt x="1031" y="502"/>
                  </a:lnTo>
                  <a:lnTo>
                    <a:pt x="1027" y="513"/>
                  </a:lnTo>
                  <a:lnTo>
                    <a:pt x="1025" y="524"/>
                  </a:lnTo>
                  <a:lnTo>
                    <a:pt x="1021" y="536"/>
                  </a:lnTo>
                  <a:lnTo>
                    <a:pt x="1019" y="549"/>
                  </a:lnTo>
                  <a:lnTo>
                    <a:pt x="1016" y="560"/>
                  </a:lnTo>
                  <a:lnTo>
                    <a:pt x="1012" y="572"/>
                  </a:lnTo>
                  <a:lnTo>
                    <a:pt x="1008" y="583"/>
                  </a:lnTo>
                  <a:lnTo>
                    <a:pt x="1004" y="595"/>
                  </a:lnTo>
                  <a:lnTo>
                    <a:pt x="1000" y="604"/>
                  </a:lnTo>
                  <a:lnTo>
                    <a:pt x="996" y="614"/>
                  </a:lnTo>
                  <a:lnTo>
                    <a:pt x="991" y="619"/>
                  </a:lnTo>
                  <a:lnTo>
                    <a:pt x="991" y="627"/>
                  </a:lnTo>
                  <a:lnTo>
                    <a:pt x="985" y="638"/>
                  </a:lnTo>
                  <a:lnTo>
                    <a:pt x="985" y="642"/>
                  </a:lnTo>
                  <a:lnTo>
                    <a:pt x="903" y="498"/>
                  </a:lnTo>
                  <a:lnTo>
                    <a:pt x="873" y="446"/>
                  </a:lnTo>
                  <a:lnTo>
                    <a:pt x="871" y="446"/>
                  </a:lnTo>
                  <a:lnTo>
                    <a:pt x="871" y="452"/>
                  </a:lnTo>
                  <a:lnTo>
                    <a:pt x="869" y="460"/>
                  </a:lnTo>
                  <a:lnTo>
                    <a:pt x="869" y="467"/>
                  </a:lnTo>
                  <a:lnTo>
                    <a:pt x="865" y="479"/>
                  </a:lnTo>
                  <a:lnTo>
                    <a:pt x="865" y="492"/>
                  </a:lnTo>
                  <a:lnTo>
                    <a:pt x="863" y="498"/>
                  </a:lnTo>
                  <a:lnTo>
                    <a:pt x="863" y="505"/>
                  </a:lnTo>
                  <a:lnTo>
                    <a:pt x="861" y="513"/>
                  </a:lnTo>
                  <a:lnTo>
                    <a:pt x="861" y="521"/>
                  </a:lnTo>
                  <a:lnTo>
                    <a:pt x="860" y="528"/>
                  </a:lnTo>
                  <a:lnTo>
                    <a:pt x="860" y="536"/>
                  </a:lnTo>
                  <a:lnTo>
                    <a:pt x="858" y="543"/>
                  </a:lnTo>
                  <a:lnTo>
                    <a:pt x="858" y="551"/>
                  </a:lnTo>
                  <a:lnTo>
                    <a:pt x="856" y="559"/>
                  </a:lnTo>
                  <a:lnTo>
                    <a:pt x="854" y="566"/>
                  </a:lnTo>
                  <a:lnTo>
                    <a:pt x="852" y="572"/>
                  </a:lnTo>
                  <a:lnTo>
                    <a:pt x="852" y="581"/>
                  </a:lnTo>
                  <a:lnTo>
                    <a:pt x="848" y="593"/>
                  </a:lnTo>
                  <a:lnTo>
                    <a:pt x="848" y="602"/>
                  </a:lnTo>
                  <a:lnTo>
                    <a:pt x="848" y="608"/>
                  </a:lnTo>
                  <a:lnTo>
                    <a:pt x="848" y="610"/>
                  </a:lnTo>
                  <a:lnTo>
                    <a:pt x="827" y="627"/>
                  </a:lnTo>
                  <a:lnTo>
                    <a:pt x="825" y="625"/>
                  </a:lnTo>
                  <a:lnTo>
                    <a:pt x="822" y="623"/>
                  </a:lnTo>
                  <a:lnTo>
                    <a:pt x="814" y="616"/>
                  </a:lnTo>
                  <a:lnTo>
                    <a:pt x="803" y="610"/>
                  </a:lnTo>
                  <a:lnTo>
                    <a:pt x="795" y="606"/>
                  </a:lnTo>
                  <a:lnTo>
                    <a:pt x="787" y="604"/>
                  </a:lnTo>
                  <a:lnTo>
                    <a:pt x="778" y="602"/>
                  </a:lnTo>
                  <a:lnTo>
                    <a:pt x="770" y="598"/>
                  </a:lnTo>
                  <a:lnTo>
                    <a:pt x="759" y="597"/>
                  </a:lnTo>
                  <a:lnTo>
                    <a:pt x="747" y="595"/>
                  </a:lnTo>
                  <a:lnTo>
                    <a:pt x="736" y="595"/>
                  </a:lnTo>
                  <a:lnTo>
                    <a:pt x="723" y="595"/>
                  </a:lnTo>
                  <a:lnTo>
                    <a:pt x="707" y="593"/>
                  </a:lnTo>
                  <a:lnTo>
                    <a:pt x="692" y="593"/>
                  </a:lnTo>
                  <a:lnTo>
                    <a:pt x="677" y="595"/>
                  </a:lnTo>
                  <a:lnTo>
                    <a:pt x="662" y="597"/>
                  </a:lnTo>
                  <a:lnTo>
                    <a:pt x="645" y="598"/>
                  </a:lnTo>
                  <a:lnTo>
                    <a:pt x="630" y="600"/>
                  </a:lnTo>
                  <a:lnTo>
                    <a:pt x="614" y="602"/>
                  </a:lnTo>
                  <a:lnTo>
                    <a:pt x="601" y="606"/>
                  </a:lnTo>
                  <a:lnTo>
                    <a:pt x="584" y="606"/>
                  </a:lnTo>
                  <a:lnTo>
                    <a:pt x="572" y="610"/>
                  </a:lnTo>
                  <a:lnTo>
                    <a:pt x="561" y="610"/>
                  </a:lnTo>
                  <a:lnTo>
                    <a:pt x="552" y="614"/>
                  </a:lnTo>
                  <a:lnTo>
                    <a:pt x="542" y="616"/>
                  </a:lnTo>
                  <a:lnTo>
                    <a:pt x="538" y="616"/>
                  </a:lnTo>
                  <a:lnTo>
                    <a:pt x="534" y="617"/>
                  </a:lnTo>
                  <a:lnTo>
                    <a:pt x="534" y="619"/>
                  </a:lnTo>
                  <a:lnTo>
                    <a:pt x="487" y="635"/>
                  </a:lnTo>
                  <a:lnTo>
                    <a:pt x="483" y="631"/>
                  </a:lnTo>
                  <a:lnTo>
                    <a:pt x="481" y="627"/>
                  </a:lnTo>
                  <a:lnTo>
                    <a:pt x="475" y="619"/>
                  </a:lnTo>
                  <a:lnTo>
                    <a:pt x="470" y="610"/>
                  </a:lnTo>
                  <a:lnTo>
                    <a:pt x="462" y="597"/>
                  </a:lnTo>
                  <a:lnTo>
                    <a:pt x="456" y="585"/>
                  </a:lnTo>
                  <a:lnTo>
                    <a:pt x="451" y="572"/>
                  </a:lnTo>
                  <a:lnTo>
                    <a:pt x="445" y="559"/>
                  </a:lnTo>
                  <a:lnTo>
                    <a:pt x="441" y="543"/>
                  </a:lnTo>
                  <a:lnTo>
                    <a:pt x="441" y="532"/>
                  </a:lnTo>
                  <a:lnTo>
                    <a:pt x="439" y="521"/>
                  </a:lnTo>
                  <a:lnTo>
                    <a:pt x="439" y="509"/>
                  </a:lnTo>
                  <a:lnTo>
                    <a:pt x="439" y="496"/>
                  </a:lnTo>
                  <a:lnTo>
                    <a:pt x="439" y="486"/>
                  </a:lnTo>
                  <a:lnTo>
                    <a:pt x="439" y="475"/>
                  </a:lnTo>
                  <a:lnTo>
                    <a:pt x="439" y="465"/>
                  </a:lnTo>
                  <a:lnTo>
                    <a:pt x="436" y="454"/>
                  </a:lnTo>
                  <a:lnTo>
                    <a:pt x="434" y="444"/>
                  </a:lnTo>
                  <a:lnTo>
                    <a:pt x="430" y="433"/>
                  </a:lnTo>
                  <a:lnTo>
                    <a:pt x="428" y="427"/>
                  </a:lnTo>
                  <a:lnTo>
                    <a:pt x="424" y="420"/>
                  </a:lnTo>
                  <a:lnTo>
                    <a:pt x="420" y="416"/>
                  </a:lnTo>
                  <a:lnTo>
                    <a:pt x="420" y="412"/>
                  </a:lnTo>
                  <a:lnTo>
                    <a:pt x="417" y="412"/>
                  </a:lnTo>
                  <a:lnTo>
                    <a:pt x="413" y="414"/>
                  </a:lnTo>
                  <a:lnTo>
                    <a:pt x="407" y="418"/>
                  </a:lnTo>
                  <a:lnTo>
                    <a:pt x="399" y="425"/>
                  </a:lnTo>
                  <a:lnTo>
                    <a:pt x="390" y="433"/>
                  </a:lnTo>
                  <a:lnTo>
                    <a:pt x="379" y="443"/>
                  </a:lnTo>
                  <a:lnTo>
                    <a:pt x="371" y="446"/>
                  </a:lnTo>
                  <a:lnTo>
                    <a:pt x="365" y="450"/>
                  </a:lnTo>
                  <a:lnTo>
                    <a:pt x="358" y="454"/>
                  </a:lnTo>
                  <a:lnTo>
                    <a:pt x="350" y="460"/>
                  </a:lnTo>
                  <a:lnTo>
                    <a:pt x="340" y="463"/>
                  </a:lnTo>
                  <a:lnTo>
                    <a:pt x="333" y="469"/>
                  </a:lnTo>
                  <a:lnTo>
                    <a:pt x="323" y="475"/>
                  </a:lnTo>
                  <a:lnTo>
                    <a:pt x="316" y="481"/>
                  </a:lnTo>
                  <a:lnTo>
                    <a:pt x="306" y="484"/>
                  </a:lnTo>
                  <a:lnTo>
                    <a:pt x="299" y="488"/>
                  </a:lnTo>
                  <a:lnTo>
                    <a:pt x="291" y="492"/>
                  </a:lnTo>
                  <a:lnTo>
                    <a:pt x="283" y="498"/>
                  </a:lnTo>
                  <a:lnTo>
                    <a:pt x="276" y="502"/>
                  </a:lnTo>
                  <a:lnTo>
                    <a:pt x="270" y="505"/>
                  </a:lnTo>
                  <a:lnTo>
                    <a:pt x="263" y="507"/>
                  </a:lnTo>
                  <a:lnTo>
                    <a:pt x="259" y="511"/>
                  </a:lnTo>
                  <a:lnTo>
                    <a:pt x="251" y="513"/>
                  </a:lnTo>
                  <a:lnTo>
                    <a:pt x="249" y="517"/>
                  </a:lnTo>
                  <a:lnTo>
                    <a:pt x="245" y="515"/>
                  </a:lnTo>
                  <a:lnTo>
                    <a:pt x="236" y="513"/>
                  </a:lnTo>
                  <a:lnTo>
                    <a:pt x="228" y="509"/>
                  </a:lnTo>
                  <a:lnTo>
                    <a:pt x="221" y="507"/>
                  </a:lnTo>
                  <a:lnTo>
                    <a:pt x="211" y="505"/>
                  </a:lnTo>
                  <a:lnTo>
                    <a:pt x="202" y="503"/>
                  </a:lnTo>
                  <a:lnTo>
                    <a:pt x="190" y="500"/>
                  </a:lnTo>
                  <a:lnTo>
                    <a:pt x="179" y="496"/>
                  </a:lnTo>
                  <a:lnTo>
                    <a:pt x="167" y="492"/>
                  </a:lnTo>
                  <a:lnTo>
                    <a:pt x="156" y="488"/>
                  </a:lnTo>
                  <a:lnTo>
                    <a:pt x="145" y="484"/>
                  </a:lnTo>
                  <a:lnTo>
                    <a:pt x="133" y="481"/>
                  </a:lnTo>
                  <a:lnTo>
                    <a:pt x="122" y="477"/>
                  </a:lnTo>
                  <a:lnTo>
                    <a:pt x="110" y="475"/>
                  </a:lnTo>
                  <a:lnTo>
                    <a:pt x="99" y="469"/>
                  </a:lnTo>
                  <a:lnTo>
                    <a:pt x="88" y="465"/>
                  </a:lnTo>
                  <a:lnTo>
                    <a:pt x="76" y="460"/>
                  </a:lnTo>
                  <a:lnTo>
                    <a:pt x="69" y="456"/>
                  </a:lnTo>
                  <a:lnTo>
                    <a:pt x="59" y="452"/>
                  </a:lnTo>
                  <a:lnTo>
                    <a:pt x="51" y="448"/>
                  </a:lnTo>
                  <a:lnTo>
                    <a:pt x="44" y="444"/>
                  </a:lnTo>
                  <a:lnTo>
                    <a:pt x="36" y="443"/>
                  </a:lnTo>
                  <a:lnTo>
                    <a:pt x="23" y="433"/>
                  </a:lnTo>
                  <a:lnTo>
                    <a:pt x="15" y="429"/>
                  </a:lnTo>
                  <a:lnTo>
                    <a:pt x="10" y="427"/>
                  </a:lnTo>
                  <a:lnTo>
                    <a:pt x="0" y="378"/>
                  </a:lnTo>
                  <a:lnTo>
                    <a:pt x="10" y="359"/>
                  </a:lnTo>
                  <a:lnTo>
                    <a:pt x="13" y="359"/>
                  </a:lnTo>
                  <a:lnTo>
                    <a:pt x="17" y="359"/>
                  </a:lnTo>
                  <a:lnTo>
                    <a:pt x="27" y="359"/>
                  </a:lnTo>
                  <a:lnTo>
                    <a:pt x="36" y="359"/>
                  </a:lnTo>
                  <a:lnTo>
                    <a:pt x="50" y="361"/>
                  </a:lnTo>
                  <a:lnTo>
                    <a:pt x="55" y="361"/>
                  </a:lnTo>
                  <a:lnTo>
                    <a:pt x="63" y="363"/>
                  </a:lnTo>
                  <a:lnTo>
                    <a:pt x="70" y="363"/>
                  </a:lnTo>
                  <a:lnTo>
                    <a:pt x="80" y="365"/>
                  </a:lnTo>
                  <a:lnTo>
                    <a:pt x="88" y="365"/>
                  </a:lnTo>
                  <a:lnTo>
                    <a:pt x="97" y="365"/>
                  </a:lnTo>
                  <a:lnTo>
                    <a:pt x="107" y="367"/>
                  </a:lnTo>
                  <a:lnTo>
                    <a:pt x="116" y="367"/>
                  </a:lnTo>
                  <a:lnTo>
                    <a:pt x="126" y="367"/>
                  </a:lnTo>
                  <a:lnTo>
                    <a:pt x="135" y="368"/>
                  </a:lnTo>
                  <a:lnTo>
                    <a:pt x="143" y="370"/>
                  </a:lnTo>
                  <a:lnTo>
                    <a:pt x="152" y="370"/>
                  </a:lnTo>
                  <a:lnTo>
                    <a:pt x="160" y="370"/>
                  </a:lnTo>
                  <a:lnTo>
                    <a:pt x="167" y="370"/>
                  </a:lnTo>
                  <a:lnTo>
                    <a:pt x="173" y="370"/>
                  </a:lnTo>
                  <a:lnTo>
                    <a:pt x="181" y="372"/>
                  </a:lnTo>
                  <a:lnTo>
                    <a:pt x="188" y="374"/>
                  </a:lnTo>
                  <a:lnTo>
                    <a:pt x="192" y="374"/>
                  </a:lnTo>
                  <a:lnTo>
                    <a:pt x="198" y="370"/>
                  </a:lnTo>
                  <a:lnTo>
                    <a:pt x="204" y="367"/>
                  </a:lnTo>
                  <a:lnTo>
                    <a:pt x="215" y="363"/>
                  </a:lnTo>
                  <a:lnTo>
                    <a:pt x="223" y="353"/>
                  </a:lnTo>
                  <a:lnTo>
                    <a:pt x="236" y="346"/>
                  </a:lnTo>
                  <a:lnTo>
                    <a:pt x="247" y="334"/>
                  </a:lnTo>
                  <a:lnTo>
                    <a:pt x="261" y="325"/>
                  </a:lnTo>
                  <a:lnTo>
                    <a:pt x="270" y="311"/>
                  </a:lnTo>
                  <a:lnTo>
                    <a:pt x="282" y="298"/>
                  </a:lnTo>
                  <a:lnTo>
                    <a:pt x="285" y="290"/>
                  </a:lnTo>
                  <a:lnTo>
                    <a:pt x="291" y="283"/>
                  </a:lnTo>
                  <a:lnTo>
                    <a:pt x="295" y="273"/>
                  </a:lnTo>
                  <a:lnTo>
                    <a:pt x="302" y="268"/>
                  </a:lnTo>
                  <a:lnTo>
                    <a:pt x="306" y="258"/>
                  </a:lnTo>
                  <a:lnTo>
                    <a:pt x="312" y="249"/>
                  </a:lnTo>
                  <a:lnTo>
                    <a:pt x="316" y="239"/>
                  </a:lnTo>
                  <a:lnTo>
                    <a:pt x="323" y="232"/>
                  </a:lnTo>
                  <a:lnTo>
                    <a:pt x="327" y="222"/>
                  </a:lnTo>
                  <a:lnTo>
                    <a:pt x="333" y="214"/>
                  </a:lnTo>
                  <a:lnTo>
                    <a:pt x="340" y="205"/>
                  </a:lnTo>
                  <a:lnTo>
                    <a:pt x="348" y="197"/>
                  </a:lnTo>
                  <a:lnTo>
                    <a:pt x="354" y="186"/>
                  </a:lnTo>
                  <a:lnTo>
                    <a:pt x="359" y="176"/>
                  </a:lnTo>
                  <a:lnTo>
                    <a:pt x="365" y="165"/>
                  </a:lnTo>
                  <a:lnTo>
                    <a:pt x="375" y="156"/>
                  </a:lnTo>
                  <a:lnTo>
                    <a:pt x="379" y="146"/>
                  </a:lnTo>
                  <a:lnTo>
                    <a:pt x="386" y="138"/>
                  </a:lnTo>
                  <a:lnTo>
                    <a:pt x="392" y="129"/>
                  </a:lnTo>
                  <a:lnTo>
                    <a:pt x="399" y="121"/>
                  </a:lnTo>
                  <a:lnTo>
                    <a:pt x="403" y="114"/>
                  </a:lnTo>
                  <a:lnTo>
                    <a:pt x="409" y="106"/>
                  </a:lnTo>
                  <a:lnTo>
                    <a:pt x="413" y="99"/>
                  </a:lnTo>
                  <a:lnTo>
                    <a:pt x="418" y="95"/>
                  </a:lnTo>
                  <a:lnTo>
                    <a:pt x="424" y="87"/>
                  </a:lnTo>
                  <a:lnTo>
                    <a:pt x="426" y="85"/>
                  </a:lnTo>
                  <a:lnTo>
                    <a:pt x="430" y="83"/>
                  </a:lnTo>
                  <a:lnTo>
                    <a:pt x="441" y="79"/>
                  </a:lnTo>
                  <a:lnTo>
                    <a:pt x="449" y="76"/>
                  </a:lnTo>
                  <a:lnTo>
                    <a:pt x="458" y="74"/>
                  </a:lnTo>
                  <a:lnTo>
                    <a:pt x="466" y="72"/>
                  </a:lnTo>
                  <a:lnTo>
                    <a:pt x="477" y="70"/>
                  </a:lnTo>
                  <a:lnTo>
                    <a:pt x="485" y="66"/>
                  </a:lnTo>
                  <a:lnTo>
                    <a:pt x="495" y="62"/>
                  </a:lnTo>
                  <a:lnTo>
                    <a:pt x="502" y="59"/>
                  </a:lnTo>
                  <a:lnTo>
                    <a:pt x="512" y="59"/>
                  </a:lnTo>
                  <a:lnTo>
                    <a:pt x="517" y="55"/>
                  </a:lnTo>
                  <a:lnTo>
                    <a:pt x="523" y="55"/>
                  </a:lnTo>
                  <a:lnTo>
                    <a:pt x="525" y="55"/>
                  </a:lnTo>
                  <a:lnTo>
                    <a:pt x="529" y="55"/>
                  </a:lnTo>
                  <a:close/>
                </a:path>
              </a:pathLst>
            </a:custGeom>
            <a:solidFill>
              <a:srgbClr val="D4EBD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0" name="Freeform 72"/>
            <p:cNvSpPr>
              <a:spLocks/>
            </p:cNvSpPr>
            <p:nvPr/>
          </p:nvSpPr>
          <p:spPr bwMode="auto">
            <a:xfrm>
              <a:off x="1348" y="3296"/>
              <a:ext cx="408" cy="265"/>
            </a:xfrm>
            <a:custGeom>
              <a:avLst/>
              <a:gdLst>
                <a:gd name="T0" fmla="*/ 99 w 816"/>
                <a:gd name="T1" fmla="*/ 124 h 528"/>
                <a:gd name="T2" fmla="*/ 115 w 816"/>
                <a:gd name="T3" fmla="*/ 107 h 528"/>
                <a:gd name="T4" fmla="*/ 141 w 816"/>
                <a:gd name="T5" fmla="*/ 78 h 528"/>
                <a:gd name="T6" fmla="*/ 170 w 816"/>
                <a:gd name="T7" fmla="*/ 43 h 528"/>
                <a:gd name="T8" fmla="*/ 200 w 816"/>
                <a:gd name="T9" fmla="*/ 11 h 528"/>
                <a:gd name="T10" fmla="*/ 222 w 816"/>
                <a:gd name="T11" fmla="*/ 3 h 528"/>
                <a:gd name="T12" fmla="*/ 215 w 816"/>
                <a:gd name="T13" fmla="*/ 24 h 528"/>
                <a:gd name="T14" fmla="*/ 188 w 816"/>
                <a:gd name="T15" fmla="*/ 58 h 528"/>
                <a:gd name="T16" fmla="*/ 168 w 816"/>
                <a:gd name="T17" fmla="*/ 93 h 528"/>
                <a:gd name="T18" fmla="*/ 156 w 816"/>
                <a:gd name="T19" fmla="*/ 121 h 528"/>
                <a:gd name="T20" fmla="*/ 150 w 816"/>
                <a:gd name="T21" fmla="*/ 139 h 528"/>
                <a:gd name="T22" fmla="*/ 137 w 816"/>
                <a:gd name="T23" fmla="*/ 165 h 528"/>
                <a:gd name="T24" fmla="*/ 120 w 816"/>
                <a:gd name="T25" fmla="*/ 153 h 528"/>
                <a:gd name="T26" fmla="*/ 94 w 816"/>
                <a:gd name="T27" fmla="*/ 149 h 528"/>
                <a:gd name="T28" fmla="*/ 96 w 816"/>
                <a:gd name="T29" fmla="*/ 167 h 528"/>
                <a:gd name="T30" fmla="*/ 121 w 816"/>
                <a:gd name="T31" fmla="*/ 178 h 528"/>
                <a:gd name="T32" fmla="*/ 132 w 816"/>
                <a:gd name="T33" fmla="*/ 183 h 528"/>
                <a:gd name="T34" fmla="*/ 153 w 816"/>
                <a:gd name="T35" fmla="*/ 170 h 528"/>
                <a:gd name="T36" fmla="*/ 175 w 816"/>
                <a:gd name="T37" fmla="*/ 157 h 528"/>
                <a:gd name="T38" fmla="*/ 198 w 816"/>
                <a:gd name="T39" fmla="*/ 142 h 528"/>
                <a:gd name="T40" fmla="*/ 208 w 816"/>
                <a:gd name="T41" fmla="*/ 114 h 528"/>
                <a:gd name="T42" fmla="*/ 215 w 816"/>
                <a:gd name="T43" fmla="*/ 86 h 528"/>
                <a:gd name="T44" fmla="*/ 218 w 816"/>
                <a:gd name="T45" fmla="*/ 82 h 528"/>
                <a:gd name="T46" fmla="*/ 218 w 816"/>
                <a:gd name="T47" fmla="*/ 106 h 528"/>
                <a:gd name="T48" fmla="*/ 227 w 816"/>
                <a:gd name="T49" fmla="*/ 112 h 528"/>
                <a:gd name="T50" fmla="*/ 240 w 816"/>
                <a:gd name="T51" fmla="*/ 87 h 528"/>
                <a:gd name="T52" fmla="*/ 257 w 816"/>
                <a:gd name="T53" fmla="*/ 68 h 528"/>
                <a:gd name="T54" fmla="*/ 271 w 816"/>
                <a:gd name="T55" fmla="*/ 84 h 528"/>
                <a:gd name="T56" fmla="*/ 272 w 816"/>
                <a:gd name="T57" fmla="*/ 116 h 528"/>
                <a:gd name="T58" fmla="*/ 260 w 816"/>
                <a:gd name="T59" fmla="*/ 155 h 528"/>
                <a:gd name="T60" fmla="*/ 241 w 816"/>
                <a:gd name="T61" fmla="*/ 188 h 528"/>
                <a:gd name="T62" fmla="*/ 237 w 816"/>
                <a:gd name="T63" fmla="*/ 209 h 528"/>
                <a:gd name="T64" fmla="*/ 261 w 816"/>
                <a:gd name="T65" fmla="*/ 211 h 528"/>
                <a:gd name="T66" fmla="*/ 284 w 816"/>
                <a:gd name="T67" fmla="*/ 208 h 528"/>
                <a:gd name="T68" fmla="*/ 262 w 816"/>
                <a:gd name="T69" fmla="*/ 232 h 528"/>
                <a:gd name="T70" fmla="*/ 268 w 816"/>
                <a:gd name="T71" fmla="*/ 236 h 528"/>
                <a:gd name="T72" fmla="*/ 301 w 816"/>
                <a:gd name="T73" fmla="*/ 227 h 528"/>
                <a:gd name="T74" fmla="*/ 341 w 816"/>
                <a:gd name="T75" fmla="*/ 223 h 528"/>
                <a:gd name="T76" fmla="*/ 376 w 816"/>
                <a:gd name="T77" fmla="*/ 232 h 528"/>
                <a:gd name="T78" fmla="*/ 402 w 816"/>
                <a:gd name="T79" fmla="*/ 248 h 528"/>
                <a:gd name="T80" fmla="*/ 398 w 816"/>
                <a:gd name="T81" fmla="*/ 251 h 528"/>
                <a:gd name="T82" fmla="*/ 359 w 816"/>
                <a:gd name="T83" fmla="*/ 245 h 528"/>
                <a:gd name="T84" fmla="*/ 315 w 816"/>
                <a:gd name="T85" fmla="*/ 247 h 528"/>
                <a:gd name="T86" fmla="*/ 278 w 816"/>
                <a:gd name="T87" fmla="*/ 254 h 528"/>
                <a:gd name="T88" fmla="*/ 255 w 816"/>
                <a:gd name="T89" fmla="*/ 262 h 528"/>
                <a:gd name="T90" fmla="*/ 239 w 816"/>
                <a:gd name="T91" fmla="*/ 256 h 528"/>
                <a:gd name="T92" fmla="*/ 219 w 816"/>
                <a:gd name="T93" fmla="*/ 231 h 528"/>
                <a:gd name="T94" fmla="*/ 218 w 816"/>
                <a:gd name="T95" fmla="*/ 204 h 528"/>
                <a:gd name="T96" fmla="*/ 212 w 816"/>
                <a:gd name="T97" fmla="*/ 176 h 528"/>
                <a:gd name="T98" fmla="*/ 201 w 816"/>
                <a:gd name="T99" fmla="*/ 158 h 528"/>
                <a:gd name="T100" fmla="*/ 175 w 816"/>
                <a:gd name="T101" fmla="*/ 180 h 528"/>
                <a:gd name="T102" fmla="*/ 151 w 816"/>
                <a:gd name="T103" fmla="*/ 194 h 528"/>
                <a:gd name="T104" fmla="*/ 126 w 816"/>
                <a:gd name="T105" fmla="*/ 204 h 528"/>
                <a:gd name="T106" fmla="*/ 107 w 816"/>
                <a:gd name="T107" fmla="*/ 203 h 528"/>
                <a:gd name="T108" fmla="*/ 81 w 816"/>
                <a:gd name="T109" fmla="*/ 194 h 528"/>
                <a:gd name="T110" fmla="*/ 52 w 816"/>
                <a:gd name="T111" fmla="*/ 183 h 528"/>
                <a:gd name="T112" fmla="*/ 26 w 816"/>
                <a:gd name="T113" fmla="*/ 167 h 528"/>
                <a:gd name="T114" fmla="*/ 0 w 816"/>
                <a:gd name="T115" fmla="*/ 131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16"/>
                <a:gd name="T175" fmla="*/ 0 h 528"/>
                <a:gd name="T176" fmla="*/ 816 w 816"/>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16" h="528">
                  <a:moveTo>
                    <a:pt x="0" y="262"/>
                  </a:moveTo>
                  <a:lnTo>
                    <a:pt x="31" y="262"/>
                  </a:lnTo>
                  <a:lnTo>
                    <a:pt x="38" y="289"/>
                  </a:lnTo>
                  <a:lnTo>
                    <a:pt x="55" y="264"/>
                  </a:lnTo>
                  <a:lnTo>
                    <a:pt x="34" y="243"/>
                  </a:lnTo>
                  <a:lnTo>
                    <a:pt x="198" y="247"/>
                  </a:lnTo>
                  <a:lnTo>
                    <a:pt x="200" y="243"/>
                  </a:lnTo>
                  <a:lnTo>
                    <a:pt x="207" y="237"/>
                  </a:lnTo>
                  <a:lnTo>
                    <a:pt x="211" y="230"/>
                  </a:lnTo>
                  <a:lnTo>
                    <a:pt x="215" y="226"/>
                  </a:lnTo>
                  <a:lnTo>
                    <a:pt x="223" y="218"/>
                  </a:lnTo>
                  <a:lnTo>
                    <a:pt x="230" y="213"/>
                  </a:lnTo>
                  <a:lnTo>
                    <a:pt x="236" y="203"/>
                  </a:lnTo>
                  <a:lnTo>
                    <a:pt x="244" y="195"/>
                  </a:lnTo>
                  <a:lnTo>
                    <a:pt x="253" y="186"/>
                  </a:lnTo>
                  <a:lnTo>
                    <a:pt x="263" y="176"/>
                  </a:lnTo>
                  <a:lnTo>
                    <a:pt x="270" y="167"/>
                  </a:lnTo>
                  <a:lnTo>
                    <a:pt x="282" y="155"/>
                  </a:lnTo>
                  <a:lnTo>
                    <a:pt x="291" y="146"/>
                  </a:lnTo>
                  <a:lnTo>
                    <a:pt x="301" y="135"/>
                  </a:lnTo>
                  <a:lnTo>
                    <a:pt x="308" y="123"/>
                  </a:lnTo>
                  <a:lnTo>
                    <a:pt x="320" y="112"/>
                  </a:lnTo>
                  <a:lnTo>
                    <a:pt x="329" y="98"/>
                  </a:lnTo>
                  <a:lnTo>
                    <a:pt x="339" y="85"/>
                  </a:lnTo>
                  <a:lnTo>
                    <a:pt x="350" y="74"/>
                  </a:lnTo>
                  <a:lnTo>
                    <a:pt x="359" y="60"/>
                  </a:lnTo>
                  <a:lnTo>
                    <a:pt x="371" y="49"/>
                  </a:lnTo>
                  <a:lnTo>
                    <a:pt x="380" y="40"/>
                  </a:lnTo>
                  <a:lnTo>
                    <a:pt x="390" y="28"/>
                  </a:lnTo>
                  <a:lnTo>
                    <a:pt x="399" y="21"/>
                  </a:lnTo>
                  <a:lnTo>
                    <a:pt x="409" y="11"/>
                  </a:lnTo>
                  <a:lnTo>
                    <a:pt x="418" y="5"/>
                  </a:lnTo>
                  <a:lnTo>
                    <a:pt x="426" y="2"/>
                  </a:lnTo>
                  <a:lnTo>
                    <a:pt x="434" y="0"/>
                  </a:lnTo>
                  <a:lnTo>
                    <a:pt x="439" y="0"/>
                  </a:lnTo>
                  <a:lnTo>
                    <a:pt x="445" y="5"/>
                  </a:lnTo>
                  <a:lnTo>
                    <a:pt x="447" y="9"/>
                  </a:lnTo>
                  <a:lnTo>
                    <a:pt x="449" y="15"/>
                  </a:lnTo>
                  <a:lnTo>
                    <a:pt x="445" y="21"/>
                  </a:lnTo>
                  <a:lnTo>
                    <a:pt x="443" y="28"/>
                  </a:lnTo>
                  <a:lnTo>
                    <a:pt x="437" y="36"/>
                  </a:lnTo>
                  <a:lnTo>
                    <a:pt x="430" y="47"/>
                  </a:lnTo>
                  <a:lnTo>
                    <a:pt x="422" y="57"/>
                  </a:lnTo>
                  <a:lnTo>
                    <a:pt x="415" y="70"/>
                  </a:lnTo>
                  <a:lnTo>
                    <a:pt x="403" y="79"/>
                  </a:lnTo>
                  <a:lnTo>
                    <a:pt x="394" y="91"/>
                  </a:lnTo>
                  <a:lnTo>
                    <a:pt x="382" y="102"/>
                  </a:lnTo>
                  <a:lnTo>
                    <a:pt x="375" y="116"/>
                  </a:lnTo>
                  <a:lnTo>
                    <a:pt x="365" y="129"/>
                  </a:lnTo>
                  <a:lnTo>
                    <a:pt x="358" y="140"/>
                  </a:lnTo>
                  <a:lnTo>
                    <a:pt x="350" y="154"/>
                  </a:lnTo>
                  <a:lnTo>
                    <a:pt x="344" y="167"/>
                  </a:lnTo>
                  <a:lnTo>
                    <a:pt x="339" y="176"/>
                  </a:lnTo>
                  <a:lnTo>
                    <a:pt x="335" y="186"/>
                  </a:lnTo>
                  <a:lnTo>
                    <a:pt x="329" y="195"/>
                  </a:lnTo>
                  <a:lnTo>
                    <a:pt x="325" y="205"/>
                  </a:lnTo>
                  <a:lnTo>
                    <a:pt x="321" y="214"/>
                  </a:lnTo>
                  <a:lnTo>
                    <a:pt x="318" y="224"/>
                  </a:lnTo>
                  <a:lnTo>
                    <a:pt x="314" y="232"/>
                  </a:lnTo>
                  <a:lnTo>
                    <a:pt x="312" y="241"/>
                  </a:lnTo>
                  <a:lnTo>
                    <a:pt x="308" y="247"/>
                  </a:lnTo>
                  <a:lnTo>
                    <a:pt x="304" y="254"/>
                  </a:lnTo>
                  <a:lnTo>
                    <a:pt x="302" y="258"/>
                  </a:lnTo>
                  <a:lnTo>
                    <a:pt x="301" y="266"/>
                  </a:lnTo>
                  <a:lnTo>
                    <a:pt x="297" y="273"/>
                  </a:lnTo>
                  <a:lnTo>
                    <a:pt x="299" y="277"/>
                  </a:lnTo>
                  <a:lnTo>
                    <a:pt x="295" y="283"/>
                  </a:lnTo>
                  <a:lnTo>
                    <a:pt x="293" y="292"/>
                  </a:lnTo>
                  <a:lnTo>
                    <a:pt x="289" y="304"/>
                  </a:lnTo>
                  <a:lnTo>
                    <a:pt x="285" y="315"/>
                  </a:lnTo>
                  <a:lnTo>
                    <a:pt x="278" y="323"/>
                  </a:lnTo>
                  <a:lnTo>
                    <a:pt x="274" y="328"/>
                  </a:lnTo>
                  <a:lnTo>
                    <a:pt x="266" y="328"/>
                  </a:lnTo>
                  <a:lnTo>
                    <a:pt x="263" y="323"/>
                  </a:lnTo>
                  <a:lnTo>
                    <a:pt x="257" y="315"/>
                  </a:lnTo>
                  <a:lnTo>
                    <a:pt x="253" y="309"/>
                  </a:lnTo>
                  <a:lnTo>
                    <a:pt x="245" y="306"/>
                  </a:lnTo>
                  <a:lnTo>
                    <a:pt x="240" y="304"/>
                  </a:lnTo>
                  <a:lnTo>
                    <a:pt x="230" y="300"/>
                  </a:lnTo>
                  <a:lnTo>
                    <a:pt x="223" y="298"/>
                  </a:lnTo>
                  <a:lnTo>
                    <a:pt x="213" y="296"/>
                  </a:lnTo>
                  <a:lnTo>
                    <a:pt x="205" y="296"/>
                  </a:lnTo>
                  <a:lnTo>
                    <a:pt x="196" y="296"/>
                  </a:lnTo>
                  <a:lnTo>
                    <a:pt x="188" y="296"/>
                  </a:lnTo>
                  <a:lnTo>
                    <a:pt x="181" y="296"/>
                  </a:lnTo>
                  <a:lnTo>
                    <a:pt x="177" y="300"/>
                  </a:lnTo>
                  <a:lnTo>
                    <a:pt x="169" y="304"/>
                  </a:lnTo>
                  <a:lnTo>
                    <a:pt x="171" y="311"/>
                  </a:lnTo>
                  <a:lnTo>
                    <a:pt x="183" y="323"/>
                  </a:lnTo>
                  <a:lnTo>
                    <a:pt x="192" y="332"/>
                  </a:lnTo>
                  <a:lnTo>
                    <a:pt x="196" y="336"/>
                  </a:lnTo>
                  <a:lnTo>
                    <a:pt x="204" y="340"/>
                  </a:lnTo>
                  <a:lnTo>
                    <a:pt x="213" y="344"/>
                  </a:lnTo>
                  <a:lnTo>
                    <a:pt x="224" y="349"/>
                  </a:lnTo>
                  <a:lnTo>
                    <a:pt x="234" y="351"/>
                  </a:lnTo>
                  <a:lnTo>
                    <a:pt x="242" y="355"/>
                  </a:lnTo>
                  <a:lnTo>
                    <a:pt x="245" y="359"/>
                  </a:lnTo>
                  <a:lnTo>
                    <a:pt x="251" y="365"/>
                  </a:lnTo>
                  <a:lnTo>
                    <a:pt x="253" y="368"/>
                  </a:lnTo>
                  <a:lnTo>
                    <a:pt x="253" y="372"/>
                  </a:lnTo>
                  <a:lnTo>
                    <a:pt x="257" y="368"/>
                  </a:lnTo>
                  <a:lnTo>
                    <a:pt x="264" y="365"/>
                  </a:lnTo>
                  <a:lnTo>
                    <a:pt x="268" y="359"/>
                  </a:lnTo>
                  <a:lnTo>
                    <a:pt x="274" y="355"/>
                  </a:lnTo>
                  <a:lnTo>
                    <a:pt x="282" y="351"/>
                  </a:lnTo>
                  <a:lnTo>
                    <a:pt x="291" y="347"/>
                  </a:lnTo>
                  <a:lnTo>
                    <a:pt x="299" y="342"/>
                  </a:lnTo>
                  <a:lnTo>
                    <a:pt x="306" y="338"/>
                  </a:lnTo>
                  <a:lnTo>
                    <a:pt x="314" y="332"/>
                  </a:lnTo>
                  <a:lnTo>
                    <a:pt x="321" y="328"/>
                  </a:lnTo>
                  <a:lnTo>
                    <a:pt x="329" y="323"/>
                  </a:lnTo>
                  <a:lnTo>
                    <a:pt x="337" y="319"/>
                  </a:lnTo>
                  <a:lnTo>
                    <a:pt x="344" y="315"/>
                  </a:lnTo>
                  <a:lnTo>
                    <a:pt x="350" y="313"/>
                  </a:lnTo>
                  <a:lnTo>
                    <a:pt x="361" y="308"/>
                  </a:lnTo>
                  <a:lnTo>
                    <a:pt x="371" y="304"/>
                  </a:lnTo>
                  <a:lnTo>
                    <a:pt x="377" y="300"/>
                  </a:lnTo>
                  <a:lnTo>
                    <a:pt x="384" y="296"/>
                  </a:lnTo>
                  <a:lnTo>
                    <a:pt x="390" y="290"/>
                  </a:lnTo>
                  <a:lnTo>
                    <a:pt x="396" y="283"/>
                  </a:lnTo>
                  <a:lnTo>
                    <a:pt x="399" y="275"/>
                  </a:lnTo>
                  <a:lnTo>
                    <a:pt x="405" y="264"/>
                  </a:lnTo>
                  <a:lnTo>
                    <a:pt x="407" y="254"/>
                  </a:lnTo>
                  <a:lnTo>
                    <a:pt x="409" y="247"/>
                  </a:lnTo>
                  <a:lnTo>
                    <a:pt x="413" y="237"/>
                  </a:lnTo>
                  <a:lnTo>
                    <a:pt x="417" y="228"/>
                  </a:lnTo>
                  <a:lnTo>
                    <a:pt x="417" y="216"/>
                  </a:lnTo>
                  <a:lnTo>
                    <a:pt x="420" y="209"/>
                  </a:lnTo>
                  <a:lnTo>
                    <a:pt x="422" y="197"/>
                  </a:lnTo>
                  <a:lnTo>
                    <a:pt x="426" y="190"/>
                  </a:lnTo>
                  <a:lnTo>
                    <a:pt x="428" y="178"/>
                  </a:lnTo>
                  <a:lnTo>
                    <a:pt x="430" y="171"/>
                  </a:lnTo>
                  <a:lnTo>
                    <a:pt x="430" y="163"/>
                  </a:lnTo>
                  <a:lnTo>
                    <a:pt x="434" y="157"/>
                  </a:lnTo>
                  <a:lnTo>
                    <a:pt x="436" y="150"/>
                  </a:lnTo>
                  <a:lnTo>
                    <a:pt x="439" y="148"/>
                  </a:lnTo>
                  <a:lnTo>
                    <a:pt x="437" y="152"/>
                  </a:lnTo>
                  <a:lnTo>
                    <a:pt x="437" y="163"/>
                  </a:lnTo>
                  <a:lnTo>
                    <a:pt x="437" y="169"/>
                  </a:lnTo>
                  <a:lnTo>
                    <a:pt x="437" y="176"/>
                  </a:lnTo>
                  <a:lnTo>
                    <a:pt x="437" y="186"/>
                  </a:lnTo>
                  <a:lnTo>
                    <a:pt x="437" y="195"/>
                  </a:lnTo>
                  <a:lnTo>
                    <a:pt x="437" y="203"/>
                  </a:lnTo>
                  <a:lnTo>
                    <a:pt x="437" y="211"/>
                  </a:lnTo>
                  <a:lnTo>
                    <a:pt x="437" y="218"/>
                  </a:lnTo>
                  <a:lnTo>
                    <a:pt x="437" y="226"/>
                  </a:lnTo>
                  <a:lnTo>
                    <a:pt x="439" y="235"/>
                  </a:lnTo>
                  <a:lnTo>
                    <a:pt x="443" y="239"/>
                  </a:lnTo>
                  <a:lnTo>
                    <a:pt x="447" y="233"/>
                  </a:lnTo>
                  <a:lnTo>
                    <a:pt x="455" y="224"/>
                  </a:lnTo>
                  <a:lnTo>
                    <a:pt x="458" y="216"/>
                  </a:lnTo>
                  <a:lnTo>
                    <a:pt x="462" y="209"/>
                  </a:lnTo>
                  <a:lnTo>
                    <a:pt x="466" y="199"/>
                  </a:lnTo>
                  <a:lnTo>
                    <a:pt x="472" y="192"/>
                  </a:lnTo>
                  <a:lnTo>
                    <a:pt x="475" y="180"/>
                  </a:lnTo>
                  <a:lnTo>
                    <a:pt x="481" y="173"/>
                  </a:lnTo>
                  <a:lnTo>
                    <a:pt x="487" y="163"/>
                  </a:lnTo>
                  <a:lnTo>
                    <a:pt x="493" y="155"/>
                  </a:lnTo>
                  <a:lnTo>
                    <a:pt x="496" y="148"/>
                  </a:lnTo>
                  <a:lnTo>
                    <a:pt x="502" y="140"/>
                  </a:lnTo>
                  <a:lnTo>
                    <a:pt x="506" y="136"/>
                  </a:lnTo>
                  <a:lnTo>
                    <a:pt x="514" y="135"/>
                  </a:lnTo>
                  <a:lnTo>
                    <a:pt x="521" y="133"/>
                  </a:lnTo>
                  <a:lnTo>
                    <a:pt x="529" y="138"/>
                  </a:lnTo>
                  <a:lnTo>
                    <a:pt x="531" y="142"/>
                  </a:lnTo>
                  <a:lnTo>
                    <a:pt x="534" y="150"/>
                  </a:lnTo>
                  <a:lnTo>
                    <a:pt x="538" y="157"/>
                  </a:lnTo>
                  <a:lnTo>
                    <a:pt x="542" y="167"/>
                  </a:lnTo>
                  <a:lnTo>
                    <a:pt x="542" y="174"/>
                  </a:lnTo>
                  <a:lnTo>
                    <a:pt x="544" y="184"/>
                  </a:lnTo>
                  <a:lnTo>
                    <a:pt x="544" y="195"/>
                  </a:lnTo>
                  <a:lnTo>
                    <a:pt x="546" y="209"/>
                  </a:lnTo>
                  <a:lnTo>
                    <a:pt x="544" y="220"/>
                  </a:lnTo>
                  <a:lnTo>
                    <a:pt x="544" y="232"/>
                  </a:lnTo>
                  <a:lnTo>
                    <a:pt x="542" y="245"/>
                  </a:lnTo>
                  <a:lnTo>
                    <a:pt x="540" y="258"/>
                  </a:lnTo>
                  <a:lnTo>
                    <a:pt x="534" y="270"/>
                  </a:lnTo>
                  <a:lnTo>
                    <a:pt x="531" y="283"/>
                  </a:lnTo>
                  <a:lnTo>
                    <a:pt x="525" y="294"/>
                  </a:lnTo>
                  <a:lnTo>
                    <a:pt x="519" y="308"/>
                  </a:lnTo>
                  <a:lnTo>
                    <a:pt x="512" y="319"/>
                  </a:lnTo>
                  <a:lnTo>
                    <a:pt x="506" y="330"/>
                  </a:lnTo>
                  <a:lnTo>
                    <a:pt x="500" y="344"/>
                  </a:lnTo>
                  <a:lnTo>
                    <a:pt x="495" y="355"/>
                  </a:lnTo>
                  <a:lnTo>
                    <a:pt x="487" y="365"/>
                  </a:lnTo>
                  <a:lnTo>
                    <a:pt x="483" y="374"/>
                  </a:lnTo>
                  <a:lnTo>
                    <a:pt x="479" y="382"/>
                  </a:lnTo>
                  <a:lnTo>
                    <a:pt x="475" y="391"/>
                  </a:lnTo>
                  <a:lnTo>
                    <a:pt x="472" y="397"/>
                  </a:lnTo>
                  <a:lnTo>
                    <a:pt x="472" y="406"/>
                  </a:lnTo>
                  <a:lnTo>
                    <a:pt x="472" y="410"/>
                  </a:lnTo>
                  <a:lnTo>
                    <a:pt x="474" y="416"/>
                  </a:lnTo>
                  <a:lnTo>
                    <a:pt x="479" y="420"/>
                  </a:lnTo>
                  <a:lnTo>
                    <a:pt x="491" y="422"/>
                  </a:lnTo>
                  <a:lnTo>
                    <a:pt x="496" y="420"/>
                  </a:lnTo>
                  <a:lnTo>
                    <a:pt x="504" y="420"/>
                  </a:lnTo>
                  <a:lnTo>
                    <a:pt x="514" y="420"/>
                  </a:lnTo>
                  <a:lnTo>
                    <a:pt x="521" y="420"/>
                  </a:lnTo>
                  <a:lnTo>
                    <a:pt x="527" y="416"/>
                  </a:lnTo>
                  <a:lnTo>
                    <a:pt x="534" y="414"/>
                  </a:lnTo>
                  <a:lnTo>
                    <a:pt x="542" y="412"/>
                  </a:lnTo>
                  <a:lnTo>
                    <a:pt x="550" y="412"/>
                  </a:lnTo>
                  <a:lnTo>
                    <a:pt x="559" y="410"/>
                  </a:lnTo>
                  <a:lnTo>
                    <a:pt x="567" y="414"/>
                  </a:lnTo>
                  <a:lnTo>
                    <a:pt x="565" y="416"/>
                  </a:lnTo>
                  <a:lnTo>
                    <a:pt x="559" y="424"/>
                  </a:lnTo>
                  <a:lnTo>
                    <a:pt x="552" y="431"/>
                  </a:lnTo>
                  <a:lnTo>
                    <a:pt x="542" y="444"/>
                  </a:lnTo>
                  <a:lnTo>
                    <a:pt x="531" y="452"/>
                  </a:lnTo>
                  <a:lnTo>
                    <a:pt x="523" y="462"/>
                  </a:lnTo>
                  <a:lnTo>
                    <a:pt x="517" y="469"/>
                  </a:lnTo>
                  <a:lnTo>
                    <a:pt x="517" y="473"/>
                  </a:lnTo>
                  <a:lnTo>
                    <a:pt x="519" y="473"/>
                  </a:lnTo>
                  <a:lnTo>
                    <a:pt x="523" y="473"/>
                  </a:lnTo>
                  <a:lnTo>
                    <a:pt x="529" y="473"/>
                  </a:lnTo>
                  <a:lnTo>
                    <a:pt x="536" y="471"/>
                  </a:lnTo>
                  <a:lnTo>
                    <a:pt x="544" y="469"/>
                  </a:lnTo>
                  <a:lnTo>
                    <a:pt x="555" y="465"/>
                  </a:lnTo>
                  <a:lnTo>
                    <a:pt x="565" y="463"/>
                  </a:lnTo>
                  <a:lnTo>
                    <a:pt x="578" y="462"/>
                  </a:lnTo>
                  <a:lnTo>
                    <a:pt x="590" y="456"/>
                  </a:lnTo>
                  <a:lnTo>
                    <a:pt x="601" y="452"/>
                  </a:lnTo>
                  <a:lnTo>
                    <a:pt x="614" y="450"/>
                  </a:lnTo>
                  <a:lnTo>
                    <a:pt x="630" y="448"/>
                  </a:lnTo>
                  <a:lnTo>
                    <a:pt x="641" y="444"/>
                  </a:lnTo>
                  <a:lnTo>
                    <a:pt x="654" y="444"/>
                  </a:lnTo>
                  <a:lnTo>
                    <a:pt x="668" y="444"/>
                  </a:lnTo>
                  <a:lnTo>
                    <a:pt x="681" y="444"/>
                  </a:lnTo>
                  <a:lnTo>
                    <a:pt x="692" y="444"/>
                  </a:lnTo>
                  <a:lnTo>
                    <a:pt x="704" y="446"/>
                  </a:lnTo>
                  <a:lnTo>
                    <a:pt x="715" y="448"/>
                  </a:lnTo>
                  <a:lnTo>
                    <a:pt x="728" y="452"/>
                  </a:lnTo>
                  <a:lnTo>
                    <a:pt x="740" y="456"/>
                  </a:lnTo>
                  <a:lnTo>
                    <a:pt x="751" y="462"/>
                  </a:lnTo>
                  <a:lnTo>
                    <a:pt x="761" y="467"/>
                  </a:lnTo>
                  <a:lnTo>
                    <a:pt x="772" y="473"/>
                  </a:lnTo>
                  <a:lnTo>
                    <a:pt x="780" y="477"/>
                  </a:lnTo>
                  <a:lnTo>
                    <a:pt x="789" y="482"/>
                  </a:lnTo>
                  <a:lnTo>
                    <a:pt x="795" y="488"/>
                  </a:lnTo>
                  <a:lnTo>
                    <a:pt x="803" y="494"/>
                  </a:lnTo>
                  <a:lnTo>
                    <a:pt x="812" y="500"/>
                  </a:lnTo>
                  <a:lnTo>
                    <a:pt x="816" y="503"/>
                  </a:lnTo>
                  <a:lnTo>
                    <a:pt x="814" y="501"/>
                  </a:lnTo>
                  <a:lnTo>
                    <a:pt x="810" y="500"/>
                  </a:lnTo>
                  <a:lnTo>
                    <a:pt x="803" y="500"/>
                  </a:lnTo>
                  <a:lnTo>
                    <a:pt x="795" y="500"/>
                  </a:lnTo>
                  <a:lnTo>
                    <a:pt x="785" y="496"/>
                  </a:lnTo>
                  <a:lnTo>
                    <a:pt x="774" y="494"/>
                  </a:lnTo>
                  <a:lnTo>
                    <a:pt x="761" y="492"/>
                  </a:lnTo>
                  <a:lnTo>
                    <a:pt x="747" y="492"/>
                  </a:lnTo>
                  <a:lnTo>
                    <a:pt x="732" y="490"/>
                  </a:lnTo>
                  <a:lnTo>
                    <a:pt x="717" y="488"/>
                  </a:lnTo>
                  <a:lnTo>
                    <a:pt x="702" y="488"/>
                  </a:lnTo>
                  <a:lnTo>
                    <a:pt x="687" y="488"/>
                  </a:lnTo>
                  <a:lnTo>
                    <a:pt x="671" y="486"/>
                  </a:lnTo>
                  <a:lnTo>
                    <a:pt x="656" y="488"/>
                  </a:lnTo>
                  <a:lnTo>
                    <a:pt x="641" y="488"/>
                  </a:lnTo>
                  <a:lnTo>
                    <a:pt x="630" y="492"/>
                  </a:lnTo>
                  <a:lnTo>
                    <a:pt x="614" y="494"/>
                  </a:lnTo>
                  <a:lnTo>
                    <a:pt x="601" y="496"/>
                  </a:lnTo>
                  <a:lnTo>
                    <a:pt x="590" y="500"/>
                  </a:lnTo>
                  <a:lnTo>
                    <a:pt x="578" y="503"/>
                  </a:lnTo>
                  <a:lnTo>
                    <a:pt x="567" y="505"/>
                  </a:lnTo>
                  <a:lnTo>
                    <a:pt x="555" y="507"/>
                  </a:lnTo>
                  <a:lnTo>
                    <a:pt x="546" y="511"/>
                  </a:lnTo>
                  <a:lnTo>
                    <a:pt x="538" y="515"/>
                  </a:lnTo>
                  <a:lnTo>
                    <a:pt x="529" y="515"/>
                  </a:lnTo>
                  <a:lnTo>
                    <a:pt x="521" y="519"/>
                  </a:lnTo>
                  <a:lnTo>
                    <a:pt x="514" y="520"/>
                  </a:lnTo>
                  <a:lnTo>
                    <a:pt x="510" y="522"/>
                  </a:lnTo>
                  <a:lnTo>
                    <a:pt x="500" y="524"/>
                  </a:lnTo>
                  <a:lnTo>
                    <a:pt x="500" y="528"/>
                  </a:lnTo>
                  <a:lnTo>
                    <a:pt x="496" y="524"/>
                  </a:lnTo>
                  <a:lnTo>
                    <a:pt x="493" y="522"/>
                  </a:lnTo>
                  <a:lnTo>
                    <a:pt x="487" y="517"/>
                  </a:lnTo>
                  <a:lnTo>
                    <a:pt x="479" y="511"/>
                  </a:lnTo>
                  <a:lnTo>
                    <a:pt x="472" y="501"/>
                  </a:lnTo>
                  <a:lnTo>
                    <a:pt x="462" y="494"/>
                  </a:lnTo>
                  <a:lnTo>
                    <a:pt x="455" y="484"/>
                  </a:lnTo>
                  <a:lnTo>
                    <a:pt x="449" y="477"/>
                  </a:lnTo>
                  <a:lnTo>
                    <a:pt x="441" y="467"/>
                  </a:lnTo>
                  <a:lnTo>
                    <a:pt x="439" y="460"/>
                  </a:lnTo>
                  <a:lnTo>
                    <a:pt x="436" y="450"/>
                  </a:lnTo>
                  <a:lnTo>
                    <a:pt x="436" y="443"/>
                  </a:lnTo>
                  <a:lnTo>
                    <a:pt x="436" y="433"/>
                  </a:lnTo>
                  <a:lnTo>
                    <a:pt x="436" y="424"/>
                  </a:lnTo>
                  <a:lnTo>
                    <a:pt x="436" y="414"/>
                  </a:lnTo>
                  <a:lnTo>
                    <a:pt x="436" y="406"/>
                  </a:lnTo>
                  <a:lnTo>
                    <a:pt x="434" y="397"/>
                  </a:lnTo>
                  <a:lnTo>
                    <a:pt x="432" y="387"/>
                  </a:lnTo>
                  <a:lnTo>
                    <a:pt x="430" y="376"/>
                  </a:lnTo>
                  <a:lnTo>
                    <a:pt x="430" y="368"/>
                  </a:lnTo>
                  <a:lnTo>
                    <a:pt x="426" y="359"/>
                  </a:lnTo>
                  <a:lnTo>
                    <a:pt x="424" y="351"/>
                  </a:lnTo>
                  <a:lnTo>
                    <a:pt x="420" y="344"/>
                  </a:lnTo>
                  <a:lnTo>
                    <a:pt x="420" y="338"/>
                  </a:lnTo>
                  <a:lnTo>
                    <a:pt x="413" y="327"/>
                  </a:lnTo>
                  <a:lnTo>
                    <a:pt x="409" y="319"/>
                  </a:lnTo>
                  <a:lnTo>
                    <a:pt x="403" y="315"/>
                  </a:lnTo>
                  <a:lnTo>
                    <a:pt x="401" y="315"/>
                  </a:lnTo>
                  <a:lnTo>
                    <a:pt x="398" y="321"/>
                  </a:lnTo>
                  <a:lnTo>
                    <a:pt x="390" y="327"/>
                  </a:lnTo>
                  <a:lnTo>
                    <a:pt x="382" y="336"/>
                  </a:lnTo>
                  <a:lnTo>
                    <a:pt x="369" y="346"/>
                  </a:lnTo>
                  <a:lnTo>
                    <a:pt x="358" y="355"/>
                  </a:lnTo>
                  <a:lnTo>
                    <a:pt x="350" y="359"/>
                  </a:lnTo>
                  <a:lnTo>
                    <a:pt x="342" y="365"/>
                  </a:lnTo>
                  <a:lnTo>
                    <a:pt x="335" y="370"/>
                  </a:lnTo>
                  <a:lnTo>
                    <a:pt x="329" y="376"/>
                  </a:lnTo>
                  <a:lnTo>
                    <a:pt x="320" y="380"/>
                  </a:lnTo>
                  <a:lnTo>
                    <a:pt x="312" y="384"/>
                  </a:lnTo>
                  <a:lnTo>
                    <a:pt x="302" y="387"/>
                  </a:lnTo>
                  <a:lnTo>
                    <a:pt x="295" y="391"/>
                  </a:lnTo>
                  <a:lnTo>
                    <a:pt x="287" y="393"/>
                  </a:lnTo>
                  <a:lnTo>
                    <a:pt x="278" y="397"/>
                  </a:lnTo>
                  <a:lnTo>
                    <a:pt x="272" y="399"/>
                  </a:lnTo>
                  <a:lnTo>
                    <a:pt x="264" y="403"/>
                  </a:lnTo>
                  <a:lnTo>
                    <a:pt x="253" y="406"/>
                  </a:lnTo>
                  <a:lnTo>
                    <a:pt x="244" y="410"/>
                  </a:lnTo>
                  <a:lnTo>
                    <a:pt x="238" y="410"/>
                  </a:lnTo>
                  <a:lnTo>
                    <a:pt x="236" y="412"/>
                  </a:lnTo>
                  <a:lnTo>
                    <a:pt x="232" y="410"/>
                  </a:lnTo>
                  <a:lnTo>
                    <a:pt x="223" y="406"/>
                  </a:lnTo>
                  <a:lnTo>
                    <a:pt x="215" y="405"/>
                  </a:lnTo>
                  <a:lnTo>
                    <a:pt x="209" y="403"/>
                  </a:lnTo>
                  <a:lnTo>
                    <a:pt x="200" y="399"/>
                  </a:lnTo>
                  <a:lnTo>
                    <a:pt x="192" y="397"/>
                  </a:lnTo>
                  <a:lnTo>
                    <a:pt x="183" y="393"/>
                  </a:lnTo>
                  <a:lnTo>
                    <a:pt x="173" y="389"/>
                  </a:lnTo>
                  <a:lnTo>
                    <a:pt x="162" y="386"/>
                  </a:lnTo>
                  <a:lnTo>
                    <a:pt x="152" y="384"/>
                  </a:lnTo>
                  <a:lnTo>
                    <a:pt x="141" y="380"/>
                  </a:lnTo>
                  <a:lnTo>
                    <a:pt x="131" y="376"/>
                  </a:lnTo>
                  <a:lnTo>
                    <a:pt x="122" y="372"/>
                  </a:lnTo>
                  <a:lnTo>
                    <a:pt x="114" y="368"/>
                  </a:lnTo>
                  <a:lnTo>
                    <a:pt x="105" y="365"/>
                  </a:lnTo>
                  <a:lnTo>
                    <a:pt x="97" y="359"/>
                  </a:lnTo>
                  <a:lnTo>
                    <a:pt x="89" y="355"/>
                  </a:lnTo>
                  <a:lnTo>
                    <a:pt x="82" y="351"/>
                  </a:lnTo>
                  <a:lnTo>
                    <a:pt x="69" y="344"/>
                  </a:lnTo>
                  <a:lnTo>
                    <a:pt x="61" y="338"/>
                  </a:lnTo>
                  <a:lnTo>
                    <a:pt x="51" y="332"/>
                  </a:lnTo>
                  <a:lnTo>
                    <a:pt x="48" y="330"/>
                  </a:lnTo>
                  <a:lnTo>
                    <a:pt x="44" y="327"/>
                  </a:lnTo>
                  <a:lnTo>
                    <a:pt x="31" y="328"/>
                  </a:lnTo>
                  <a:lnTo>
                    <a:pt x="0" y="313"/>
                  </a:lnTo>
                  <a:lnTo>
                    <a:pt x="0" y="262"/>
                  </a:lnTo>
                  <a:close/>
                </a:path>
              </a:pathLst>
            </a:custGeom>
            <a:solidFill>
              <a:srgbClr val="B0C2B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1" name="Freeform 73"/>
            <p:cNvSpPr>
              <a:spLocks/>
            </p:cNvSpPr>
            <p:nvPr/>
          </p:nvSpPr>
          <p:spPr bwMode="auto">
            <a:xfrm>
              <a:off x="1784" y="3370"/>
              <a:ext cx="44" cy="152"/>
            </a:xfrm>
            <a:custGeom>
              <a:avLst/>
              <a:gdLst>
                <a:gd name="T0" fmla="*/ 0 w 87"/>
                <a:gd name="T1" fmla="*/ 91 h 302"/>
                <a:gd name="T2" fmla="*/ 1 w 87"/>
                <a:gd name="T3" fmla="*/ 87 h 302"/>
                <a:gd name="T4" fmla="*/ 4 w 87"/>
                <a:gd name="T5" fmla="*/ 79 h 302"/>
                <a:gd name="T6" fmla="*/ 5 w 87"/>
                <a:gd name="T7" fmla="*/ 69 h 302"/>
                <a:gd name="T8" fmla="*/ 7 w 87"/>
                <a:gd name="T9" fmla="*/ 62 h 302"/>
                <a:gd name="T10" fmla="*/ 8 w 87"/>
                <a:gd name="T11" fmla="*/ 53 h 302"/>
                <a:gd name="T12" fmla="*/ 9 w 87"/>
                <a:gd name="T13" fmla="*/ 43 h 302"/>
                <a:gd name="T14" fmla="*/ 9 w 87"/>
                <a:gd name="T15" fmla="*/ 33 h 302"/>
                <a:gd name="T16" fmla="*/ 10 w 87"/>
                <a:gd name="T17" fmla="*/ 24 h 302"/>
                <a:gd name="T18" fmla="*/ 11 w 87"/>
                <a:gd name="T19" fmla="*/ 15 h 302"/>
                <a:gd name="T20" fmla="*/ 11 w 87"/>
                <a:gd name="T21" fmla="*/ 8 h 302"/>
                <a:gd name="T22" fmla="*/ 11 w 87"/>
                <a:gd name="T23" fmla="*/ 1 h 302"/>
                <a:gd name="T24" fmla="*/ 12 w 87"/>
                <a:gd name="T25" fmla="*/ 1 h 302"/>
                <a:gd name="T26" fmla="*/ 14 w 87"/>
                <a:gd name="T27" fmla="*/ 8 h 302"/>
                <a:gd name="T28" fmla="*/ 15 w 87"/>
                <a:gd name="T29" fmla="*/ 15 h 302"/>
                <a:gd name="T30" fmla="*/ 18 w 87"/>
                <a:gd name="T31" fmla="*/ 24 h 302"/>
                <a:gd name="T32" fmla="*/ 21 w 87"/>
                <a:gd name="T33" fmla="*/ 33 h 302"/>
                <a:gd name="T34" fmla="*/ 24 w 87"/>
                <a:gd name="T35" fmla="*/ 43 h 302"/>
                <a:gd name="T36" fmla="*/ 28 w 87"/>
                <a:gd name="T37" fmla="*/ 52 h 302"/>
                <a:gd name="T38" fmla="*/ 31 w 87"/>
                <a:gd name="T39" fmla="*/ 60 h 302"/>
                <a:gd name="T40" fmla="*/ 33 w 87"/>
                <a:gd name="T41" fmla="*/ 67 h 302"/>
                <a:gd name="T42" fmla="*/ 37 w 87"/>
                <a:gd name="T43" fmla="*/ 74 h 302"/>
                <a:gd name="T44" fmla="*/ 41 w 87"/>
                <a:gd name="T45" fmla="*/ 83 h 302"/>
                <a:gd name="T46" fmla="*/ 43 w 87"/>
                <a:gd name="T47" fmla="*/ 88 h 302"/>
                <a:gd name="T48" fmla="*/ 43 w 87"/>
                <a:gd name="T49" fmla="*/ 93 h 302"/>
                <a:gd name="T50" fmla="*/ 38 w 87"/>
                <a:gd name="T51" fmla="*/ 99 h 302"/>
                <a:gd name="T52" fmla="*/ 36 w 87"/>
                <a:gd name="T53" fmla="*/ 106 h 302"/>
                <a:gd name="T54" fmla="*/ 34 w 87"/>
                <a:gd name="T55" fmla="*/ 117 h 302"/>
                <a:gd name="T56" fmla="*/ 34 w 87"/>
                <a:gd name="T57" fmla="*/ 130 h 302"/>
                <a:gd name="T58" fmla="*/ 34 w 87"/>
                <a:gd name="T59" fmla="*/ 142 h 302"/>
                <a:gd name="T60" fmla="*/ 34 w 87"/>
                <a:gd name="T61" fmla="*/ 151 h 302"/>
                <a:gd name="T62" fmla="*/ 0 w 87"/>
                <a:gd name="T63" fmla="*/ 92 h 3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7"/>
                <a:gd name="T97" fmla="*/ 0 h 302"/>
                <a:gd name="T98" fmla="*/ 87 w 87"/>
                <a:gd name="T99" fmla="*/ 302 h 30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7" h="302">
                  <a:moveTo>
                    <a:pt x="0" y="182"/>
                  </a:moveTo>
                  <a:lnTo>
                    <a:pt x="0" y="180"/>
                  </a:lnTo>
                  <a:lnTo>
                    <a:pt x="2" y="179"/>
                  </a:lnTo>
                  <a:lnTo>
                    <a:pt x="2" y="173"/>
                  </a:lnTo>
                  <a:lnTo>
                    <a:pt x="6" y="165"/>
                  </a:lnTo>
                  <a:lnTo>
                    <a:pt x="8" y="156"/>
                  </a:lnTo>
                  <a:lnTo>
                    <a:pt x="9" y="144"/>
                  </a:lnTo>
                  <a:lnTo>
                    <a:pt x="9" y="137"/>
                  </a:lnTo>
                  <a:lnTo>
                    <a:pt x="13" y="131"/>
                  </a:lnTo>
                  <a:lnTo>
                    <a:pt x="13" y="123"/>
                  </a:lnTo>
                  <a:lnTo>
                    <a:pt x="15" y="116"/>
                  </a:lnTo>
                  <a:lnTo>
                    <a:pt x="15" y="106"/>
                  </a:lnTo>
                  <a:lnTo>
                    <a:pt x="17" y="97"/>
                  </a:lnTo>
                  <a:lnTo>
                    <a:pt x="17" y="85"/>
                  </a:lnTo>
                  <a:lnTo>
                    <a:pt x="17" y="78"/>
                  </a:lnTo>
                  <a:lnTo>
                    <a:pt x="17" y="66"/>
                  </a:lnTo>
                  <a:lnTo>
                    <a:pt x="19" y="57"/>
                  </a:lnTo>
                  <a:lnTo>
                    <a:pt x="19" y="47"/>
                  </a:lnTo>
                  <a:lnTo>
                    <a:pt x="21" y="40"/>
                  </a:lnTo>
                  <a:lnTo>
                    <a:pt x="21" y="30"/>
                  </a:lnTo>
                  <a:lnTo>
                    <a:pt x="21" y="23"/>
                  </a:lnTo>
                  <a:lnTo>
                    <a:pt x="21" y="15"/>
                  </a:lnTo>
                  <a:lnTo>
                    <a:pt x="21" y="9"/>
                  </a:lnTo>
                  <a:lnTo>
                    <a:pt x="21" y="2"/>
                  </a:lnTo>
                  <a:lnTo>
                    <a:pt x="23" y="0"/>
                  </a:lnTo>
                  <a:lnTo>
                    <a:pt x="23" y="2"/>
                  </a:lnTo>
                  <a:lnTo>
                    <a:pt x="25" y="9"/>
                  </a:lnTo>
                  <a:lnTo>
                    <a:pt x="27" y="15"/>
                  </a:lnTo>
                  <a:lnTo>
                    <a:pt x="28" y="23"/>
                  </a:lnTo>
                  <a:lnTo>
                    <a:pt x="30" y="30"/>
                  </a:lnTo>
                  <a:lnTo>
                    <a:pt x="34" y="40"/>
                  </a:lnTo>
                  <a:lnTo>
                    <a:pt x="36" y="47"/>
                  </a:lnTo>
                  <a:lnTo>
                    <a:pt x="38" y="59"/>
                  </a:lnTo>
                  <a:lnTo>
                    <a:pt x="42" y="66"/>
                  </a:lnTo>
                  <a:lnTo>
                    <a:pt x="46" y="78"/>
                  </a:lnTo>
                  <a:lnTo>
                    <a:pt x="47" y="85"/>
                  </a:lnTo>
                  <a:lnTo>
                    <a:pt x="51" y="95"/>
                  </a:lnTo>
                  <a:lnTo>
                    <a:pt x="55" y="104"/>
                  </a:lnTo>
                  <a:lnTo>
                    <a:pt x="59" y="114"/>
                  </a:lnTo>
                  <a:lnTo>
                    <a:pt x="61" y="120"/>
                  </a:lnTo>
                  <a:lnTo>
                    <a:pt x="65" y="127"/>
                  </a:lnTo>
                  <a:lnTo>
                    <a:pt x="66" y="133"/>
                  </a:lnTo>
                  <a:lnTo>
                    <a:pt x="70" y="141"/>
                  </a:lnTo>
                  <a:lnTo>
                    <a:pt x="74" y="148"/>
                  </a:lnTo>
                  <a:lnTo>
                    <a:pt x="80" y="158"/>
                  </a:lnTo>
                  <a:lnTo>
                    <a:pt x="82" y="165"/>
                  </a:lnTo>
                  <a:lnTo>
                    <a:pt x="85" y="169"/>
                  </a:lnTo>
                  <a:lnTo>
                    <a:pt x="85" y="175"/>
                  </a:lnTo>
                  <a:lnTo>
                    <a:pt x="87" y="179"/>
                  </a:lnTo>
                  <a:lnTo>
                    <a:pt x="85" y="184"/>
                  </a:lnTo>
                  <a:lnTo>
                    <a:pt x="80" y="192"/>
                  </a:lnTo>
                  <a:lnTo>
                    <a:pt x="76" y="196"/>
                  </a:lnTo>
                  <a:lnTo>
                    <a:pt x="74" y="203"/>
                  </a:lnTo>
                  <a:lnTo>
                    <a:pt x="72" y="211"/>
                  </a:lnTo>
                  <a:lnTo>
                    <a:pt x="72" y="220"/>
                  </a:lnTo>
                  <a:lnTo>
                    <a:pt x="68" y="232"/>
                  </a:lnTo>
                  <a:lnTo>
                    <a:pt x="68" y="245"/>
                  </a:lnTo>
                  <a:lnTo>
                    <a:pt x="68" y="258"/>
                  </a:lnTo>
                  <a:lnTo>
                    <a:pt x="68" y="272"/>
                  </a:lnTo>
                  <a:lnTo>
                    <a:pt x="68" y="283"/>
                  </a:lnTo>
                  <a:lnTo>
                    <a:pt x="68" y="293"/>
                  </a:lnTo>
                  <a:lnTo>
                    <a:pt x="68" y="300"/>
                  </a:lnTo>
                  <a:lnTo>
                    <a:pt x="68" y="302"/>
                  </a:lnTo>
                  <a:lnTo>
                    <a:pt x="0" y="182"/>
                  </a:lnTo>
                  <a:close/>
                </a:path>
              </a:pathLst>
            </a:custGeom>
            <a:solidFill>
              <a:srgbClr val="B0C2B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2" name="Freeform 74"/>
            <p:cNvSpPr>
              <a:spLocks/>
            </p:cNvSpPr>
            <p:nvPr/>
          </p:nvSpPr>
          <p:spPr bwMode="auto">
            <a:xfrm>
              <a:off x="1612" y="3244"/>
              <a:ext cx="71" cy="22"/>
            </a:xfrm>
            <a:custGeom>
              <a:avLst/>
              <a:gdLst>
                <a:gd name="T0" fmla="*/ 0 w 140"/>
                <a:gd name="T1" fmla="*/ 22 h 44"/>
                <a:gd name="T2" fmla="*/ 0 w 140"/>
                <a:gd name="T3" fmla="*/ 20 h 44"/>
                <a:gd name="T4" fmla="*/ 2 w 140"/>
                <a:gd name="T5" fmla="*/ 19 h 44"/>
                <a:gd name="T6" fmla="*/ 5 w 140"/>
                <a:gd name="T7" fmla="*/ 15 h 44"/>
                <a:gd name="T8" fmla="*/ 9 w 140"/>
                <a:gd name="T9" fmla="*/ 13 h 44"/>
                <a:gd name="T10" fmla="*/ 12 w 140"/>
                <a:gd name="T11" fmla="*/ 10 h 44"/>
                <a:gd name="T12" fmla="*/ 17 w 140"/>
                <a:gd name="T13" fmla="*/ 6 h 44"/>
                <a:gd name="T14" fmla="*/ 24 w 140"/>
                <a:gd name="T15" fmla="*/ 4 h 44"/>
                <a:gd name="T16" fmla="*/ 30 w 140"/>
                <a:gd name="T17" fmla="*/ 3 h 44"/>
                <a:gd name="T18" fmla="*/ 34 w 140"/>
                <a:gd name="T19" fmla="*/ 1 h 44"/>
                <a:gd name="T20" fmla="*/ 41 w 140"/>
                <a:gd name="T21" fmla="*/ 0 h 44"/>
                <a:gd name="T22" fmla="*/ 45 w 140"/>
                <a:gd name="T23" fmla="*/ 0 h 44"/>
                <a:gd name="T24" fmla="*/ 50 w 140"/>
                <a:gd name="T25" fmla="*/ 1 h 44"/>
                <a:gd name="T26" fmla="*/ 54 w 140"/>
                <a:gd name="T27" fmla="*/ 1 h 44"/>
                <a:gd name="T28" fmla="*/ 57 w 140"/>
                <a:gd name="T29" fmla="*/ 2 h 44"/>
                <a:gd name="T30" fmla="*/ 59 w 140"/>
                <a:gd name="T31" fmla="*/ 3 h 44"/>
                <a:gd name="T32" fmla="*/ 60 w 140"/>
                <a:gd name="T33" fmla="*/ 3 h 44"/>
                <a:gd name="T34" fmla="*/ 71 w 140"/>
                <a:gd name="T35" fmla="*/ 13 h 44"/>
                <a:gd name="T36" fmla="*/ 70 w 140"/>
                <a:gd name="T37" fmla="*/ 13 h 44"/>
                <a:gd name="T38" fmla="*/ 68 w 140"/>
                <a:gd name="T39" fmla="*/ 13 h 44"/>
                <a:gd name="T40" fmla="*/ 65 w 140"/>
                <a:gd name="T41" fmla="*/ 13 h 44"/>
                <a:gd name="T42" fmla="*/ 62 w 140"/>
                <a:gd name="T43" fmla="*/ 13 h 44"/>
                <a:gd name="T44" fmla="*/ 57 w 140"/>
                <a:gd name="T45" fmla="*/ 13 h 44"/>
                <a:gd name="T46" fmla="*/ 52 w 140"/>
                <a:gd name="T47" fmla="*/ 13 h 44"/>
                <a:gd name="T48" fmla="*/ 45 w 140"/>
                <a:gd name="T49" fmla="*/ 13 h 44"/>
                <a:gd name="T50" fmla="*/ 40 w 140"/>
                <a:gd name="T51" fmla="*/ 13 h 44"/>
                <a:gd name="T52" fmla="*/ 36 w 140"/>
                <a:gd name="T53" fmla="*/ 13 h 44"/>
                <a:gd name="T54" fmla="*/ 32 w 140"/>
                <a:gd name="T55" fmla="*/ 13 h 44"/>
                <a:gd name="T56" fmla="*/ 28 w 140"/>
                <a:gd name="T57" fmla="*/ 14 h 44"/>
                <a:gd name="T58" fmla="*/ 25 w 140"/>
                <a:gd name="T59" fmla="*/ 15 h 44"/>
                <a:gd name="T60" fmla="*/ 18 w 140"/>
                <a:gd name="T61" fmla="*/ 16 h 44"/>
                <a:gd name="T62" fmla="*/ 12 w 140"/>
                <a:gd name="T63" fmla="*/ 18 h 44"/>
                <a:gd name="T64" fmla="*/ 7 w 140"/>
                <a:gd name="T65" fmla="*/ 19 h 44"/>
                <a:gd name="T66" fmla="*/ 3 w 140"/>
                <a:gd name="T67" fmla="*/ 20 h 44"/>
                <a:gd name="T68" fmla="*/ 1 w 140"/>
                <a:gd name="T69" fmla="*/ 21 h 44"/>
                <a:gd name="T70" fmla="*/ 0 w 140"/>
                <a:gd name="T71" fmla="*/ 22 h 44"/>
                <a:gd name="T72" fmla="*/ 0 w 140"/>
                <a:gd name="T73" fmla="*/ 22 h 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0"/>
                <a:gd name="T112" fmla="*/ 0 h 44"/>
                <a:gd name="T113" fmla="*/ 140 w 140"/>
                <a:gd name="T114" fmla="*/ 44 h 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0" h="44">
                  <a:moveTo>
                    <a:pt x="0" y="44"/>
                  </a:moveTo>
                  <a:lnTo>
                    <a:pt x="0" y="40"/>
                  </a:lnTo>
                  <a:lnTo>
                    <a:pt x="4" y="38"/>
                  </a:lnTo>
                  <a:lnTo>
                    <a:pt x="9" y="30"/>
                  </a:lnTo>
                  <a:lnTo>
                    <a:pt x="17" y="27"/>
                  </a:lnTo>
                  <a:lnTo>
                    <a:pt x="24" y="19"/>
                  </a:lnTo>
                  <a:lnTo>
                    <a:pt x="34" y="13"/>
                  </a:lnTo>
                  <a:lnTo>
                    <a:pt x="47" y="8"/>
                  </a:lnTo>
                  <a:lnTo>
                    <a:pt x="59" y="6"/>
                  </a:lnTo>
                  <a:lnTo>
                    <a:pt x="68" y="2"/>
                  </a:lnTo>
                  <a:lnTo>
                    <a:pt x="80" y="0"/>
                  </a:lnTo>
                  <a:lnTo>
                    <a:pt x="89" y="0"/>
                  </a:lnTo>
                  <a:lnTo>
                    <a:pt x="99" y="2"/>
                  </a:lnTo>
                  <a:lnTo>
                    <a:pt x="106" y="2"/>
                  </a:lnTo>
                  <a:lnTo>
                    <a:pt x="112" y="4"/>
                  </a:lnTo>
                  <a:lnTo>
                    <a:pt x="116" y="6"/>
                  </a:lnTo>
                  <a:lnTo>
                    <a:pt x="118" y="6"/>
                  </a:lnTo>
                  <a:lnTo>
                    <a:pt x="140" y="27"/>
                  </a:lnTo>
                  <a:lnTo>
                    <a:pt x="139" y="27"/>
                  </a:lnTo>
                  <a:lnTo>
                    <a:pt x="135" y="27"/>
                  </a:lnTo>
                  <a:lnTo>
                    <a:pt x="129" y="27"/>
                  </a:lnTo>
                  <a:lnTo>
                    <a:pt x="123" y="27"/>
                  </a:lnTo>
                  <a:lnTo>
                    <a:pt x="112" y="27"/>
                  </a:lnTo>
                  <a:lnTo>
                    <a:pt x="102" y="27"/>
                  </a:lnTo>
                  <a:lnTo>
                    <a:pt x="89" y="27"/>
                  </a:lnTo>
                  <a:lnTo>
                    <a:pt x="78" y="27"/>
                  </a:lnTo>
                  <a:lnTo>
                    <a:pt x="70" y="27"/>
                  </a:lnTo>
                  <a:lnTo>
                    <a:pt x="64" y="27"/>
                  </a:lnTo>
                  <a:lnTo>
                    <a:pt x="55" y="29"/>
                  </a:lnTo>
                  <a:lnTo>
                    <a:pt x="49" y="30"/>
                  </a:lnTo>
                  <a:lnTo>
                    <a:pt x="36" y="32"/>
                  </a:lnTo>
                  <a:lnTo>
                    <a:pt x="24" y="36"/>
                  </a:lnTo>
                  <a:lnTo>
                    <a:pt x="13" y="38"/>
                  </a:lnTo>
                  <a:lnTo>
                    <a:pt x="5" y="40"/>
                  </a:lnTo>
                  <a:lnTo>
                    <a:pt x="2" y="42"/>
                  </a:lnTo>
                  <a:lnTo>
                    <a:pt x="0" y="44"/>
                  </a:lnTo>
                  <a:close/>
                </a:path>
              </a:pathLst>
            </a:custGeom>
            <a:solidFill>
              <a:srgbClr val="B0C2B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3" name="Freeform 75"/>
            <p:cNvSpPr>
              <a:spLocks/>
            </p:cNvSpPr>
            <p:nvPr/>
          </p:nvSpPr>
          <p:spPr bwMode="auto">
            <a:xfrm>
              <a:off x="541" y="3446"/>
              <a:ext cx="335" cy="473"/>
            </a:xfrm>
            <a:custGeom>
              <a:avLst/>
              <a:gdLst>
                <a:gd name="T0" fmla="*/ 59 w 671"/>
                <a:gd name="T1" fmla="*/ 1 h 945"/>
                <a:gd name="T2" fmla="*/ 56 w 671"/>
                <a:gd name="T3" fmla="*/ 10 h 945"/>
                <a:gd name="T4" fmla="*/ 53 w 671"/>
                <a:gd name="T5" fmla="*/ 19 h 945"/>
                <a:gd name="T6" fmla="*/ 50 w 671"/>
                <a:gd name="T7" fmla="*/ 33 h 945"/>
                <a:gd name="T8" fmla="*/ 46 w 671"/>
                <a:gd name="T9" fmla="*/ 46 h 945"/>
                <a:gd name="T10" fmla="*/ 43 w 671"/>
                <a:gd name="T11" fmla="*/ 62 h 945"/>
                <a:gd name="T12" fmla="*/ 41 w 671"/>
                <a:gd name="T13" fmla="*/ 78 h 945"/>
                <a:gd name="T14" fmla="*/ 40 w 671"/>
                <a:gd name="T15" fmla="*/ 97 h 945"/>
                <a:gd name="T16" fmla="*/ 40 w 671"/>
                <a:gd name="T17" fmla="*/ 116 h 945"/>
                <a:gd name="T18" fmla="*/ 40 w 671"/>
                <a:gd name="T19" fmla="*/ 135 h 945"/>
                <a:gd name="T20" fmla="*/ 41 w 671"/>
                <a:gd name="T21" fmla="*/ 155 h 945"/>
                <a:gd name="T22" fmla="*/ 41 w 671"/>
                <a:gd name="T23" fmla="*/ 175 h 945"/>
                <a:gd name="T24" fmla="*/ 41 w 671"/>
                <a:gd name="T25" fmla="*/ 193 h 945"/>
                <a:gd name="T26" fmla="*/ 41 w 671"/>
                <a:gd name="T27" fmla="*/ 211 h 945"/>
                <a:gd name="T28" fmla="*/ 40 w 671"/>
                <a:gd name="T29" fmla="*/ 228 h 945"/>
                <a:gd name="T30" fmla="*/ 38 w 671"/>
                <a:gd name="T31" fmla="*/ 244 h 945"/>
                <a:gd name="T32" fmla="*/ 35 w 671"/>
                <a:gd name="T33" fmla="*/ 258 h 945"/>
                <a:gd name="T34" fmla="*/ 31 w 671"/>
                <a:gd name="T35" fmla="*/ 270 h 945"/>
                <a:gd name="T36" fmla="*/ 27 w 671"/>
                <a:gd name="T37" fmla="*/ 283 h 945"/>
                <a:gd name="T38" fmla="*/ 22 w 671"/>
                <a:gd name="T39" fmla="*/ 296 h 945"/>
                <a:gd name="T40" fmla="*/ 19 w 671"/>
                <a:gd name="T41" fmla="*/ 308 h 945"/>
                <a:gd name="T42" fmla="*/ 14 w 671"/>
                <a:gd name="T43" fmla="*/ 322 h 945"/>
                <a:gd name="T44" fmla="*/ 10 w 671"/>
                <a:gd name="T45" fmla="*/ 338 h 945"/>
                <a:gd name="T46" fmla="*/ 7 w 671"/>
                <a:gd name="T47" fmla="*/ 355 h 945"/>
                <a:gd name="T48" fmla="*/ 3 w 671"/>
                <a:gd name="T49" fmla="*/ 375 h 945"/>
                <a:gd name="T50" fmla="*/ 2 w 671"/>
                <a:gd name="T51" fmla="*/ 394 h 945"/>
                <a:gd name="T52" fmla="*/ 1 w 671"/>
                <a:gd name="T53" fmla="*/ 413 h 945"/>
                <a:gd name="T54" fmla="*/ 0 w 671"/>
                <a:gd name="T55" fmla="*/ 430 h 945"/>
                <a:gd name="T56" fmla="*/ 0 w 671"/>
                <a:gd name="T57" fmla="*/ 445 h 945"/>
                <a:gd name="T58" fmla="*/ 0 w 671"/>
                <a:gd name="T59" fmla="*/ 456 h 945"/>
                <a:gd name="T60" fmla="*/ 0 w 671"/>
                <a:gd name="T61" fmla="*/ 461 h 945"/>
                <a:gd name="T62" fmla="*/ 59 w 671"/>
                <a:gd name="T63" fmla="*/ 460 h 945"/>
                <a:gd name="T64" fmla="*/ 215 w 671"/>
                <a:gd name="T65" fmla="*/ 317 h 945"/>
                <a:gd name="T66" fmla="*/ 335 w 671"/>
                <a:gd name="T67" fmla="*/ 459 h 945"/>
                <a:gd name="T68" fmla="*/ 320 w 671"/>
                <a:gd name="T69" fmla="*/ 253 h 945"/>
                <a:gd name="T70" fmla="*/ 316 w 671"/>
                <a:gd name="T71" fmla="*/ 246 h 945"/>
                <a:gd name="T72" fmla="*/ 312 w 671"/>
                <a:gd name="T73" fmla="*/ 236 h 945"/>
                <a:gd name="T74" fmla="*/ 306 w 671"/>
                <a:gd name="T75" fmla="*/ 221 h 945"/>
                <a:gd name="T76" fmla="*/ 298 w 671"/>
                <a:gd name="T77" fmla="*/ 203 h 945"/>
                <a:gd name="T78" fmla="*/ 290 w 671"/>
                <a:gd name="T79" fmla="*/ 183 h 945"/>
                <a:gd name="T80" fmla="*/ 281 w 671"/>
                <a:gd name="T81" fmla="*/ 163 h 945"/>
                <a:gd name="T82" fmla="*/ 273 w 671"/>
                <a:gd name="T83" fmla="*/ 142 h 945"/>
                <a:gd name="T84" fmla="*/ 265 w 671"/>
                <a:gd name="T85" fmla="*/ 122 h 945"/>
                <a:gd name="T86" fmla="*/ 257 w 671"/>
                <a:gd name="T87" fmla="*/ 104 h 945"/>
                <a:gd name="T88" fmla="*/ 252 w 671"/>
                <a:gd name="T89" fmla="*/ 88 h 945"/>
                <a:gd name="T90" fmla="*/ 246 w 671"/>
                <a:gd name="T91" fmla="*/ 74 h 945"/>
                <a:gd name="T92" fmla="*/ 241 w 671"/>
                <a:gd name="T93" fmla="*/ 62 h 945"/>
                <a:gd name="T94" fmla="*/ 238 w 671"/>
                <a:gd name="T95" fmla="*/ 53 h 945"/>
                <a:gd name="T96" fmla="*/ 235 w 671"/>
                <a:gd name="T97" fmla="*/ 46 h 945"/>
                <a:gd name="T98" fmla="*/ 213 w 671"/>
                <a:gd name="T99" fmla="*/ 17 h 945"/>
                <a:gd name="T100" fmla="*/ 60 w 671"/>
                <a:gd name="T101" fmla="*/ 0 h 9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71"/>
                <a:gd name="T154" fmla="*/ 0 h 945"/>
                <a:gd name="T155" fmla="*/ 671 w 671"/>
                <a:gd name="T156" fmla="*/ 945 h 9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71" h="945">
                  <a:moveTo>
                    <a:pt x="120" y="0"/>
                  </a:moveTo>
                  <a:lnTo>
                    <a:pt x="118" y="2"/>
                  </a:lnTo>
                  <a:lnTo>
                    <a:pt x="114" y="13"/>
                  </a:lnTo>
                  <a:lnTo>
                    <a:pt x="112" y="19"/>
                  </a:lnTo>
                  <a:lnTo>
                    <a:pt x="108" y="28"/>
                  </a:lnTo>
                  <a:lnTo>
                    <a:pt x="106" y="38"/>
                  </a:lnTo>
                  <a:lnTo>
                    <a:pt x="104" y="51"/>
                  </a:lnTo>
                  <a:lnTo>
                    <a:pt x="101" y="65"/>
                  </a:lnTo>
                  <a:lnTo>
                    <a:pt x="97" y="76"/>
                  </a:lnTo>
                  <a:lnTo>
                    <a:pt x="93" y="91"/>
                  </a:lnTo>
                  <a:lnTo>
                    <a:pt x="91" y="106"/>
                  </a:lnTo>
                  <a:lnTo>
                    <a:pt x="87" y="124"/>
                  </a:lnTo>
                  <a:lnTo>
                    <a:pt x="85" y="139"/>
                  </a:lnTo>
                  <a:lnTo>
                    <a:pt x="83" y="156"/>
                  </a:lnTo>
                  <a:lnTo>
                    <a:pt x="83" y="177"/>
                  </a:lnTo>
                  <a:lnTo>
                    <a:pt x="80" y="194"/>
                  </a:lnTo>
                  <a:lnTo>
                    <a:pt x="80" y="213"/>
                  </a:lnTo>
                  <a:lnTo>
                    <a:pt x="80" y="232"/>
                  </a:lnTo>
                  <a:lnTo>
                    <a:pt x="80" y="251"/>
                  </a:lnTo>
                  <a:lnTo>
                    <a:pt x="80" y="270"/>
                  </a:lnTo>
                  <a:lnTo>
                    <a:pt x="80" y="291"/>
                  </a:lnTo>
                  <a:lnTo>
                    <a:pt x="82" y="310"/>
                  </a:lnTo>
                  <a:lnTo>
                    <a:pt x="83" y="331"/>
                  </a:lnTo>
                  <a:lnTo>
                    <a:pt x="83" y="350"/>
                  </a:lnTo>
                  <a:lnTo>
                    <a:pt x="83" y="367"/>
                  </a:lnTo>
                  <a:lnTo>
                    <a:pt x="83" y="386"/>
                  </a:lnTo>
                  <a:lnTo>
                    <a:pt x="83" y="405"/>
                  </a:lnTo>
                  <a:lnTo>
                    <a:pt x="82" y="422"/>
                  </a:lnTo>
                  <a:lnTo>
                    <a:pt x="82" y="439"/>
                  </a:lnTo>
                  <a:lnTo>
                    <a:pt x="80" y="456"/>
                  </a:lnTo>
                  <a:lnTo>
                    <a:pt x="80" y="473"/>
                  </a:lnTo>
                  <a:lnTo>
                    <a:pt x="76" y="487"/>
                  </a:lnTo>
                  <a:lnTo>
                    <a:pt x="74" y="502"/>
                  </a:lnTo>
                  <a:lnTo>
                    <a:pt x="70" y="515"/>
                  </a:lnTo>
                  <a:lnTo>
                    <a:pt x="66" y="527"/>
                  </a:lnTo>
                  <a:lnTo>
                    <a:pt x="62" y="540"/>
                  </a:lnTo>
                  <a:lnTo>
                    <a:pt x="59" y="553"/>
                  </a:lnTo>
                  <a:lnTo>
                    <a:pt x="55" y="565"/>
                  </a:lnTo>
                  <a:lnTo>
                    <a:pt x="51" y="578"/>
                  </a:lnTo>
                  <a:lnTo>
                    <a:pt x="45" y="591"/>
                  </a:lnTo>
                  <a:lnTo>
                    <a:pt x="42" y="603"/>
                  </a:lnTo>
                  <a:lnTo>
                    <a:pt x="38" y="616"/>
                  </a:lnTo>
                  <a:lnTo>
                    <a:pt x="34" y="629"/>
                  </a:lnTo>
                  <a:lnTo>
                    <a:pt x="28" y="644"/>
                  </a:lnTo>
                  <a:lnTo>
                    <a:pt x="24" y="658"/>
                  </a:lnTo>
                  <a:lnTo>
                    <a:pt x="21" y="675"/>
                  </a:lnTo>
                  <a:lnTo>
                    <a:pt x="19" y="692"/>
                  </a:lnTo>
                  <a:lnTo>
                    <a:pt x="15" y="709"/>
                  </a:lnTo>
                  <a:lnTo>
                    <a:pt x="11" y="730"/>
                  </a:lnTo>
                  <a:lnTo>
                    <a:pt x="7" y="749"/>
                  </a:lnTo>
                  <a:lnTo>
                    <a:pt x="7" y="768"/>
                  </a:lnTo>
                  <a:lnTo>
                    <a:pt x="4" y="787"/>
                  </a:lnTo>
                  <a:lnTo>
                    <a:pt x="4" y="806"/>
                  </a:lnTo>
                  <a:lnTo>
                    <a:pt x="2" y="825"/>
                  </a:lnTo>
                  <a:lnTo>
                    <a:pt x="2" y="844"/>
                  </a:lnTo>
                  <a:lnTo>
                    <a:pt x="0" y="859"/>
                  </a:lnTo>
                  <a:lnTo>
                    <a:pt x="0" y="876"/>
                  </a:lnTo>
                  <a:lnTo>
                    <a:pt x="0" y="890"/>
                  </a:lnTo>
                  <a:lnTo>
                    <a:pt x="0" y="903"/>
                  </a:lnTo>
                  <a:lnTo>
                    <a:pt x="0" y="911"/>
                  </a:lnTo>
                  <a:lnTo>
                    <a:pt x="0" y="918"/>
                  </a:lnTo>
                  <a:lnTo>
                    <a:pt x="0" y="922"/>
                  </a:lnTo>
                  <a:lnTo>
                    <a:pt x="0" y="926"/>
                  </a:lnTo>
                  <a:lnTo>
                    <a:pt x="118" y="920"/>
                  </a:lnTo>
                  <a:lnTo>
                    <a:pt x="312" y="464"/>
                  </a:lnTo>
                  <a:lnTo>
                    <a:pt x="431" y="633"/>
                  </a:lnTo>
                  <a:lnTo>
                    <a:pt x="507" y="945"/>
                  </a:lnTo>
                  <a:lnTo>
                    <a:pt x="671" y="918"/>
                  </a:lnTo>
                  <a:lnTo>
                    <a:pt x="642" y="509"/>
                  </a:lnTo>
                  <a:lnTo>
                    <a:pt x="641" y="506"/>
                  </a:lnTo>
                  <a:lnTo>
                    <a:pt x="637" y="502"/>
                  </a:lnTo>
                  <a:lnTo>
                    <a:pt x="633" y="492"/>
                  </a:lnTo>
                  <a:lnTo>
                    <a:pt x="631" y="485"/>
                  </a:lnTo>
                  <a:lnTo>
                    <a:pt x="625" y="471"/>
                  </a:lnTo>
                  <a:lnTo>
                    <a:pt x="620" y="458"/>
                  </a:lnTo>
                  <a:lnTo>
                    <a:pt x="612" y="441"/>
                  </a:lnTo>
                  <a:lnTo>
                    <a:pt x="606" y="426"/>
                  </a:lnTo>
                  <a:lnTo>
                    <a:pt x="597" y="405"/>
                  </a:lnTo>
                  <a:lnTo>
                    <a:pt x="589" y="386"/>
                  </a:lnTo>
                  <a:lnTo>
                    <a:pt x="580" y="365"/>
                  </a:lnTo>
                  <a:lnTo>
                    <a:pt x="572" y="346"/>
                  </a:lnTo>
                  <a:lnTo>
                    <a:pt x="563" y="325"/>
                  </a:lnTo>
                  <a:lnTo>
                    <a:pt x="555" y="304"/>
                  </a:lnTo>
                  <a:lnTo>
                    <a:pt x="547" y="283"/>
                  </a:lnTo>
                  <a:lnTo>
                    <a:pt x="540" y="264"/>
                  </a:lnTo>
                  <a:lnTo>
                    <a:pt x="530" y="243"/>
                  </a:lnTo>
                  <a:lnTo>
                    <a:pt x="523" y="224"/>
                  </a:lnTo>
                  <a:lnTo>
                    <a:pt x="515" y="207"/>
                  </a:lnTo>
                  <a:lnTo>
                    <a:pt x="509" y="190"/>
                  </a:lnTo>
                  <a:lnTo>
                    <a:pt x="504" y="175"/>
                  </a:lnTo>
                  <a:lnTo>
                    <a:pt x="498" y="162"/>
                  </a:lnTo>
                  <a:lnTo>
                    <a:pt x="492" y="148"/>
                  </a:lnTo>
                  <a:lnTo>
                    <a:pt x="488" y="135"/>
                  </a:lnTo>
                  <a:lnTo>
                    <a:pt x="483" y="124"/>
                  </a:lnTo>
                  <a:lnTo>
                    <a:pt x="479" y="114"/>
                  </a:lnTo>
                  <a:lnTo>
                    <a:pt x="477" y="106"/>
                  </a:lnTo>
                  <a:lnTo>
                    <a:pt x="475" y="101"/>
                  </a:lnTo>
                  <a:lnTo>
                    <a:pt x="471" y="91"/>
                  </a:lnTo>
                  <a:lnTo>
                    <a:pt x="471" y="89"/>
                  </a:lnTo>
                  <a:lnTo>
                    <a:pt x="426" y="34"/>
                  </a:lnTo>
                  <a:lnTo>
                    <a:pt x="12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4" name="Freeform 76"/>
            <p:cNvSpPr>
              <a:spLocks/>
            </p:cNvSpPr>
            <p:nvPr/>
          </p:nvSpPr>
          <p:spPr bwMode="auto">
            <a:xfrm>
              <a:off x="603" y="2897"/>
              <a:ext cx="53" cy="99"/>
            </a:xfrm>
            <a:custGeom>
              <a:avLst/>
              <a:gdLst>
                <a:gd name="T0" fmla="*/ 28 w 107"/>
                <a:gd name="T1" fmla="*/ 0 h 198"/>
                <a:gd name="T2" fmla="*/ 31 w 107"/>
                <a:gd name="T3" fmla="*/ 28 h 198"/>
                <a:gd name="T4" fmla="*/ 38 w 107"/>
                <a:gd name="T5" fmla="*/ 40 h 198"/>
                <a:gd name="T6" fmla="*/ 47 w 107"/>
                <a:gd name="T7" fmla="*/ 23 h 198"/>
                <a:gd name="T8" fmla="*/ 52 w 107"/>
                <a:gd name="T9" fmla="*/ 29 h 198"/>
                <a:gd name="T10" fmla="*/ 51 w 107"/>
                <a:gd name="T11" fmla="*/ 37 h 198"/>
                <a:gd name="T12" fmla="*/ 53 w 107"/>
                <a:gd name="T13" fmla="*/ 56 h 198"/>
                <a:gd name="T14" fmla="*/ 41 w 107"/>
                <a:gd name="T15" fmla="*/ 99 h 198"/>
                <a:gd name="T16" fmla="*/ 18 w 107"/>
                <a:gd name="T17" fmla="*/ 97 h 198"/>
                <a:gd name="T18" fmla="*/ 0 w 107"/>
                <a:gd name="T19" fmla="*/ 52 h 198"/>
                <a:gd name="T20" fmla="*/ 18 w 107"/>
                <a:gd name="T21" fmla="*/ 19 h 198"/>
                <a:gd name="T22" fmla="*/ 19 w 107"/>
                <a:gd name="T23" fmla="*/ 9 h 198"/>
                <a:gd name="T24" fmla="*/ 28 w 107"/>
                <a:gd name="T25" fmla="*/ 0 h 198"/>
                <a:gd name="T26" fmla="*/ 28 w 107"/>
                <a:gd name="T27" fmla="*/ 0 h 1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7"/>
                <a:gd name="T43" fmla="*/ 0 h 198"/>
                <a:gd name="T44" fmla="*/ 107 w 107"/>
                <a:gd name="T45" fmla="*/ 198 h 19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7" h="198">
                  <a:moveTo>
                    <a:pt x="57" y="0"/>
                  </a:moveTo>
                  <a:lnTo>
                    <a:pt x="63" y="57"/>
                  </a:lnTo>
                  <a:lnTo>
                    <a:pt x="76" y="80"/>
                  </a:lnTo>
                  <a:lnTo>
                    <a:pt x="95" y="46"/>
                  </a:lnTo>
                  <a:lnTo>
                    <a:pt x="105" y="59"/>
                  </a:lnTo>
                  <a:lnTo>
                    <a:pt x="103" y="74"/>
                  </a:lnTo>
                  <a:lnTo>
                    <a:pt x="107" y="112"/>
                  </a:lnTo>
                  <a:lnTo>
                    <a:pt x="82" y="198"/>
                  </a:lnTo>
                  <a:lnTo>
                    <a:pt x="36" y="194"/>
                  </a:lnTo>
                  <a:lnTo>
                    <a:pt x="0" y="105"/>
                  </a:lnTo>
                  <a:lnTo>
                    <a:pt x="36" y="38"/>
                  </a:lnTo>
                  <a:lnTo>
                    <a:pt x="38" y="17"/>
                  </a:lnTo>
                  <a:lnTo>
                    <a:pt x="57" y="0"/>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5" name="Freeform 77"/>
            <p:cNvSpPr>
              <a:spLocks/>
            </p:cNvSpPr>
            <p:nvPr/>
          </p:nvSpPr>
          <p:spPr bwMode="auto">
            <a:xfrm>
              <a:off x="574" y="2978"/>
              <a:ext cx="404" cy="526"/>
            </a:xfrm>
            <a:custGeom>
              <a:avLst/>
              <a:gdLst>
                <a:gd name="T0" fmla="*/ 118 w 808"/>
                <a:gd name="T1" fmla="*/ 235 h 1051"/>
                <a:gd name="T2" fmla="*/ 145 w 808"/>
                <a:gd name="T3" fmla="*/ 262 h 1051"/>
                <a:gd name="T4" fmla="*/ 158 w 808"/>
                <a:gd name="T5" fmla="*/ 262 h 1051"/>
                <a:gd name="T6" fmla="*/ 174 w 808"/>
                <a:gd name="T7" fmla="*/ 262 h 1051"/>
                <a:gd name="T8" fmla="*/ 193 w 808"/>
                <a:gd name="T9" fmla="*/ 262 h 1051"/>
                <a:gd name="T10" fmla="*/ 213 w 808"/>
                <a:gd name="T11" fmla="*/ 262 h 1051"/>
                <a:gd name="T12" fmla="*/ 229 w 808"/>
                <a:gd name="T13" fmla="*/ 262 h 1051"/>
                <a:gd name="T14" fmla="*/ 242 w 808"/>
                <a:gd name="T15" fmla="*/ 262 h 1051"/>
                <a:gd name="T16" fmla="*/ 256 w 808"/>
                <a:gd name="T17" fmla="*/ 262 h 1051"/>
                <a:gd name="T18" fmla="*/ 265 w 808"/>
                <a:gd name="T19" fmla="*/ 262 h 1051"/>
                <a:gd name="T20" fmla="*/ 269 w 808"/>
                <a:gd name="T21" fmla="*/ 261 h 1051"/>
                <a:gd name="T22" fmla="*/ 282 w 808"/>
                <a:gd name="T23" fmla="*/ 258 h 1051"/>
                <a:gd name="T24" fmla="*/ 299 w 808"/>
                <a:gd name="T25" fmla="*/ 255 h 1051"/>
                <a:gd name="T26" fmla="*/ 320 w 808"/>
                <a:gd name="T27" fmla="*/ 252 h 1051"/>
                <a:gd name="T28" fmla="*/ 341 w 808"/>
                <a:gd name="T29" fmla="*/ 248 h 1051"/>
                <a:gd name="T30" fmla="*/ 360 w 808"/>
                <a:gd name="T31" fmla="*/ 245 h 1051"/>
                <a:gd name="T32" fmla="*/ 376 w 808"/>
                <a:gd name="T33" fmla="*/ 243 h 1051"/>
                <a:gd name="T34" fmla="*/ 389 w 808"/>
                <a:gd name="T35" fmla="*/ 243 h 1051"/>
                <a:gd name="T36" fmla="*/ 404 w 808"/>
                <a:gd name="T37" fmla="*/ 242 h 1051"/>
                <a:gd name="T38" fmla="*/ 397 w 808"/>
                <a:gd name="T39" fmla="*/ 294 h 1051"/>
                <a:gd name="T40" fmla="*/ 387 w 808"/>
                <a:gd name="T41" fmla="*/ 298 h 1051"/>
                <a:gd name="T42" fmla="*/ 374 w 808"/>
                <a:gd name="T43" fmla="*/ 303 h 1051"/>
                <a:gd name="T44" fmla="*/ 355 w 808"/>
                <a:gd name="T45" fmla="*/ 314 h 1051"/>
                <a:gd name="T46" fmla="*/ 330 w 808"/>
                <a:gd name="T47" fmla="*/ 328 h 1051"/>
                <a:gd name="T48" fmla="*/ 301 w 808"/>
                <a:gd name="T49" fmla="*/ 348 h 1051"/>
                <a:gd name="T50" fmla="*/ 266 w 808"/>
                <a:gd name="T51" fmla="*/ 372 h 1051"/>
                <a:gd name="T52" fmla="*/ 234 w 808"/>
                <a:gd name="T53" fmla="*/ 396 h 1051"/>
                <a:gd name="T54" fmla="*/ 205 w 808"/>
                <a:gd name="T55" fmla="*/ 415 h 1051"/>
                <a:gd name="T56" fmla="*/ 190 w 808"/>
                <a:gd name="T57" fmla="*/ 427 h 1051"/>
                <a:gd name="T58" fmla="*/ 194 w 808"/>
                <a:gd name="T59" fmla="*/ 483 h 1051"/>
                <a:gd name="T60" fmla="*/ 185 w 808"/>
                <a:gd name="T61" fmla="*/ 492 h 1051"/>
                <a:gd name="T62" fmla="*/ 174 w 808"/>
                <a:gd name="T63" fmla="*/ 503 h 1051"/>
                <a:gd name="T64" fmla="*/ 158 w 808"/>
                <a:gd name="T65" fmla="*/ 513 h 1051"/>
                <a:gd name="T66" fmla="*/ 138 w 808"/>
                <a:gd name="T67" fmla="*/ 522 h 1051"/>
                <a:gd name="T68" fmla="*/ 115 w 808"/>
                <a:gd name="T69" fmla="*/ 525 h 1051"/>
                <a:gd name="T70" fmla="*/ 92 w 808"/>
                <a:gd name="T71" fmla="*/ 521 h 1051"/>
                <a:gd name="T72" fmla="*/ 68 w 808"/>
                <a:gd name="T73" fmla="*/ 512 h 1051"/>
                <a:gd name="T74" fmla="*/ 49 w 808"/>
                <a:gd name="T75" fmla="*/ 503 h 1051"/>
                <a:gd name="T76" fmla="*/ 35 w 808"/>
                <a:gd name="T77" fmla="*/ 494 h 1051"/>
                <a:gd name="T78" fmla="*/ 29 w 808"/>
                <a:gd name="T79" fmla="*/ 491 h 1051"/>
                <a:gd name="T80" fmla="*/ 26 w 808"/>
                <a:gd name="T81" fmla="*/ 484 h 1051"/>
                <a:gd name="T82" fmla="*/ 19 w 808"/>
                <a:gd name="T83" fmla="*/ 468 h 1051"/>
                <a:gd name="T84" fmla="*/ 13 w 808"/>
                <a:gd name="T85" fmla="*/ 446 h 1051"/>
                <a:gd name="T86" fmla="*/ 6 w 808"/>
                <a:gd name="T87" fmla="*/ 418 h 1051"/>
                <a:gd name="T88" fmla="*/ 2 w 808"/>
                <a:gd name="T89" fmla="*/ 388 h 1051"/>
                <a:gd name="T90" fmla="*/ 0 w 808"/>
                <a:gd name="T91" fmla="*/ 354 h 1051"/>
                <a:gd name="T92" fmla="*/ 1 w 808"/>
                <a:gd name="T93" fmla="*/ 320 h 1051"/>
                <a:gd name="T94" fmla="*/ 3 w 808"/>
                <a:gd name="T95" fmla="*/ 289 h 1051"/>
                <a:gd name="T96" fmla="*/ 7 w 808"/>
                <a:gd name="T97" fmla="*/ 267 h 1051"/>
                <a:gd name="T98" fmla="*/ 8 w 808"/>
                <a:gd name="T99" fmla="*/ 255 h 1051"/>
                <a:gd name="T100" fmla="*/ 8 w 808"/>
                <a:gd name="T101" fmla="*/ 250 h 1051"/>
                <a:gd name="T102" fmla="*/ 7 w 808"/>
                <a:gd name="T103" fmla="*/ 233 h 1051"/>
                <a:gd name="T104" fmla="*/ 7 w 808"/>
                <a:gd name="T105" fmla="*/ 204 h 1051"/>
                <a:gd name="T106" fmla="*/ 7 w 808"/>
                <a:gd name="T107" fmla="*/ 169 h 1051"/>
                <a:gd name="T108" fmla="*/ 10 w 808"/>
                <a:gd name="T109" fmla="*/ 132 h 1051"/>
                <a:gd name="T110" fmla="*/ 13 w 808"/>
                <a:gd name="T111" fmla="*/ 96 h 1051"/>
                <a:gd name="T112" fmla="*/ 19 w 808"/>
                <a:gd name="T113" fmla="*/ 67 h 1051"/>
                <a:gd name="T114" fmla="*/ 26 w 808"/>
                <a:gd name="T115" fmla="*/ 41 h 1051"/>
                <a:gd name="T116" fmla="*/ 34 w 808"/>
                <a:gd name="T117" fmla="*/ 22 h 1051"/>
                <a:gd name="T118" fmla="*/ 40 w 808"/>
                <a:gd name="T119" fmla="*/ 8 h 1051"/>
                <a:gd name="T120" fmla="*/ 72 w 808"/>
                <a:gd name="T121" fmla="*/ 0 h 10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8"/>
                <a:gd name="T184" fmla="*/ 0 h 1051"/>
                <a:gd name="T185" fmla="*/ 808 w 808"/>
                <a:gd name="T186" fmla="*/ 1051 h 10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8" h="1051">
                  <a:moveTo>
                    <a:pt x="143" y="0"/>
                  </a:moveTo>
                  <a:lnTo>
                    <a:pt x="173" y="150"/>
                  </a:lnTo>
                  <a:lnTo>
                    <a:pt x="236" y="469"/>
                  </a:lnTo>
                  <a:lnTo>
                    <a:pt x="276" y="523"/>
                  </a:lnTo>
                  <a:lnTo>
                    <a:pt x="278" y="523"/>
                  </a:lnTo>
                  <a:lnTo>
                    <a:pt x="289" y="523"/>
                  </a:lnTo>
                  <a:lnTo>
                    <a:pt x="295" y="523"/>
                  </a:lnTo>
                  <a:lnTo>
                    <a:pt x="305" y="523"/>
                  </a:lnTo>
                  <a:lnTo>
                    <a:pt x="316" y="523"/>
                  </a:lnTo>
                  <a:lnTo>
                    <a:pt x="327" y="523"/>
                  </a:lnTo>
                  <a:lnTo>
                    <a:pt x="337" y="523"/>
                  </a:lnTo>
                  <a:lnTo>
                    <a:pt x="348" y="523"/>
                  </a:lnTo>
                  <a:lnTo>
                    <a:pt x="362" y="523"/>
                  </a:lnTo>
                  <a:lnTo>
                    <a:pt x="375" y="523"/>
                  </a:lnTo>
                  <a:lnTo>
                    <a:pt x="386" y="523"/>
                  </a:lnTo>
                  <a:lnTo>
                    <a:pt x="400" y="523"/>
                  </a:lnTo>
                  <a:lnTo>
                    <a:pt x="413" y="523"/>
                  </a:lnTo>
                  <a:lnTo>
                    <a:pt x="426" y="523"/>
                  </a:lnTo>
                  <a:lnTo>
                    <a:pt x="438" y="523"/>
                  </a:lnTo>
                  <a:lnTo>
                    <a:pt x="447" y="523"/>
                  </a:lnTo>
                  <a:lnTo>
                    <a:pt x="459" y="523"/>
                  </a:lnTo>
                  <a:lnTo>
                    <a:pt x="468" y="523"/>
                  </a:lnTo>
                  <a:lnTo>
                    <a:pt x="476" y="523"/>
                  </a:lnTo>
                  <a:lnTo>
                    <a:pt x="485" y="523"/>
                  </a:lnTo>
                  <a:lnTo>
                    <a:pt x="493" y="523"/>
                  </a:lnTo>
                  <a:lnTo>
                    <a:pt x="500" y="523"/>
                  </a:lnTo>
                  <a:lnTo>
                    <a:pt x="512" y="523"/>
                  </a:lnTo>
                  <a:lnTo>
                    <a:pt x="521" y="523"/>
                  </a:lnTo>
                  <a:lnTo>
                    <a:pt x="525" y="523"/>
                  </a:lnTo>
                  <a:lnTo>
                    <a:pt x="529" y="523"/>
                  </a:lnTo>
                  <a:lnTo>
                    <a:pt x="529" y="521"/>
                  </a:lnTo>
                  <a:lnTo>
                    <a:pt x="533" y="521"/>
                  </a:lnTo>
                  <a:lnTo>
                    <a:pt x="537" y="521"/>
                  </a:lnTo>
                  <a:lnTo>
                    <a:pt x="544" y="519"/>
                  </a:lnTo>
                  <a:lnTo>
                    <a:pt x="552" y="517"/>
                  </a:lnTo>
                  <a:lnTo>
                    <a:pt x="563" y="515"/>
                  </a:lnTo>
                  <a:lnTo>
                    <a:pt x="573" y="513"/>
                  </a:lnTo>
                  <a:lnTo>
                    <a:pt x="586" y="513"/>
                  </a:lnTo>
                  <a:lnTo>
                    <a:pt x="597" y="509"/>
                  </a:lnTo>
                  <a:lnTo>
                    <a:pt x="611" y="507"/>
                  </a:lnTo>
                  <a:lnTo>
                    <a:pt x="624" y="504"/>
                  </a:lnTo>
                  <a:lnTo>
                    <a:pt x="639" y="504"/>
                  </a:lnTo>
                  <a:lnTo>
                    <a:pt x="653" y="500"/>
                  </a:lnTo>
                  <a:lnTo>
                    <a:pt x="668" y="498"/>
                  </a:lnTo>
                  <a:lnTo>
                    <a:pt x="681" y="496"/>
                  </a:lnTo>
                  <a:lnTo>
                    <a:pt x="696" y="494"/>
                  </a:lnTo>
                  <a:lnTo>
                    <a:pt x="708" y="490"/>
                  </a:lnTo>
                  <a:lnTo>
                    <a:pt x="719" y="490"/>
                  </a:lnTo>
                  <a:lnTo>
                    <a:pt x="730" y="486"/>
                  </a:lnTo>
                  <a:lnTo>
                    <a:pt x="742" y="486"/>
                  </a:lnTo>
                  <a:lnTo>
                    <a:pt x="751" y="486"/>
                  </a:lnTo>
                  <a:lnTo>
                    <a:pt x="761" y="485"/>
                  </a:lnTo>
                  <a:lnTo>
                    <a:pt x="769" y="485"/>
                  </a:lnTo>
                  <a:lnTo>
                    <a:pt x="778" y="485"/>
                  </a:lnTo>
                  <a:lnTo>
                    <a:pt x="789" y="483"/>
                  </a:lnTo>
                  <a:lnTo>
                    <a:pt x="799" y="483"/>
                  </a:lnTo>
                  <a:lnTo>
                    <a:pt x="807" y="483"/>
                  </a:lnTo>
                  <a:lnTo>
                    <a:pt x="808" y="483"/>
                  </a:lnTo>
                  <a:lnTo>
                    <a:pt x="797" y="587"/>
                  </a:lnTo>
                  <a:lnTo>
                    <a:pt x="793" y="587"/>
                  </a:lnTo>
                  <a:lnTo>
                    <a:pt x="788" y="591"/>
                  </a:lnTo>
                  <a:lnTo>
                    <a:pt x="782" y="591"/>
                  </a:lnTo>
                  <a:lnTo>
                    <a:pt x="774" y="595"/>
                  </a:lnTo>
                  <a:lnTo>
                    <a:pt x="767" y="597"/>
                  </a:lnTo>
                  <a:lnTo>
                    <a:pt x="759" y="602"/>
                  </a:lnTo>
                  <a:lnTo>
                    <a:pt x="748" y="606"/>
                  </a:lnTo>
                  <a:lnTo>
                    <a:pt x="736" y="612"/>
                  </a:lnTo>
                  <a:lnTo>
                    <a:pt x="723" y="618"/>
                  </a:lnTo>
                  <a:lnTo>
                    <a:pt x="710" y="627"/>
                  </a:lnTo>
                  <a:lnTo>
                    <a:pt x="694" y="635"/>
                  </a:lnTo>
                  <a:lnTo>
                    <a:pt x="679" y="644"/>
                  </a:lnTo>
                  <a:lnTo>
                    <a:pt x="660" y="656"/>
                  </a:lnTo>
                  <a:lnTo>
                    <a:pt x="643" y="669"/>
                  </a:lnTo>
                  <a:lnTo>
                    <a:pt x="622" y="680"/>
                  </a:lnTo>
                  <a:lnTo>
                    <a:pt x="601" y="696"/>
                  </a:lnTo>
                  <a:lnTo>
                    <a:pt x="576" y="711"/>
                  </a:lnTo>
                  <a:lnTo>
                    <a:pt x="556" y="728"/>
                  </a:lnTo>
                  <a:lnTo>
                    <a:pt x="531" y="743"/>
                  </a:lnTo>
                  <a:lnTo>
                    <a:pt x="508" y="758"/>
                  </a:lnTo>
                  <a:lnTo>
                    <a:pt x="487" y="773"/>
                  </a:lnTo>
                  <a:lnTo>
                    <a:pt x="468" y="791"/>
                  </a:lnTo>
                  <a:lnTo>
                    <a:pt x="447" y="804"/>
                  </a:lnTo>
                  <a:lnTo>
                    <a:pt x="428" y="815"/>
                  </a:lnTo>
                  <a:lnTo>
                    <a:pt x="411" y="829"/>
                  </a:lnTo>
                  <a:lnTo>
                    <a:pt x="400" y="840"/>
                  </a:lnTo>
                  <a:lnTo>
                    <a:pt x="386" y="848"/>
                  </a:lnTo>
                  <a:lnTo>
                    <a:pt x="379" y="853"/>
                  </a:lnTo>
                  <a:lnTo>
                    <a:pt x="373" y="857"/>
                  </a:lnTo>
                  <a:lnTo>
                    <a:pt x="373" y="861"/>
                  </a:lnTo>
                  <a:lnTo>
                    <a:pt x="388" y="965"/>
                  </a:lnTo>
                  <a:lnTo>
                    <a:pt x="384" y="967"/>
                  </a:lnTo>
                  <a:lnTo>
                    <a:pt x="377" y="977"/>
                  </a:lnTo>
                  <a:lnTo>
                    <a:pt x="369" y="983"/>
                  </a:lnTo>
                  <a:lnTo>
                    <a:pt x="363" y="990"/>
                  </a:lnTo>
                  <a:lnTo>
                    <a:pt x="356" y="998"/>
                  </a:lnTo>
                  <a:lnTo>
                    <a:pt x="348" y="1005"/>
                  </a:lnTo>
                  <a:lnTo>
                    <a:pt x="337" y="1013"/>
                  </a:lnTo>
                  <a:lnTo>
                    <a:pt x="327" y="1021"/>
                  </a:lnTo>
                  <a:lnTo>
                    <a:pt x="316" y="1026"/>
                  </a:lnTo>
                  <a:lnTo>
                    <a:pt x="303" y="1034"/>
                  </a:lnTo>
                  <a:lnTo>
                    <a:pt x="289" y="1040"/>
                  </a:lnTo>
                  <a:lnTo>
                    <a:pt x="276" y="1043"/>
                  </a:lnTo>
                  <a:lnTo>
                    <a:pt x="261" y="1047"/>
                  </a:lnTo>
                  <a:lnTo>
                    <a:pt x="247" y="1051"/>
                  </a:lnTo>
                  <a:lnTo>
                    <a:pt x="230" y="1049"/>
                  </a:lnTo>
                  <a:lnTo>
                    <a:pt x="215" y="1047"/>
                  </a:lnTo>
                  <a:lnTo>
                    <a:pt x="198" y="1043"/>
                  </a:lnTo>
                  <a:lnTo>
                    <a:pt x="183" y="1042"/>
                  </a:lnTo>
                  <a:lnTo>
                    <a:pt x="168" y="1036"/>
                  </a:lnTo>
                  <a:lnTo>
                    <a:pt x="152" y="1030"/>
                  </a:lnTo>
                  <a:lnTo>
                    <a:pt x="135" y="1024"/>
                  </a:lnTo>
                  <a:lnTo>
                    <a:pt x="122" y="1019"/>
                  </a:lnTo>
                  <a:lnTo>
                    <a:pt x="109" y="1011"/>
                  </a:lnTo>
                  <a:lnTo>
                    <a:pt x="97" y="1005"/>
                  </a:lnTo>
                  <a:lnTo>
                    <a:pt x="84" y="998"/>
                  </a:lnTo>
                  <a:lnTo>
                    <a:pt x="76" y="994"/>
                  </a:lnTo>
                  <a:lnTo>
                    <a:pt x="69" y="988"/>
                  </a:lnTo>
                  <a:lnTo>
                    <a:pt x="63" y="986"/>
                  </a:lnTo>
                  <a:lnTo>
                    <a:pt x="59" y="984"/>
                  </a:lnTo>
                  <a:lnTo>
                    <a:pt x="59" y="981"/>
                  </a:lnTo>
                  <a:lnTo>
                    <a:pt x="57" y="979"/>
                  </a:lnTo>
                  <a:lnTo>
                    <a:pt x="55" y="973"/>
                  </a:lnTo>
                  <a:lnTo>
                    <a:pt x="52" y="967"/>
                  </a:lnTo>
                  <a:lnTo>
                    <a:pt x="46" y="958"/>
                  </a:lnTo>
                  <a:lnTo>
                    <a:pt x="42" y="948"/>
                  </a:lnTo>
                  <a:lnTo>
                    <a:pt x="38" y="935"/>
                  </a:lnTo>
                  <a:lnTo>
                    <a:pt x="35" y="924"/>
                  </a:lnTo>
                  <a:lnTo>
                    <a:pt x="29" y="908"/>
                  </a:lnTo>
                  <a:lnTo>
                    <a:pt x="25" y="891"/>
                  </a:lnTo>
                  <a:lnTo>
                    <a:pt x="19" y="874"/>
                  </a:lnTo>
                  <a:lnTo>
                    <a:pt x="16" y="857"/>
                  </a:lnTo>
                  <a:lnTo>
                    <a:pt x="12" y="836"/>
                  </a:lnTo>
                  <a:lnTo>
                    <a:pt x="8" y="817"/>
                  </a:lnTo>
                  <a:lnTo>
                    <a:pt x="4" y="796"/>
                  </a:lnTo>
                  <a:lnTo>
                    <a:pt x="4" y="775"/>
                  </a:lnTo>
                  <a:lnTo>
                    <a:pt x="0" y="753"/>
                  </a:lnTo>
                  <a:lnTo>
                    <a:pt x="0" y="730"/>
                  </a:lnTo>
                  <a:lnTo>
                    <a:pt x="0" y="707"/>
                  </a:lnTo>
                  <a:lnTo>
                    <a:pt x="0" y="684"/>
                  </a:lnTo>
                  <a:lnTo>
                    <a:pt x="0" y="659"/>
                  </a:lnTo>
                  <a:lnTo>
                    <a:pt x="2" y="639"/>
                  </a:lnTo>
                  <a:lnTo>
                    <a:pt x="4" y="618"/>
                  </a:lnTo>
                  <a:lnTo>
                    <a:pt x="6" y="597"/>
                  </a:lnTo>
                  <a:lnTo>
                    <a:pt x="6" y="578"/>
                  </a:lnTo>
                  <a:lnTo>
                    <a:pt x="10" y="561"/>
                  </a:lnTo>
                  <a:lnTo>
                    <a:pt x="10" y="545"/>
                  </a:lnTo>
                  <a:lnTo>
                    <a:pt x="14" y="534"/>
                  </a:lnTo>
                  <a:lnTo>
                    <a:pt x="14" y="523"/>
                  </a:lnTo>
                  <a:lnTo>
                    <a:pt x="14" y="515"/>
                  </a:lnTo>
                  <a:lnTo>
                    <a:pt x="16" y="509"/>
                  </a:lnTo>
                  <a:lnTo>
                    <a:pt x="17" y="509"/>
                  </a:lnTo>
                  <a:lnTo>
                    <a:pt x="16" y="507"/>
                  </a:lnTo>
                  <a:lnTo>
                    <a:pt x="16" y="500"/>
                  </a:lnTo>
                  <a:lnTo>
                    <a:pt x="16" y="490"/>
                  </a:lnTo>
                  <a:lnTo>
                    <a:pt x="16" y="481"/>
                  </a:lnTo>
                  <a:lnTo>
                    <a:pt x="14" y="466"/>
                  </a:lnTo>
                  <a:lnTo>
                    <a:pt x="14" y="448"/>
                  </a:lnTo>
                  <a:lnTo>
                    <a:pt x="14" y="428"/>
                  </a:lnTo>
                  <a:lnTo>
                    <a:pt x="14" y="408"/>
                  </a:lnTo>
                  <a:lnTo>
                    <a:pt x="14" y="386"/>
                  </a:lnTo>
                  <a:lnTo>
                    <a:pt x="14" y="363"/>
                  </a:lnTo>
                  <a:lnTo>
                    <a:pt x="14" y="338"/>
                  </a:lnTo>
                  <a:lnTo>
                    <a:pt x="16" y="313"/>
                  </a:lnTo>
                  <a:lnTo>
                    <a:pt x="17" y="287"/>
                  </a:lnTo>
                  <a:lnTo>
                    <a:pt x="19" y="264"/>
                  </a:lnTo>
                  <a:lnTo>
                    <a:pt x="21" y="239"/>
                  </a:lnTo>
                  <a:lnTo>
                    <a:pt x="25" y="216"/>
                  </a:lnTo>
                  <a:lnTo>
                    <a:pt x="25" y="192"/>
                  </a:lnTo>
                  <a:lnTo>
                    <a:pt x="29" y="171"/>
                  </a:lnTo>
                  <a:lnTo>
                    <a:pt x="35" y="150"/>
                  </a:lnTo>
                  <a:lnTo>
                    <a:pt x="38" y="133"/>
                  </a:lnTo>
                  <a:lnTo>
                    <a:pt x="42" y="112"/>
                  </a:lnTo>
                  <a:lnTo>
                    <a:pt x="48" y="97"/>
                  </a:lnTo>
                  <a:lnTo>
                    <a:pt x="52" y="82"/>
                  </a:lnTo>
                  <a:lnTo>
                    <a:pt x="59" y="68"/>
                  </a:lnTo>
                  <a:lnTo>
                    <a:pt x="63" y="55"/>
                  </a:lnTo>
                  <a:lnTo>
                    <a:pt x="67" y="44"/>
                  </a:lnTo>
                  <a:lnTo>
                    <a:pt x="71" y="34"/>
                  </a:lnTo>
                  <a:lnTo>
                    <a:pt x="74" y="26"/>
                  </a:lnTo>
                  <a:lnTo>
                    <a:pt x="80" y="15"/>
                  </a:lnTo>
                  <a:lnTo>
                    <a:pt x="82" y="13"/>
                  </a:lnTo>
                  <a:lnTo>
                    <a:pt x="143" y="0"/>
                  </a:lnTo>
                  <a:close/>
                </a:path>
              </a:pathLst>
            </a:custGeom>
            <a:solidFill>
              <a:srgbClr val="FFFFC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6" name="Freeform 78"/>
            <p:cNvSpPr>
              <a:spLocks/>
            </p:cNvSpPr>
            <p:nvPr/>
          </p:nvSpPr>
          <p:spPr bwMode="auto">
            <a:xfrm>
              <a:off x="716" y="3247"/>
              <a:ext cx="257" cy="255"/>
            </a:xfrm>
            <a:custGeom>
              <a:avLst/>
              <a:gdLst>
                <a:gd name="T0" fmla="*/ 233 w 513"/>
                <a:gd name="T1" fmla="*/ 31 h 509"/>
                <a:gd name="T2" fmla="*/ 209 w 513"/>
                <a:gd name="T3" fmla="*/ 25 h 509"/>
                <a:gd name="T4" fmla="*/ 203 w 513"/>
                <a:gd name="T5" fmla="*/ 30 h 509"/>
                <a:gd name="T6" fmla="*/ 195 w 513"/>
                <a:gd name="T7" fmla="*/ 33 h 509"/>
                <a:gd name="T8" fmla="*/ 185 w 513"/>
                <a:gd name="T9" fmla="*/ 40 h 509"/>
                <a:gd name="T10" fmla="*/ 172 w 513"/>
                <a:gd name="T11" fmla="*/ 46 h 509"/>
                <a:gd name="T12" fmla="*/ 158 w 513"/>
                <a:gd name="T13" fmla="*/ 53 h 509"/>
                <a:gd name="T14" fmla="*/ 141 w 513"/>
                <a:gd name="T15" fmla="*/ 61 h 509"/>
                <a:gd name="T16" fmla="*/ 123 w 513"/>
                <a:gd name="T17" fmla="*/ 69 h 509"/>
                <a:gd name="T18" fmla="*/ 102 w 513"/>
                <a:gd name="T19" fmla="*/ 75 h 509"/>
                <a:gd name="T20" fmla="*/ 81 w 513"/>
                <a:gd name="T21" fmla="*/ 82 h 509"/>
                <a:gd name="T22" fmla="*/ 60 w 513"/>
                <a:gd name="T23" fmla="*/ 89 h 509"/>
                <a:gd name="T24" fmla="*/ 41 w 513"/>
                <a:gd name="T25" fmla="*/ 94 h 509"/>
                <a:gd name="T26" fmla="*/ 25 w 513"/>
                <a:gd name="T27" fmla="*/ 98 h 509"/>
                <a:gd name="T28" fmla="*/ 11 w 513"/>
                <a:gd name="T29" fmla="*/ 101 h 509"/>
                <a:gd name="T30" fmla="*/ 3 w 513"/>
                <a:gd name="T31" fmla="*/ 103 h 509"/>
                <a:gd name="T32" fmla="*/ 0 w 513"/>
                <a:gd name="T33" fmla="*/ 105 h 509"/>
                <a:gd name="T34" fmla="*/ 48 w 513"/>
                <a:gd name="T35" fmla="*/ 122 h 509"/>
                <a:gd name="T36" fmla="*/ 27 w 513"/>
                <a:gd name="T37" fmla="*/ 163 h 509"/>
                <a:gd name="T38" fmla="*/ 29 w 513"/>
                <a:gd name="T39" fmla="*/ 169 h 509"/>
                <a:gd name="T40" fmla="*/ 30 w 513"/>
                <a:gd name="T41" fmla="*/ 178 h 509"/>
                <a:gd name="T42" fmla="*/ 30 w 513"/>
                <a:gd name="T43" fmla="*/ 188 h 509"/>
                <a:gd name="T44" fmla="*/ 30 w 513"/>
                <a:gd name="T45" fmla="*/ 196 h 509"/>
                <a:gd name="T46" fmla="*/ 30 w 513"/>
                <a:gd name="T47" fmla="*/ 204 h 509"/>
                <a:gd name="T48" fmla="*/ 27 w 513"/>
                <a:gd name="T49" fmla="*/ 213 h 509"/>
                <a:gd name="T50" fmla="*/ 23 w 513"/>
                <a:gd name="T51" fmla="*/ 223 h 509"/>
                <a:gd name="T52" fmla="*/ 16 w 513"/>
                <a:gd name="T53" fmla="*/ 233 h 509"/>
                <a:gd name="T54" fmla="*/ 10 w 513"/>
                <a:gd name="T55" fmla="*/ 243 h 509"/>
                <a:gd name="T56" fmla="*/ 4 w 513"/>
                <a:gd name="T57" fmla="*/ 251 h 509"/>
                <a:gd name="T58" fmla="*/ 2 w 513"/>
                <a:gd name="T59" fmla="*/ 255 h 509"/>
                <a:gd name="T60" fmla="*/ 5 w 513"/>
                <a:gd name="T61" fmla="*/ 253 h 509"/>
                <a:gd name="T62" fmla="*/ 13 w 513"/>
                <a:gd name="T63" fmla="*/ 248 h 509"/>
                <a:gd name="T64" fmla="*/ 24 w 513"/>
                <a:gd name="T65" fmla="*/ 243 h 509"/>
                <a:gd name="T66" fmla="*/ 34 w 513"/>
                <a:gd name="T67" fmla="*/ 236 h 509"/>
                <a:gd name="T68" fmla="*/ 42 w 513"/>
                <a:gd name="T69" fmla="*/ 227 h 509"/>
                <a:gd name="T70" fmla="*/ 48 w 513"/>
                <a:gd name="T71" fmla="*/ 221 h 509"/>
                <a:gd name="T72" fmla="*/ 52 w 513"/>
                <a:gd name="T73" fmla="*/ 214 h 509"/>
                <a:gd name="T74" fmla="*/ 57 w 513"/>
                <a:gd name="T75" fmla="*/ 165 h 509"/>
                <a:gd name="T76" fmla="*/ 65 w 513"/>
                <a:gd name="T77" fmla="*/ 158 h 509"/>
                <a:gd name="T78" fmla="*/ 73 w 513"/>
                <a:gd name="T79" fmla="*/ 152 h 509"/>
                <a:gd name="T80" fmla="*/ 84 w 513"/>
                <a:gd name="T81" fmla="*/ 146 h 509"/>
                <a:gd name="T82" fmla="*/ 96 w 513"/>
                <a:gd name="T83" fmla="*/ 137 h 509"/>
                <a:gd name="T84" fmla="*/ 107 w 513"/>
                <a:gd name="T85" fmla="*/ 129 h 509"/>
                <a:gd name="T86" fmla="*/ 119 w 513"/>
                <a:gd name="T87" fmla="*/ 122 h 509"/>
                <a:gd name="T88" fmla="*/ 129 w 513"/>
                <a:gd name="T89" fmla="*/ 114 h 509"/>
                <a:gd name="T90" fmla="*/ 140 w 513"/>
                <a:gd name="T91" fmla="*/ 107 h 509"/>
                <a:gd name="T92" fmla="*/ 148 w 513"/>
                <a:gd name="T93" fmla="*/ 99 h 509"/>
                <a:gd name="T94" fmla="*/ 157 w 513"/>
                <a:gd name="T95" fmla="*/ 93 h 509"/>
                <a:gd name="T96" fmla="*/ 165 w 513"/>
                <a:gd name="T97" fmla="*/ 87 h 509"/>
                <a:gd name="T98" fmla="*/ 173 w 513"/>
                <a:gd name="T99" fmla="*/ 80 h 509"/>
                <a:gd name="T100" fmla="*/ 182 w 513"/>
                <a:gd name="T101" fmla="*/ 74 h 509"/>
                <a:gd name="T102" fmla="*/ 191 w 513"/>
                <a:gd name="T103" fmla="*/ 68 h 509"/>
                <a:gd name="T104" fmla="*/ 201 w 513"/>
                <a:gd name="T105" fmla="*/ 61 h 509"/>
                <a:gd name="T106" fmla="*/ 211 w 513"/>
                <a:gd name="T107" fmla="*/ 54 h 509"/>
                <a:gd name="T108" fmla="*/ 221 w 513"/>
                <a:gd name="T109" fmla="*/ 47 h 509"/>
                <a:gd name="T110" fmla="*/ 230 w 513"/>
                <a:gd name="T111" fmla="*/ 41 h 509"/>
                <a:gd name="T112" fmla="*/ 240 w 513"/>
                <a:gd name="T113" fmla="*/ 35 h 509"/>
                <a:gd name="T114" fmla="*/ 247 w 513"/>
                <a:gd name="T115" fmla="*/ 31 h 509"/>
                <a:gd name="T116" fmla="*/ 255 w 513"/>
                <a:gd name="T117" fmla="*/ 26 h 509"/>
                <a:gd name="T118" fmla="*/ 257 w 513"/>
                <a:gd name="T119" fmla="*/ 25 h 5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13"/>
                <a:gd name="T181" fmla="*/ 0 h 509"/>
                <a:gd name="T182" fmla="*/ 513 w 513"/>
                <a:gd name="T183" fmla="*/ 509 h 5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13" h="509">
                  <a:moveTo>
                    <a:pt x="513" y="49"/>
                  </a:moveTo>
                  <a:lnTo>
                    <a:pt x="465" y="62"/>
                  </a:lnTo>
                  <a:lnTo>
                    <a:pt x="437" y="0"/>
                  </a:lnTo>
                  <a:lnTo>
                    <a:pt x="418" y="49"/>
                  </a:lnTo>
                  <a:lnTo>
                    <a:pt x="414" y="51"/>
                  </a:lnTo>
                  <a:lnTo>
                    <a:pt x="405" y="59"/>
                  </a:lnTo>
                  <a:lnTo>
                    <a:pt x="397" y="62"/>
                  </a:lnTo>
                  <a:lnTo>
                    <a:pt x="389" y="66"/>
                  </a:lnTo>
                  <a:lnTo>
                    <a:pt x="380" y="72"/>
                  </a:lnTo>
                  <a:lnTo>
                    <a:pt x="370" y="80"/>
                  </a:lnTo>
                  <a:lnTo>
                    <a:pt x="357" y="83"/>
                  </a:lnTo>
                  <a:lnTo>
                    <a:pt x="344" y="91"/>
                  </a:lnTo>
                  <a:lnTo>
                    <a:pt x="329" y="99"/>
                  </a:lnTo>
                  <a:lnTo>
                    <a:pt x="315" y="106"/>
                  </a:lnTo>
                  <a:lnTo>
                    <a:pt x="298" y="114"/>
                  </a:lnTo>
                  <a:lnTo>
                    <a:pt x="281" y="121"/>
                  </a:lnTo>
                  <a:lnTo>
                    <a:pt x="262" y="129"/>
                  </a:lnTo>
                  <a:lnTo>
                    <a:pt x="245" y="137"/>
                  </a:lnTo>
                  <a:lnTo>
                    <a:pt x="224" y="142"/>
                  </a:lnTo>
                  <a:lnTo>
                    <a:pt x="203" y="150"/>
                  </a:lnTo>
                  <a:lnTo>
                    <a:pt x="182" y="156"/>
                  </a:lnTo>
                  <a:lnTo>
                    <a:pt x="161" y="163"/>
                  </a:lnTo>
                  <a:lnTo>
                    <a:pt x="140" y="169"/>
                  </a:lnTo>
                  <a:lnTo>
                    <a:pt x="119" y="177"/>
                  </a:lnTo>
                  <a:lnTo>
                    <a:pt x="98" y="180"/>
                  </a:lnTo>
                  <a:lnTo>
                    <a:pt x="81" y="188"/>
                  </a:lnTo>
                  <a:lnTo>
                    <a:pt x="62" y="192"/>
                  </a:lnTo>
                  <a:lnTo>
                    <a:pt x="49" y="196"/>
                  </a:lnTo>
                  <a:lnTo>
                    <a:pt x="32" y="197"/>
                  </a:lnTo>
                  <a:lnTo>
                    <a:pt x="22" y="201"/>
                  </a:lnTo>
                  <a:lnTo>
                    <a:pt x="11" y="203"/>
                  </a:lnTo>
                  <a:lnTo>
                    <a:pt x="5" y="205"/>
                  </a:lnTo>
                  <a:lnTo>
                    <a:pt x="0" y="207"/>
                  </a:lnTo>
                  <a:lnTo>
                    <a:pt x="0" y="209"/>
                  </a:lnTo>
                  <a:lnTo>
                    <a:pt x="11" y="249"/>
                  </a:lnTo>
                  <a:lnTo>
                    <a:pt x="95" y="243"/>
                  </a:lnTo>
                  <a:lnTo>
                    <a:pt x="53" y="319"/>
                  </a:lnTo>
                  <a:lnTo>
                    <a:pt x="53" y="325"/>
                  </a:lnTo>
                  <a:lnTo>
                    <a:pt x="55" y="331"/>
                  </a:lnTo>
                  <a:lnTo>
                    <a:pt x="57" y="338"/>
                  </a:lnTo>
                  <a:lnTo>
                    <a:pt x="57" y="346"/>
                  </a:lnTo>
                  <a:lnTo>
                    <a:pt x="59" y="355"/>
                  </a:lnTo>
                  <a:lnTo>
                    <a:pt x="60" y="367"/>
                  </a:lnTo>
                  <a:lnTo>
                    <a:pt x="60" y="376"/>
                  </a:lnTo>
                  <a:lnTo>
                    <a:pt x="60" y="384"/>
                  </a:lnTo>
                  <a:lnTo>
                    <a:pt x="60" y="391"/>
                  </a:lnTo>
                  <a:lnTo>
                    <a:pt x="59" y="399"/>
                  </a:lnTo>
                  <a:lnTo>
                    <a:pt x="59" y="408"/>
                  </a:lnTo>
                  <a:lnTo>
                    <a:pt x="57" y="416"/>
                  </a:lnTo>
                  <a:lnTo>
                    <a:pt x="53" y="426"/>
                  </a:lnTo>
                  <a:lnTo>
                    <a:pt x="49" y="433"/>
                  </a:lnTo>
                  <a:lnTo>
                    <a:pt x="45" y="446"/>
                  </a:lnTo>
                  <a:lnTo>
                    <a:pt x="40" y="454"/>
                  </a:lnTo>
                  <a:lnTo>
                    <a:pt x="32" y="465"/>
                  </a:lnTo>
                  <a:lnTo>
                    <a:pt x="26" y="475"/>
                  </a:lnTo>
                  <a:lnTo>
                    <a:pt x="19" y="486"/>
                  </a:lnTo>
                  <a:lnTo>
                    <a:pt x="11" y="494"/>
                  </a:lnTo>
                  <a:lnTo>
                    <a:pt x="7" y="502"/>
                  </a:lnTo>
                  <a:lnTo>
                    <a:pt x="3" y="505"/>
                  </a:lnTo>
                  <a:lnTo>
                    <a:pt x="3" y="509"/>
                  </a:lnTo>
                  <a:lnTo>
                    <a:pt x="3" y="507"/>
                  </a:lnTo>
                  <a:lnTo>
                    <a:pt x="9" y="505"/>
                  </a:lnTo>
                  <a:lnTo>
                    <a:pt x="15" y="502"/>
                  </a:lnTo>
                  <a:lnTo>
                    <a:pt x="26" y="496"/>
                  </a:lnTo>
                  <a:lnTo>
                    <a:pt x="36" y="490"/>
                  </a:lnTo>
                  <a:lnTo>
                    <a:pt x="47" y="485"/>
                  </a:lnTo>
                  <a:lnTo>
                    <a:pt x="57" y="477"/>
                  </a:lnTo>
                  <a:lnTo>
                    <a:pt x="68" y="471"/>
                  </a:lnTo>
                  <a:lnTo>
                    <a:pt x="76" y="462"/>
                  </a:lnTo>
                  <a:lnTo>
                    <a:pt x="83" y="454"/>
                  </a:lnTo>
                  <a:lnTo>
                    <a:pt x="89" y="446"/>
                  </a:lnTo>
                  <a:lnTo>
                    <a:pt x="95" y="441"/>
                  </a:lnTo>
                  <a:lnTo>
                    <a:pt x="102" y="429"/>
                  </a:lnTo>
                  <a:lnTo>
                    <a:pt x="104" y="427"/>
                  </a:lnTo>
                  <a:lnTo>
                    <a:pt x="112" y="332"/>
                  </a:lnTo>
                  <a:lnTo>
                    <a:pt x="114" y="329"/>
                  </a:lnTo>
                  <a:lnTo>
                    <a:pt x="123" y="321"/>
                  </a:lnTo>
                  <a:lnTo>
                    <a:pt x="129" y="315"/>
                  </a:lnTo>
                  <a:lnTo>
                    <a:pt x="138" y="312"/>
                  </a:lnTo>
                  <a:lnTo>
                    <a:pt x="146" y="304"/>
                  </a:lnTo>
                  <a:lnTo>
                    <a:pt x="157" y="298"/>
                  </a:lnTo>
                  <a:lnTo>
                    <a:pt x="167" y="291"/>
                  </a:lnTo>
                  <a:lnTo>
                    <a:pt x="178" y="281"/>
                  </a:lnTo>
                  <a:lnTo>
                    <a:pt x="192" y="273"/>
                  </a:lnTo>
                  <a:lnTo>
                    <a:pt x="203" y="266"/>
                  </a:lnTo>
                  <a:lnTo>
                    <a:pt x="214" y="258"/>
                  </a:lnTo>
                  <a:lnTo>
                    <a:pt x="226" y="251"/>
                  </a:lnTo>
                  <a:lnTo>
                    <a:pt x="237" y="243"/>
                  </a:lnTo>
                  <a:lnTo>
                    <a:pt x="249" y="235"/>
                  </a:lnTo>
                  <a:lnTo>
                    <a:pt x="258" y="228"/>
                  </a:lnTo>
                  <a:lnTo>
                    <a:pt x="270" y="218"/>
                  </a:lnTo>
                  <a:lnTo>
                    <a:pt x="279" y="213"/>
                  </a:lnTo>
                  <a:lnTo>
                    <a:pt x="287" y="205"/>
                  </a:lnTo>
                  <a:lnTo>
                    <a:pt x="296" y="197"/>
                  </a:lnTo>
                  <a:lnTo>
                    <a:pt x="304" y="194"/>
                  </a:lnTo>
                  <a:lnTo>
                    <a:pt x="313" y="186"/>
                  </a:lnTo>
                  <a:lnTo>
                    <a:pt x="323" y="180"/>
                  </a:lnTo>
                  <a:lnTo>
                    <a:pt x="330" y="173"/>
                  </a:lnTo>
                  <a:lnTo>
                    <a:pt x="338" y="169"/>
                  </a:lnTo>
                  <a:lnTo>
                    <a:pt x="346" y="159"/>
                  </a:lnTo>
                  <a:lnTo>
                    <a:pt x="355" y="156"/>
                  </a:lnTo>
                  <a:lnTo>
                    <a:pt x="363" y="148"/>
                  </a:lnTo>
                  <a:lnTo>
                    <a:pt x="372" y="142"/>
                  </a:lnTo>
                  <a:lnTo>
                    <a:pt x="382" y="135"/>
                  </a:lnTo>
                  <a:lnTo>
                    <a:pt x="393" y="131"/>
                  </a:lnTo>
                  <a:lnTo>
                    <a:pt x="401" y="121"/>
                  </a:lnTo>
                  <a:lnTo>
                    <a:pt x="410" y="116"/>
                  </a:lnTo>
                  <a:lnTo>
                    <a:pt x="422" y="108"/>
                  </a:lnTo>
                  <a:lnTo>
                    <a:pt x="431" y="101"/>
                  </a:lnTo>
                  <a:lnTo>
                    <a:pt x="441" y="93"/>
                  </a:lnTo>
                  <a:lnTo>
                    <a:pt x="450" y="89"/>
                  </a:lnTo>
                  <a:lnTo>
                    <a:pt x="460" y="82"/>
                  </a:lnTo>
                  <a:lnTo>
                    <a:pt x="471" y="76"/>
                  </a:lnTo>
                  <a:lnTo>
                    <a:pt x="479" y="70"/>
                  </a:lnTo>
                  <a:lnTo>
                    <a:pt x="486" y="64"/>
                  </a:lnTo>
                  <a:lnTo>
                    <a:pt x="494" y="61"/>
                  </a:lnTo>
                  <a:lnTo>
                    <a:pt x="500" y="57"/>
                  </a:lnTo>
                  <a:lnTo>
                    <a:pt x="509" y="51"/>
                  </a:lnTo>
                  <a:lnTo>
                    <a:pt x="513" y="49"/>
                  </a:lnTo>
                  <a:close/>
                </a:path>
              </a:pathLst>
            </a:custGeom>
            <a:solidFill>
              <a:srgbClr val="D9D79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7" name="Freeform 79"/>
            <p:cNvSpPr>
              <a:spLocks/>
            </p:cNvSpPr>
            <p:nvPr/>
          </p:nvSpPr>
          <p:spPr bwMode="auto">
            <a:xfrm>
              <a:off x="606" y="3005"/>
              <a:ext cx="55" cy="208"/>
            </a:xfrm>
            <a:custGeom>
              <a:avLst/>
              <a:gdLst>
                <a:gd name="T0" fmla="*/ 45 w 110"/>
                <a:gd name="T1" fmla="*/ 0 h 416"/>
                <a:gd name="T2" fmla="*/ 10 w 110"/>
                <a:gd name="T3" fmla="*/ 7 h 416"/>
                <a:gd name="T4" fmla="*/ 26 w 110"/>
                <a:gd name="T5" fmla="*/ 18 h 416"/>
                <a:gd name="T6" fmla="*/ 26 w 110"/>
                <a:gd name="T7" fmla="*/ 21 h 416"/>
                <a:gd name="T8" fmla="*/ 26 w 110"/>
                <a:gd name="T9" fmla="*/ 24 h 416"/>
                <a:gd name="T10" fmla="*/ 28 w 110"/>
                <a:gd name="T11" fmla="*/ 27 h 416"/>
                <a:gd name="T12" fmla="*/ 28 w 110"/>
                <a:gd name="T13" fmla="*/ 33 h 416"/>
                <a:gd name="T14" fmla="*/ 28 w 110"/>
                <a:gd name="T15" fmla="*/ 39 h 416"/>
                <a:gd name="T16" fmla="*/ 27 w 110"/>
                <a:gd name="T17" fmla="*/ 42 h 416"/>
                <a:gd name="T18" fmla="*/ 27 w 110"/>
                <a:gd name="T19" fmla="*/ 45 h 416"/>
                <a:gd name="T20" fmla="*/ 26 w 110"/>
                <a:gd name="T21" fmla="*/ 49 h 416"/>
                <a:gd name="T22" fmla="*/ 26 w 110"/>
                <a:gd name="T23" fmla="*/ 52 h 416"/>
                <a:gd name="T24" fmla="*/ 24 w 110"/>
                <a:gd name="T25" fmla="*/ 56 h 416"/>
                <a:gd name="T26" fmla="*/ 22 w 110"/>
                <a:gd name="T27" fmla="*/ 60 h 416"/>
                <a:gd name="T28" fmla="*/ 20 w 110"/>
                <a:gd name="T29" fmla="*/ 63 h 416"/>
                <a:gd name="T30" fmla="*/ 19 w 110"/>
                <a:gd name="T31" fmla="*/ 68 h 416"/>
                <a:gd name="T32" fmla="*/ 17 w 110"/>
                <a:gd name="T33" fmla="*/ 72 h 416"/>
                <a:gd name="T34" fmla="*/ 15 w 110"/>
                <a:gd name="T35" fmla="*/ 76 h 416"/>
                <a:gd name="T36" fmla="*/ 14 w 110"/>
                <a:gd name="T37" fmla="*/ 80 h 416"/>
                <a:gd name="T38" fmla="*/ 11 w 110"/>
                <a:gd name="T39" fmla="*/ 84 h 416"/>
                <a:gd name="T40" fmla="*/ 9 w 110"/>
                <a:gd name="T41" fmla="*/ 87 h 416"/>
                <a:gd name="T42" fmla="*/ 7 w 110"/>
                <a:gd name="T43" fmla="*/ 91 h 416"/>
                <a:gd name="T44" fmla="*/ 5 w 110"/>
                <a:gd name="T45" fmla="*/ 95 h 416"/>
                <a:gd name="T46" fmla="*/ 5 w 110"/>
                <a:gd name="T47" fmla="*/ 99 h 416"/>
                <a:gd name="T48" fmla="*/ 2 w 110"/>
                <a:gd name="T49" fmla="*/ 105 h 416"/>
                <a:gd name="T50" fmla="*/ 2 w 110"/>
                <a:gd name="T51" fmla="*/ 112 h 416"/>
                <a:gd name="T52" fmla="*/ 2 w 110"/>
                <a:gd name="T53" fmla="*/ 118 h 416"/>
                <a:gd name="T54" fmla="*/ 5 w 110"/>
                <a:gd name="T55" fmla="*/ 122 h 416"/>
                <a:gd name="T56" fmla="*/ 7 w 110"/>
                <a:gd name="T57" fmla="*/ 129 h 416"/>
                <a:gd name="T58" fmla="*/ 11 w 110"/>
                <a:gd name="T59" fmla="*/ 133 h 416"/>
                <a:gd name="T60" fmla="*/ 14 w 110"/>
                <a:gd name="T61" fmla="*/ 138 h 416"/>
                <a:gd name="T62" fmla="*/ 17 w 110"/>
                <a:gd name="T63" fmla="*/ 144 h 416"/>
                <a:gd name="T64" fmla="*/ 19 w 110"/>
                <a:gd name="T65" fmla="*/ 148 h 416"/>
                <a:gd name="T66" fmla="*/ 19 w 110"/>
                <a:gd name="T67" fmla="*/ 154 h 416"/>
                <a:gd name="T68" fmla="*/ 18 w 110"/>
                <a:gd name="T69" fmla="*/ 159 h 416"/>
                <a:gd name="T70" fmla="*/ 16 w 110"/>
                <a:gd name="T71" fmla="*/ 165 h 416"/>
                <a:gd name="T72" fmla="*/ 14 w 110"/>
                <a:gd name="T73" fmla="*/ 169 h 416"/>
                <a:gd name="T74" fmla="*/ 10 w 110"/>
                <a:gd name="T75" fmla="*/ 175 h 416"/>
                <a:gd name="T76" fmla="*/ 6 w 110"/>
                <a:gd name="T77" fmla="*/ 179 h 416"/>
                <a:gd name="T78" fmla="*/ 3 w 110"/>
                <a:gd name="T79" fmla="*/ 184 h 416"/>
                <a:gd name="T80" fmla="*/ 0 w 110"/>
                <a:gd name="T81" fmla="*/ 186 h 416"/>
                <a:gd name="T82" fmla="*/ 0 w 110"/>
                <a:gd name="T83" fmla="*/ 188 h 416"/>
                <a:gd name="T84" fmla="*/ 5 w 110"/>
                <a:gd name="T85" fmla="*/ 208 h 416"/>
                <a:gd name="T86" fmla="*/ 23 w 110"/>
                <a:gd name="T87" fmla="*/ 176 h 416"/>
                <a:gd name="T88" fmla="*/ 49 w 110"/>
                <a:gd name="T89" fmla="*/ 181 h 416"/>
                <a:gd name="T90" fmla="*/ 53 w 110"/>
                <a:gd name="T91" fmla="*/ 109 h 416"/>
                <a:gd name="T92" fmla="*/ 55 w 110"/>
                <a:gd name="T93" fmla="*/ 49 h 416"/>
                <a:gd name="T94" fmla="*/ 45 w 110"/>
                <a:gd name="T95" fmla="*/ 0 h 416"/>
                <a:gd name="T96" fmla="*/ 45 w 110"/>
                <a:gd name="T97" fmla="*/ 0 h 4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
                <a:gd name="T148" fmla="*/ 0 h 416"/>
                <a:gd name="T149" fmla="*/ 110 w 110"/>
                <a:gd name="T150" fmla="*/ 416 h 4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 h="416">
                  <a:moveTo>
                    <a:pt x="89" y="0"/>
                  </a:moveTo>
                  <a:lnTo>
                    <a:pt x="19" y="13"/>
                  </a:lnTo>
                  <a:lnTo>
                    <a:pt x="51" y="36"/>
                  </a:lnTo>
                  <a:lnTo>
                    <a:pt x="51" y="42"/>
                  </a:lnTo>
                  <a:lnTo>
                    <a:pt x="51" y="48"/>
                  </a:lnTo>
                  <a:lnTo>
                    <a:pt x="55" y="55"/>
                  </a:lnTo>
                  <a:lnTo>
                    <a:pt x="55" y="65"/>
                  </a:lnTo>
                  <a:lnTo>
                    <a:pt x="55" y="78"/>
                  </a:lnTo>
                  <a:lnTo>
                    <a:pt x="53" y="84"/>
                  </a:lnTo>
                  <a:lnTo>
                    <a:pt x="53" y="89"/>
                  </a:lnTo>
                  <a:lnTo>
                    <a:pt x="51" y="97"/>
                  </a:lnTo>
                  <a:lnTo>
                    <a:pt x="51" y="105"/>
                  </a:lnTo>
                  <a:lnTo>
                    <a:pt x="48" y="112"/>
                  </a:lnTo>
                  <a:lnTo>
                    <a:pt x="44" y="120"/>
                  </a:lnTo>
                  <a:lnTo>
                    <a:pt x="40" y="127"/>
                  </a:lnTo>
                  <a:lnTo>
                    <a:pt x="38" y="135"/>
                  </a:lnTo>
                  <a:lnTo>
                    <a:pt x="34" y="144"/>
                  </a:lnTo>
                  <a:lnTo>
                    <a:pt x="30" y="152"/>
                  </a:lnTo>
                  <a:lnTo>
                    <a:pt x="27" y="160"/>
                  </a:lnTo>
                  <a:lnTo>
                    <a:pt x="21" y="167"/>
                  </a:lnTo>
                  <a:lnTo>
                    <a:pt x="17" y="173"/>
                  </a:lnTo>
                  <a:lnTo>
                    <a:pt x="13" y="181"/>
                  </a:lnTo>
                  <a:lnTo>
                    <a:pt x="10" y="190"/>
                  </a:lnTo>
                  <a:lnTo>
                    <a:pt x="10" y="198"/>
                  </a:lnTo>
                  <a:lnTo>
                    <a:pt x="4" y="211"/>
                  </a:lnTo>
                  <a:lnTo>
                    <a:pt x="4" y="224"/>
                  </a:lnTo>
                  <a:lnTo>
                    <a:pt x="4" y="236"/>
                  </a:lnTo>
                  <a:lnTo>
                    <a:pt x="10" y="245"/>
                  </a:lnTo>
                  <a:lnTo>
                    <a:pt x="13" y="257"/>
                  </a:lnTo>
                  <a:lnTo>
                    <a:pt x="21" y="266"/>
                  </a:lnTo>
                  <a:lnTo>
                    <a:pt x="27" y="276"/>
                  </a:lnTo>
                  <a:lnTo>
                    <a:pt x="34" y="287"/>
                  </a:lnTo>
                  <a:lnTo>
                    <a:pt x="38" y="295"/>
                  </a:lnTo>
                  <a:lnTo>
                    <a:pt x="38" y="308"/>
                  </a:lnTo>
                  <a:lnTo>
                    <a:pt x="36" y="317"/>
                  </a:lnTo>
                  <a:lnTo>
                    <a:pt x="32" y="329"/>
                  </a:lnTo>
                  <a:lnTo>
                    <a:pt x="27" y="338"/>
                  </a:lnTo>
                  <a:lnTo>
                    <a:pt x="19" y="350"/>
                  </a:lnTo>
                  <a:lnTo>
                    <a:pt x="11" y="357"/>
                  </a:lnTo>
                  <a:lnTo>
                    <a:pt x="6" y="367"/>
                  </a:lnTo>
                  <a:lnTo>
                    <a:pt x="0" y="371"/>
                  </a:lnTo>
                  <a:lnTo>
                    <a:pt x="0" y="375"/>
                  </a:lnTo>
                  <a:lnTo>
                    <a:pt x="10" y="416"/>
                  </a:lnTo>
                  <a:lnTo>
                    <a:pt x="46" y="352"/>
                  </a:lnTo>
                  <a:lnTo>
                    <a:pt x="97" y="361"/>
                  </a:lnTo>
                  <a:lnTo>
                    <a:pt x="105" y="219"/>
                  </a:lnTo>
                  <a:lnTo>
                    <a:pt x="110" y="97"/>
                  </a:lnTo>
                  <a:lnTo>
                    <a:pt x="89" y="0"/>
                  </a:lnTo>
                  <a:close/>
                </a:path>
              </a:pathLst>
            </a:custGeom>
            <a:solidFill>
              <a:srgbClr val="D9D79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8" name="Freeform 80"/>
            <p:cNvSpPr>
              <a:spLocks/>
            </p:cNvSpPr>
            <p:nvPr/>
          </p:nvSpPr>
          <p:spPr bwMode="auto">
            <a:xfrm>
              <a:off x="585" y="3609"/>
              <a:ext cx="218" cy="300"/>
            </a:xfrm>
            <a:custGeom>
              <a:avLst/>
              <a:gdLst>
                <a:gd name="T0" fmla="*/ 24 w 438"/>
                <a:gd name="T1" fmla="*/ 97 h 601"/>
                <a:gd name="T2" fmla="*/ 26 w 438"/>
                <a:gd name="T3" fmla="*/ 103 h 601"/>
                <a:gd name="T4" fmla="*/ 29 w 438"/>
                <a:gd name="T5" fmla="*/ 111 h 601"/>
                <a:gd name="T6" fmla="*/ 34 w 438"/>
                <a:gd name="T7" fmla="*/ 122 h 601"/>
                <a:gd name="T8" fmla="*/ 36 w 438"/>
                <a:gd name="T9" fmla="*/ 136 h 601"/>
                <a:gd name="T10" fmla="*/ 38 w 438"/>
                <a:gd name="T11" fmla="*/ 152 h 601"/>
                <a:gd name="T12" fmla="*/ 38 w 438"/>
                <a:gd name="T13" fmla="*/ 168 h 601"/>
                <a:gd name="T14" fmla="*/ 37 w 438"/>
                <a:gd name="T15" fmla="*/ 188 h 601"/>
                <a:gd name="T16" fmla="*/ 32 w 438"/>
                <a:gd name="T17" fmla="*/ 207 h 601"/>
                <a:gd name="T18" fmla="*/ 27 w 438"/>
                <a:gd name="T19" fmla="*/ 227 h 601"/>
                <a:gd name="T20" fmla="*/ 21 w 438"/>
                <a:gd name="T21" fmla="*/ 245 h 601"/>
                <a:gd name="T22" fmla="*/ 15 w 438"/>
                <a:gd name="T23" fmla="*/ 262 h 601"/>
                <a:gd name="T24" fmla="*/ 8 w 438"/>
                <a:gd name="T25" fmla="*/ 275 h 601"/>
                <a:gd name="T26" fmla="*/ 4 w 438"/>
                <a:gd name="T27" fmla="*/ 288 h 601"/>
                <a:gd name="T28" fmla="*/ 1 w 438"/>
                <a:gd name="T29" fmla="*/ 294 h 601"/>
                <a:gd name="T30" fmla="*/ 0 w 438"/>
                <a:gd name="T31" fmla="*/ 297 h 601"/>
                <a:gd name="T32" fmla="*/ 21 w 438"/>
                <a:gd name="T33" fmla="*/ 296 h 601"/>
                <a:gd name="T34" fmla="*/ 25 w 438"/>
                <a:gd name="T35" fmla="*/ 290 h 601"/>
                <a:gd name="T36" fmla="*/ 30 w 438"/>
                <a:gd name="T37" fmla="*/ 277 h 601"/>
                <a:gd name="T38" fmla="*/ 39 w 438"/>
                <a:gd name="T39" fmla="*/ 261 h 601"/>
                <a:gd name="T40" fmla="*/ 48 w 438"/>
                <a:gd name="T41" fmla="*/ 242 h 601"/>
                <a:gd name="T42" fmla="*/ 60 w 438"/>
                <a:gd name="T43" fmla="*/ 221 h 601"/>
                <a:gd name="T44" fmla="*/ 71 w 438"/>
                <a:gd name="T45" fmla="*/ 199 h 601"/>
                <a:gd name="T46" fmla="*/ 82 w 438"/>
                <a:gd name="T47" fmla="*/ 179 h 601"/>
                <a:gd name="T48" fmla="*/ 91 w 438"/>
                <a:gd name="T49" fmla="*/ 160 h 601"/>
                <a:gd name="T50" fmla="*/ 99 w 438"/>
                <a:gd name="T51" fmla="*/ 145 h 601"/>
                <a:gd name="T52" fmla="*/ 105 w 438"/>
                <a:gd name="T53" fmla="*/ 132 h 601"/>
                <a:gd name="T54" fmla="*/ 111 w 438"/>
                <a:gd name="T55" fmla="*/ 120 h 601"/>
                <a:gd name="T56" fmla="*/ 114 w 438"/>
                <a:gd name="T57" fmla="*/ 112 h 601"/>
                <a:gd name="T58" fmla="*/ 117 w 438"/>
                <a:gd name="T59" fmla="*/ 106 h 601"/>
                <a:gd name="T60" fmla="*/ 121 w 438"/>
                <a:gd name="T61" fmla="*/ 101 h 601"/>
                <a:gd name="T62" fmla="*/ 175 w 438"/>
                <a:gd name="T63" fmla="*/ 183 h 601"/>
                <a:gd name="T64" fmla="*/ 194 w 438"/>
                <a:gd name="T65" fmla="*/ 183 h 601"/>
                <a:gd name="T66" fmla="*/ 178 w 438"/>
                <a:gd name="T67" fmla="*/ 119 h 601"/>
                <a:gd name="T68" fmla="*/ 140 w 438"/>
                <a:gd name="T69" fmla="*/ 62 h 601"/>
                <a:gd name="T70" fmla="*/ 131 w 438"/>
                <a:gd name="T71" fmla="*/ 59 h 601"/>
                <a:gd name="T72" fmla="*/ 121 w 438"/>
                <a:gd name="T73" fmla="*/ 55 h 601"/>
                <a:gd name="T74" fmla="*/ 112 w 438"/>
                <a:gd name="T75" fmla="*/ 51 h 601"/>
                <a:gd name="T76" fmla="*/ 106 w 438"/>
                <a:gd name="T77" fmla="*/ 48 h 601"/>
                <a:gd name="T78" fmla="*/ 99 w 438"/>
                <a:gd name="T79" fmla="*/ 45 h 601"/>
                <a:gd name="T80" fmla="*/ 90 w 438"/>
                <a:gd name="T81" fmla="*/ 39 h 601"/>
                <a:gd name="T82" fmla="*/ 81 w 438"/>
                <a:gd name="T83" fmla="*/ 29 h 601"/>
                <a:gd name="T84" fmla="*/ 74 w 438"/>
                <a:gd name="T85" fmla="*/ 22 h 601"/>
                <a:gd name="T86" fmla="*/ 67 w 438"/>
                <a:gd name="T87" fmla="*/ 15 h 601"/>
                <a:gd name="T88" fmla="*/ 63 w 438"/>
                <a:gd name="T89" fmla="*/ 7 h 601"/>
                <a:gd name="T90" fmla="*/ 58 w 438"/>
                <a:gd name="T91" fmla="*/ 2 h 601"/>
                <a:gd name="T92" fmla="*/ 57 w 438"/>
                <a:gd name="T93" fmla="*/ 0 h 60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38"/>
                <a:gd name="T142" fmla="*/ 0 h 601"/>
                <a:gd name="T143" fmla="*/ 438 w 438"/>
                <a:gd name="T144" fmla="*/ 601 h 60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38" h="601">
                  <a:moveTo>
                    <a:pt x="114" y="0"/>
                  </a:moveTo>
                  <a:lnTo>
                    <a:pt x="48" y="194"/>
                  </a:lnTo>
                  <a:lnTo>
                    <a:pt x="50" y="196"/>
                  </a:lnTo>
                  <a:lnTo>
                    <a:pt x="53" y="207"/>
                  </a:lnTo>
                  <a:lnTo>
                    <a:pt x="55" y="213"/>
                  </a:lnTo>
                  <a:lnTo>
                    <a:pt x="59" y="222"/>
                  </a:lnTo>
                  <a:lnTo>
                    <a:pt x="63" y="232"/>
                  </a:lnTo>
                  <a:lnTo>
                    <a:pt x="69" y="245"/>
                  </a:lnTo>
                  <a:lnTo>
                    <a:pt x="71" y="257"/>
                  </a:lnTo>
                  <a:lnTo>
                    <a:pt x="72" y="272"/>
                  </a:lnTo>
                  <a:lnTo>
                    <a:pt x="74" y="287"/>
                  </a:lnTo>
                  <a:lnTo>
                    <a:pt x="76" y="304"/>
                  </a:lnTo>
                  <a:lnTo>
                    <a:pt x="76" y="319"/>
                  </a:lnTo>
                  <a:lnTo>
                    <a:pt x="76" y="336"/>
                  </a:lnTo>
                  <a:lnTo>
                    <a:pt x="76" y="357"/>
                  </a:lnTo>
                  <a:lnTo>
                    <a:pt x="74" y="376"/>
                  </a:lnTo>
                  <a:lnTo>
                    <a:pt x="69" y="395"/>
                  </a:lnTo>
                  <a:lnTo>
                    <a:pt x="65" y="414"/>
                  </a:lnTo>
                  <a:lnTo>
                    <a:pt x="59" y="433"/>
                  </a:lnTo>
                  <a:lnTo>
                    <a:pt x="55" y="454"/>
                  </a:lnTo>
                  <a:lnTo>
                    <a:pt x="48" y="471"/>
                  </a:lnTo>
                  <a:lnTo>
                    <a:pt x="42" y="490"/>
                  </a:lnTo>
                  <a:lnTo>
                    <a:pt x="34" y="508"/>
                  </a:lnTo>
                  <a:lnTo>
                    <a:pt x="31" y="525"/>
                  </a:lnTo>
                  <a:lnTo>
                    <a:pt x="23" y="540"/>
                  </a:lnTo>
                  <a:lnTo>
                    <a:pt x="17" y="551"/>
                  </a:lnTo>
                  <a:lnTo>
                    <a:pt x="14" y="565"/>
                  </a:lnTo>
                  <a:lnTo>
                    <a:pt x="8" y="576"/>
                  </a:lnTo>
                  <a:lnTo>
                    <a:pt x="4" y="582"/>
                  </a:lnTo>
                  <a:lnTo>
                    <a:pt x="2" y="589"/>
                  </a:lnTo>
                  <a:lnTo>
                    <a:pt x="0" y="593"/>
                  </a:lnTo>
                  <a:lnTo>
                    <a:pt x="0" y="595"/>
                  </a:lnTo>
                  <a:lnTo>
                    <a:pt x="42" y="595"/>
                  </a:lnTo>
                  <a:lnTo>
                    <a:pt x="42" y="593"/>
                  </a:lnTo>
                  <a:lnTo>
                    <a:pt x="46" y="587"/>
                  </a:lnTo>
                  <a:lnTo>
                    <a:pt x="50" y="580"/>
                  </a:lnTo>
                  <a:lnTo>
                    <a:pt x="55" y="568"/>
                  </a:lnTo>
                  <a:lnTo>
                    <a:pt x="61" y="555"/>
                  </a:lnTo>
                  <a:lnTo>
                    <a:pt x="71" y="540"/>
                  </a:lnTo>
                  <a:lnTo>
                    <a:pt x="78" y="523"/>
                  </a:lnTo>
                  <a:lnTo>
                    <a:pt x="90" y="506"/>
                  </a:lnTo>
                  <a:lnTo>
                    <a:pt x="97" y="485"/>
                  </a:lnTo>
                  <a:lnTo>
                    <a:pt x="111" y="464"/>
                  </a:lnTo>
                  <a:lnTo>
                    <a:pt x="120" y="443"/>
                  </a:lnTo>
                  <a:lnTo>
                    <a:pt x="131" y="420"/>
                  </a:lnTo>
                  <a:lnTo>
                    <a:pt x="143" y="399"/>
                  </a:lnTo>
                  <a:lnTo>
                    <a:pt x="152" y="380"/>
                  </a:lnTo>
                  <a:lnTo>
                    <a:pt x="164" y="359"/>
                  </a:lnTo>
                  <a:lnTo>
                    <a:pt x="175" y="340"/>
                  </a:lnTo>
                  <a:lnTo>
                    <a:pt x="183" y="321"/>
                  </a:lnTo>
                  <a:lnTo>
                    <a:pt x="190" y="306"/>
                  </a:lnTo>
                  <a:lnTo>
                    <a:pt x="198" y="291"/>
                  </a:lnTo>
                  <a:lnTo>
                    <a:pt x="206" y="278"/>
                  </a:lnTo>
                  <a:lnTo>
                    <a:pt x="211" y="264"/>
                  </a:lnTo>
                  <a:lnTo>
                    <a:pt x="217" y="253"/>
                  </a:lnTo>
                  <a:lnTo>
                    <a:pt x="223" y="241"/>
                  </a:lnTo>
                  <a:lnTo>
                    <a:pt x="226" y="234"/>
                  </a:lnTo>
                  <a:lnTo>
                    <a:pt x="230" y="224"/>
                  </a:lnTo>
                  <a:lnTo>
                    <a:pt x="234" y="219"/>
                  </a:lnTo>
                  <a:lnTo>
                    <a:pt x="236" y="213"/>
                  </a:lnTo>
                  <a:lnTo>
                    <a:pt x="240" y="209"/>
                  </a:lnTo>
                  <a:lnTo>
                    <a:pt x="244" y="203"/>
                  </a:lnTo>
                  <a:lnTo>
                    <a:pt x="244" y="202"/>
                  </a:lnTo>
                  <a:lnTo>
                    <a:pt x="352" y="367"/>
                  </a:lnTo>
                  <a:lnTo>
                    <a:pt x="420" y="601"/>
                  </a:lnTo>
                  <a:lnTo>
                    <a:pt x="390" y="367"/>
                  </a:lnTo>
                  <a:lnTo>
                    <a:pt x="438" y="285"/>
                  </a:lnTo>
                  <a:lnTo>
                    <a:pt x="358" y="238"/>
                  </a:lnTo>
                  <a:lnTo>
                    <a:pt x="285" y="127"/>
                  </a:lnTo>
                  <a:lnTo>
                    <a:pt x="282" y="124"/>
                  </a:lnTo>
                  <a:lnTo>
                    <a:pt x="274" y="122"/>
                  </a:lnTo>
                  <a:lnTo>
                    <a:pt x="263" y="118"/>
                  </a:lnTo>
                  <a:lnTo>
                    <a:pt x="251" y="114"/>
                  </a:lnTo>
                  <a:lnTo>
                    <a:pt x="244" y="110"/>
                  </a:lnTo>
                  <a:lnTo>
                    <a:pt x="236" y="106"/>
                  </a:lnTo>
                  <a:lnTo>
                    <a:pt x="226" y="103"/>
                  </a:lnTo>
                  <a:lnTo>
                    <a:pt x="221" y="101"/>
                  </a:lnTo>
                  <a:lnTo>
                    <a:pt x="213" y="97"/>
                  </a:lnTo>
                  <a:lnTo>
                    <a:pt x="206" y="93"/>
                  </a:lnTo>
                  <a:lnTo>
                    <a:pt x="198" y="91"/>
                  </a:lnTo>
                  <a:lnTo>
                    <a:pt x="194" y="87"/>
                  </a:lnTo>
                  <a:lnTo>
                    <a:pt x="181" y="78"/>
                  </a:lnTo>
                  <a:lnTo>
                    <a:pt x="169" y="67"/>
                  </a:lnTo>
                  <a:lnTo>
                    <a:pt x="162" y="59"/>
                  </a:lnTo>
                  <a:lnTo>
                    <a:pt x="156" y="51"/>
                  </a:lnTo>
                  <a:lnTo>
                    <a:pt x="149" y="44"/>
                  </a:lnTo>
                  <a:lnTo>
                    <a:pt x="143" y="38"/>
                  </a:lnTo>
                  <a:lnTo>
                    <a:pt x="135" y="30"/>
                  </a:lnTo>
                  <a:lnTo>
                    <a:pt x="131" y="21"/>
                  </a:lnTo>
                  <a:lnTo>
                    <a:pt x="126" y="15"/>
                  </a:lnTo>
                  <a:lnTo>
                    <a:pt x="122" y="11"/>
                  </a:lnTo>
                  <a:lnTo>
                    <a:pt x="116" y="4"/>
                  </a:lnTo>
                  <a:lnTo>
                    <a:pt x="114" y="0"/>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29" name="Freeform 81"/>
            <p:cNvSpPr>
              <a:spLocks/>
            </p:cNvSpPr>
            <p:nvPr/>
          </p:nvSpPr>
          <p:spPr bwMode="auto">
            <a:xfrm>
              <a:off x="639" y="3062"/>
              <a:ext cx="124" cy="168"/>
            </a:xfrm>
            <a:custGeom>
              <a:avLst/>
              <a:gdLst>
                <a:gd name="T0" fmla="*/ 118 w 249"/>
                <a:gd name="T1" fmla="*/ 10 h 337"/>
                <a:gd name="T2" fmla="*/ 122 w 249"/>
                <a:gd name="T3" fmla="*/ 46 h 337"/>
                <a:gd name="T4" fmla="*/ 118 w 249"/>
                <a:gd name="T5" fmla="*/ 50 h 337"/>
                <a:gd name="T6" fmla="*/ 124 w 249"/>
                <a:gd name="T7" fmla="*/ 78 h 337"/>
                <a:gd name="T8" fmla="*/ 116 w 249"/>
                <a:gd name="T9" fmla="*/ 84 h 337"/>
                <a:gd name="T10" fmla="*/ 107 w 249"/>
                <a:gd name="T11" fmla="*/ 120 h 337"/>
                <a:gd name="T12" fmla="*/ 105 w 249"/>
                <a:gd name="T13" fmla="*/ 120 h 337"/>
                <a:gd name="T14" fmla="*/ 102 w 249"/>
                <a:gd name="T15" fmla="*/ 120 h 337"/>
                <a:gd name="T16" fmla="*/ 97 w 249"/>
                <a:gd name="T17" fmla="*/ 121 h 337"/>
                <a:gd name="T18" fmla="*/ 91 w 249"/>
                <a:gd name="T19" fmla="*/ 124 h 337"/>
                <a:gd name="T20" fmla="*/ 84 w 249"/>
                <a:gd name="T21" fmla="*/ 125 h 337"/>
                <a:gd name="T22" fmla="*/ 79 w 249"/>
                <a:gd name="T23" fmla="*/ 127 h 337"/>
                <a:gd name="T24" fmla="*/ 76 w 249"/>
                <a:gd name="T25" fmla="*/ 129 h 337"/>
                <a:gd name="T26" fmla="*/ 74 w 249"/>
                <a:gd name="T27" fmla="*/ 132 h 337"/>
                <a:gd name="T28" fmla="*/ 73 w 249"/>
                <a:gd name="T29" fmla="*/ 135 h 337"/>
                <a:gd name="T30" fmla="*/ 72 w 249"/>
                <a:gd name="T31" fmla="*/ 140 h 337"/>
                <a:gd name="T32" fmla="*/ 69 w 249"/>
                <a:gd name="T33" fmla="*/ 145 h 337"/>
                <a:gd name="T34" fmla="*/ 67 w 249"/>
                <a:gd name="T35" fmla="*/ 152 h 337"/>
                <a:gd name="T36" fmla="*/ 65 w 249"/>
                <a:gd name="T37" fmla="*/ 157 h 337"/>
                <a:gd name="T38" fmla="*/ 63 w 249"/>
                <a:gd name="T39" fmla="*/ 162 h 337"/>
                <a:gd name="T40" fmla="*/ 61 w 249"/>
                <a:gd name="T41" fmla="*/ 166 h 337"/>
                <a:gd name="T42" fmla="*/ 61 w 249"/>
                <a:gd name="T43" fmla="*/ 168 h 337"/>
                <a:gd name="T44" fmla="*/ 0 w 249"/>
                <a:gd name="T45" fmla="*/ 126 h 337"/>
                <a:gd name="T46" fmla="*/ 11 w 249"/>
                <a:gd name="T47" fmla="*/ 73 h 337"/>
                <a:gd name="T48" fmla="*/ 38 w 249"/>
                <a:gd name="T49" fmla="*/ 0 h 337"/>
                <a:gd name="T50" fmla="*/ 118 w 249"/>
                <a:gd name="T51" fmla="*/ 10 h 337"/>
                <a:gd name="T52" fmla="*/ 118 w 249"/>
                <a:gd name="T53" fmla="*/ 1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9"/>
                <a:gd name="T82" fmla="*/ 0 h 337"/>
                <a:gd name="T83" fmla="*/ 249 w 249"/>
                <a:gd name="T84" fmla="*/ 337 h 3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9" h="337">
                  <a:moveTo>
                    <a:pt x="237" y="21"/>
                  </a:moveTo>
                  <a:lnTo>
                    <a:pt x="245" y="93"/>
                  </a:lnTo>
                  <a:lnTo>
                    <a:pt x="237" y="101"/>
                  </a:lnTo>
                  <a:lnTo>
                    <a:pt x="249" y="156"/>
                  </a:lnTo>
                  <a:lnTo>
                    <a:pt x="232" y="169"/>
                  </a:lnTo>
                  <a:lnTo>
                    <a:pt x="214" y="240"/>
                  </a:lnTo>
                  <a:lnTo>
                    <a:pt x="211" y="240"/>
                  </a:lnTo>
                  <a:lnTo>
                    <a:pt x="205" y="241"/>
                  </a:lnTo>
                  <a:lnTo>
                    <a:pt x="194" y="243"/>
                  </a:lnTo>
                  <a:lnTo>
                    <a:pt x="182" y="249"/>
                  </a:lnTo>
                  <a:lnTo>
                    <a:pt x="169" y="251"/>
                  </a:lnTo>
                  <a:lnTo>
                    <a:pt x="159" y="255"/>
                  </a:lnTo>
                  <a:lnTo>
                    <a:pt x="152" y="259"/>
                  </a:lnTo>
                  <a:lnTo>
                    <a:pt x="148" y="264"/>
                  </a:lnTo>
                  <a:lnTo>
                    <a:pt x="146" y="270"/>
                  </a:lnTo>
                  <a:lnTo>
                    <a:pt x="144" y="280"/>
                  </a:lnTo>
                  <a:lnTo>
                    <a:pt x="138" y="291"/>
                  </a:lnTo>
                  <a:lnTo>
                    <a:pt x="135" y="304"/>
                  </a:lnTo>
                  <a:lnTo>
                    <a:pt x="131" y="314"/>
                  </a:lnTo>
                  <a:lnTo>
                    <a:pt x="127" y="325"/>
                  </a:lnTo>
                  <a:lnTo>
                    <a:pt x="123" y="333"/>
                  </a:lnTo>
                  <a:lnTo>
                    <a:pt x="123" y="337"/>
                  </a:lnTo>
                  <a:lnTo>
                    <a:pt x="0" y="253"/>
                  </a:lnTo>
                  <a:lnTo>
                    <a:pt x="22" y="146"/>
                  </a:lnTo>
                  <a:lnTo>
                    <a:pt x="76" y="0"/>
                  </a:lnTo>
                  <a:lnTo>
                    <a:pt x="237" y="21"/>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0" name="Freeform 82"/>
            <p:cNvSpPr>
              <a:spLocks/>
            </p:cNvSpPr>
            <p:nvPr/>
          </p:nvSpPr>
          <p:spPr bwMode="auto">
            <a:xfrm>
              <a:off x="637" y="3216"/>
              <a:ext cx="75" cy="31"/>
            </a:xfrm>
            <a:custGeom>
              <a:avLst/>
              <a:gdLst>
                <a:gd name="T0" fmla="*/ 15 w 150"/>
                <a:gd name="T1" fmla="*/ 0 h 61"/>
                <a:gd name="T2" fmla="*/ 63 w 150"/>
                <a:gd name="T3" fmla="*/ 14 h 61"/>
                <a:gd name="T4" fmla="*/ 75 w 150"/>
                <a:gd name="T5" fmla="*/ 23 h 61"/>
                <a:gd name="T6" fmla="*/ 73 w 150"/>
                <a:gd name="T7" fmla="*/ 23 h 61"/>
                <a:gd name="T8" fmla="*/ 70 w 150"/>
                <a:gd name="T9" fmla="*/ 24 h 61"/>
                <a:gd name="T10" fmla="*/ 65 w 150"/>
                <a:gd name="T11" fmla="*/ 25 h 61"/>
                <a:gd name="T12" fmla="*/ 59 w 150"/>
                <a:gd name="T13" fmla="*/ 27 h 61"/>
                <a:gd name="T14" fmla="*/ 55 w 150"/>
                <a:gd name="T15" fmla="*/ 27 h 61"/>
                <a:gd name="T16" fmla="*/ 50 w 150"/>
                <a:gd name="T17" fmla="*/ 29 h 61"/>
                <a:gd name="T18" fmla="*/ 46 w 150"/>
                <a:gd name="T19" fmla="*/ 29 h 61"/>
                <a:gd name="T20" fmla="*/ 43 w 150"/>
                <a:gd name="T21" fmla="*/ 30 h 61"/>
                <a:gd name="T22" fmla="*/ 40 w 150"/>
                <a:gd name="T23" fmla="*/ 30 h 61"/>
                <a:gd name="T24" fmla="*/ 36 w 150"/>
                <a:gd name="T25" fmla="*/ 30 h 61"/>
                <a:gd name="T26" fmla="*/ 32 w 150"/>
                <a:gd name="T27" fmla="*/ 30 h 61"/>
                <a:gd name="T28" fmla="*/ 29 w 150"/>
                <a:gd name="T29" fmla="*/ 31 h 61"/>
                <a:gd name="T30" fmla="*/ 25 w 150"/>
                <a:gd name="T31" fmla="*/ 29 h 61"/>
                <a:gd name="T32" fmla="*/ 22 w 150"/>
                <a:gd name="T33" fmla="*/ 29 h 61"/>
                <a:gd name="T34" fmla="*/ 19 w 150"/>
                <a:gd name="T35" fmla="*/ 27 h 61"/>
                <a:gd name="T36" fmla="*/ 16 w 150"/>
                <a:gd name="T37" fmla="*/ 27 h 61"/>
                <a:gd name="T38" fmla="*/ 10 w 150"/>
                <a:gd name="T39" fmla="*/ 24 h 61"/>
                <a:gd name="T40" fmla="*/ 7 w 150"/>
                <a:gd name="T41" fmla="*/ 21 h 61"/>
                <a:gd name="T42" fmla="*/ 3 w 150"/>
                <a:gd name="T43" fmla="*/ 18 h 61"/>
                <a:gd name="T44" fmla="*/ 2 w 150"/>
                <a:gd name="T45" fmla="*/ 16 h 61"/>
                <a:gd name="T46" fmla="*/ 0 w 150"/>
                <a:gd name="T47" fmla="*/ 14 h 61"/>
                <a:gd name="T48" fmla="*/ 15 w 150"/>
                <a:gd name="T49" fmla="*/ 0 h 61"/>
                <a:gd name="T50" fmla="*/ 15 w 150"/>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0"/>
                <a:gd name="T79" fmla="*/ 0 h 61"/>
                <a:gd name="T80" fmla="*/ 150 w 150"/>
                <a:gd name="T81" fmla="*/ 61 h 6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0" h="61">
                  <a:moveTo>
                    <a:pt x="30" y="0"/>
                  </a:moveTo>
                  <a:lnTo>
                    <a:pt x="127" y="27"/>
                  </a:lnTo>
                  <a:lnTo>
                    <a:pt x="150" y="46"/>
                  </a:lnTo>
                  <a:lnTo>
                    <a:pt x="146" y="46"/>
                  </a:lnTo>
                  <a:lnTo>
                    <a:pt x="139" y="47"/>
                  </a:lnTo>
                  <a:lnTo>
                    <a:pt x="129" y="49"/>
                  </a:lnTo>
                  <a:lnTo>
                    <a:pt x="118" y="53"/>
                  </a:lnTo>
                  <a:lnTo>
                    <a:pt x="110" y="53"/>
                  </a:lnTo>
                  <a:lnTo>
                    <a:pt x="101" y="57"/>
                  </a:lnTo>
                  <a:lnTo>
                    <a:pt x="93" y="57"/>
                  </a:lnTo>
                  <a:lnTo>
                    <a:pt x="87" y="59"/>
                  </a:lnTo>
                  <a:lnTo>
                    <a:pt x="80" y="59"/>
                  </a:lnTo>
                  <a:lnTo>
                    <a:pt x="72" y="59"/>
                  </a:lnTo>
                  <a:lnTo>
                    <a:pt x="64" y="59"/>
                  </a:lnTo>
                  <a:lnTo>
                    <a:pt x="59" y="61"/>
                  </a:lnTo>
                  <a:lnTo>
                    <a:pt x="51" y="57"/>
                  </a:lnTo>
                  <a:lnTo>
                    <a:pt x="44" y="57"/>
                  </a:lnTo>
                  <a:lnTo>
                    <a:pt x="38" y="53"/>
                  </a:lnTo>
                  <a:lnTo>
                    <a:pt x="32" y="53"/>
                  </a:lnTo>
                  <a:lnTo>
                    <a:pt x="21" y="47"/>
                  </a:lnTo>
                  <a:lnTo>
                    <a:pt x="15" y="42"/>
                  </a:lnTo>
                  <a:lnTo>
                    <a:pt x="7" y="36"/>
                  </a:lnTo>
                  <a:lnTo>
                    <a:pt x="4" y="32"/>
                  </a:lnTo>
                  <a:lnTo>
                    <a:pt x="0" y="28"/>
                  </a:lnTo>
                  <a:lnTo>
                    <a:pt x="30" y="0"/>
                  </a:lnTo>
                  <a:close/>
                </a:path>
              </a:pathLst>
            </a:custGeom>
            <a:solidFill>
              <a:srgbClr val="D9D79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1" name="Freeform 83"/>
            <p:cNvSpPr>
              <a:spLocks/>
            </p:cNvSpPr>
            <p:nvPr/>
          </p:nvSpPr>
          <p:spPr bwMode="auto">
            <a:xfrm>
              <a:off x="971" y="3195"/>
              <a:ext cx="94" cy="63"/>
            </a:xfrm>
            <a:custGeom>
              <a:avLst/>
              <a:gdLst>
                <a:gd name="T0" fmla="*/ 0 w 188"/>
                <a:gd name="T1" fmla="*/ 26 h 128"/>
                <a:gd name="T2" fmla="*/ 29 w 188"/>
                <a:gd name="T3" fmla="*/ 9 h 128"/>
                <a:gd name="T4" fmla="*/ 45 w 188"/>
                <a:gd name="T5" fmla="*/ 11 h 128"/>
                <a:gd name="T6" fmla="*/ 94 w 188"/>
                <a:gd name="T7" fmla="*/ 0 h 128"/>
                <a:gd name="T8" fmla="*/ 94 w 188"/>
                <a:gd name="T9" fmla="*/ 8 h 128"/>
                <a:gd name="T10" fmla="*/ 74 w 188"/>
                <a:gd name="T11" fmla="*/ 17 h 128"/>
                <a:gd name="T12" fmla="*/ 77 w 188"/>
                <a:gd name="T13" fmla="*/ 35 h 128"/>
                <a:gd name="T14" fmla="*/ 47 w 188"/>
                <a:gd name="T15" fmla="*/ 62 h 128"/>
                <a:gd name="T16" fmla="*/ 35 w 188"/>
                <a:gd name="T17" fmla="*/ 58 h 128"/>
                <a:gd name="T18" fmla="*/ 23 w 188"/>
                <a:gd name="T19" fmla="*/ 43 h 128"/>
                <a:gd name="T20" fmla="*/ 0 w 188"/>
                <a:gd name="T21" fmla="*/ 63 h 128"/>
                <a:gd name="T22" fmla="*/ 0 w 188"/>
                <a:gd name="T23" fmla="*/ 26 h 128"/>
                <a:gd name="T24" fmla="*/ 0 w 188"/>
                <a:gd name="T25" fmla="*/ 26 h 1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8"/>
                <a:gd name="T40" fmla="*/ 0 h 128"/>
                <a:gd name="T41" fmla="*/ 188 w 188"/>
                <a:gd name="T42" fmla="*/ 128 h 1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8" h="128">
                  <a:moveTo>
                    <a:pt x="0" y="52"/>
                  </a:moveTo>
                  <a:lnTo>
                    <a:pt x="59" y="19"/>
                  </a:lnTo>
                  <a:lnTo>
                    <a:pt x="90" y="23"/>
                  </a:lnTo>
                  <a:lnTo>
                    <a:pt x="188" y="0"/>
                  </a:lnTo>
                  <a:lnTo>
                    <a:pt x="188" y="17"/>
                  </a:lnTo>
                  <a:lnTo>
                    <a:pt x="147" y="34"/>
                  </a:lnTo>
                  <a:lnTo>
                    <a:pt x="154" y="71"/>
                  </a:lnTo>
                  <a:lnTo>
                    <a:pt x="95" y="126"/>
                  </a:lnTo>
                  <a:lnTo>
                    <a:pt x="69" y="118"/>
                  </a:lnTo>
                  <a:lnTo>
                    <a:pt x="46" y="88"/>
                  </a:lnTo>
                  <a:lnTo>
                    <a:pt x="0" y="128"/>
                  </a:lnTo>
                  <a:lnTo>
                    <a:pt x="0" y="52"/>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2" name="Freeform 84"/>
            <p:cNvSpPr>
              <a:spLocks/>
            </p:cNvSpPr>
            <p:nvPr/>
          </p:nvSpPr>
          <p:spPr bwMode="auto">
            <a:xfrm>
              <a:off x="638" y="3032"/>
              <a:ext cx="138" cy="130"/>
            </a:xfrm>
            <a:custGeom>
              <a:avLst/>
              <a:gdLst>
                <a:gd name="T0" fmla="*/ 66 w 275"/>
                <a:gd name="T1" fmla="*/ 77 h 261"/>
                <a:gd name="T2" fmla="*/ 72 w 275"/>
                <a:gd name="T3" fmla="*/ 78 h 261"/>
                <a:gd name="T4" fmla="*/ 81 w 275"/>
                <a:gd name="T5" fmla="*/ 76 h 261"/>
                <a:gd name="T6" fmla="*/ 89 w 275"/>
                <a:gd name="T7" fmla="*/ 74 h 261"/>
                <a:gd name="T8" fmla="*/ 95 w 275"/>
                <a:gd name="T9" fmla="*/ 65 h 261"/>
                <a:gd name="T10" fmla="*/ 99 w 275"/>
                <a:gd name="T11" fmla="*/ 58 h 261"/>
                <a:gd name="T12" fmla="*/ 101 w 275"/>
                <a:gd name="T13" fmla="*/ 51 h 261"/>
                <a:gd name="T14" fmla="*/ 103 w 275"/>
                <a:gd name="T15" fmla="*/ 48 h 261"/>
                <a:gd name="T16" fmla="*/ 110 w 275"/>
                <a:gd name="T17" fmla="*/ 48 h 261"/>
                <a:gd name="T18" fmla="*/ 119 w 275"/>
                <a:gd name="T19" fmla="*/ 46 h 261"/>
                <a:gd name="T20" fmla="*/ 127 w 275"/>
                <a:gd name="T21" fmla="*/ 44 h 261"/>
                <a:gd name="T22" fmla="*/ 131 w 275"/>
                <a:gd name="T23" fmla="*/ 38 h 261"/>
                <a:gd name="T24" fmla="*/ 136 w 275"/>
                <a:gd name="T25" fmla="*/ 30 h 261"/>
                <a:gd name="T26" fmla="*/ 138 w 275"/>
                <a:gd name="T27" fmla="*/ 22 h 261"/>
                <a:gd name="T28" fmla="*/ 136 w 275"/>
                <a:gd name="T29" fmla="*/ 19 h 261"/>
                <a:gd name="T30" fmla="*/ 130 w 275"/>
                <a:gd name="T31" fmla="*/ 14 h 261"/>
                <a:gd name="T32" fmla="*/ 120 w 275"/>
                <a:gd name="T33" fmla="*/ 10 h 261"/>
                <a:gd name="T34" fmla="*/ 112 w 275"/>
                <a:gd name="T35" fmla="*/ 8 h 261"/>
                <a:gd name="T36" fmla="*/ 103 w 275"/>
                <a:gd name="T37" fmla="*/ 6 h 261"/>
                <a:gd name="T38" fmla="*/ 92 w 275"/>
                <a:gd name="T39" fmla="*/ 4 h 261"/>
                <a:gd name="T40" fmla="*/ 83 w 275"/>
                <a:gd name="T41" fmla="*/ 3 h 261"/>
                <a:gd name="T42" fmla="*/ 71 w 275"/>
                <a:gd name="T43" fmla="*/ 1 h 261"/>
                <a:gd name="T44" fmla="*/ 61 w 275"/>
                <a:gd name="T45" fmla="*/ 0 h 261"/>
                <a:gd name="T46" fmla="*/ 51 w 275"/>
                <a:gd name="T47" fmla="*/ 0 h 261"/>
                <a:gd name="T48" fmla="*/ 44 w 275"/>
                <a:gd name="T49" fmla="*/ 0 h 261"/>
                <a:gd name="T50" fmla="*/ 37 w 275"/>
                <a:gd name="T51" fmla="*/ 0 h 261"/>
                <a:gd name="T52" fmla="*/ 31 w 275"/>
                <a:gd name="T53" fmla="*/ 0 h 261"/>
                <a:gd name="T54" fmla="*/ 25 w 275"/>
                <a:gd name="T55" fmla="*/ 2 h 261"/>
                <a:gd name="T56" fmla="*/ 22 w 275"/>
                <a:gd name="T57" fmla="*/ 5 h 261"/>
                <a:gd name="T58" fmla="*/ 15 w 275"/>
                <a:gd name="T59" fmla="*/ 7 h 261"/>
                <a:gd name="T60" fmla="*/ 10 w 275"/>
                <a:gd name="T61" fmla="*/ 11 h 261"/>
                <a:gd name="T62" fmla="*/ 6 w 275"/>
                <a:gd name="T63" fmla="*/ 19 h 261"/>
                <a:gd name="T64" fmla="*/ 3 w 275"/>
                <a:gd name="T65" fmla="*/ 27 h 261"/>
                <a:gd name="T66" fmla="*/ 2 w 275"/>
                <a:gd name="T67" fmla="*/ 40 h 261"/>
                <a:gd name="T68" fmla="*/ 1 w 275"/>
                <a:gd name="T69" fmla="*/ 46 h 261"/>
                <a:gd name="T70" fmla="*/ 1 w 275"/>
                <a:gd name="T71" fmla="*/ 55 h 261"/>
                <a:gd name="T72" fmla="*/ 1 w 275"/>
                <a:gd name="T73" fmla="*/ 63 h 261"/>
                <a:gd name="T74" fmla="*/ 1 w 275"/>
                <a:gd name="T75" fmla="*/ 71 h 261"/>
                <a:gd name="T76" fmla="*/ 0 w 275"/>
                <a:gd name="T77" fmla="*/ 78 h 261"/>
                <a:gd name="T78" fmla="*/ 0 w 275"/>
                <a:gd name="T79" fmla="*/ 86 h 261"/>
                <a:gd name="T80" fmla="*/ 0 w 275"/>
                <a:gd name="T81" fmla="*/ 93 h 261"/>
                <a:gd name="T82" fmla="*/ 1 w 275"/>
                <a:gd name="T83" fmla="*/ 101 h 261"/>
                <a:gd name="T84" fmla="*/ 2 w 275"/>
                <a:gd name="T85" fmla="*/ 113 h 261"/>
                <a:gd name="T86" fmla="*/ 6 w 275"/>
                <a:gd name="T87" fmla="*/ 122 h 261"/>
                <a:gd name="T88" fmla="*/ 14 w 275"/>
                <a:gd name="T89" fmla="*/ 130 h 261"/>
                <a:gd name="T90" fmla="*/ 27 w 275"/>
                <a:gd name="T91" fmla="*/ 124 h 261"/>
                <a:gd name="T92" fmla="*/ 33 w 275"/>
                <a:gd name="T93" fmla="*/ 117 h 261"/>
                <a:gd name="T94" fmla="*/ 40 w 275"/>
                <a:gd name="T95" fmla="*/ 109 h 261"/>
                <a:gd name="T96" fmla="*/ 45 w 275"/>
                <a:gd name="T97" fmla="*/ 102 h 261"/>
                <a:gd name="T98" fmla="*/ 48 w 275"/>
                <a:gd name="T99" fmla="*/ 100 h 261"/>
                <a:gd name="T100" fmla="*/ 46 w 275"/>
                <a:gd name="T101" fmla="*/ 97 h 261"/>
                <a:gd name="T102" fmla="*/ 44 w 275"/>
                <a:gd name="T103" fmla="*/ 90 h 261"/>
                <a:gd name="T104" fmla="*/ 42 w 275"/>
                <a:gd name="T105" fmla="*/ 83 h 261"/>
                <a:gd name="T106" fmla="*/ 42 w 275"/>
                <a:gd name="T107" fmla="*/ 76 h 261"/>
                <a:gd name="T108" fmla="*/ 44 w 275"/>
                <a:gd name="T109" fmla="*/ 69 h 261"/>
                <a:gd name="T110" fmla="*/ 48 w 275"/>
                <a:gd name="T111" fmla="*/ 65 h 261"/>
                <a:gd name="T112" fmla="*/ 55 w 275"/>
                <a:gd name="T113" fmla="*/ 65 h 261"/>
                <a:gd name="T114" fmla="*/ 61 w 275"/>
                <a:gd name="T115" fmla="*/ 71 h 261"/>
                <a:gd name="T116" fmla="*/ 63 w 275"/>
                <a:gd name="T117" fmla="*/ 77 h 26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5"/>
                <a:gd name="T178" fmla="*/ 0 h 261"/>
                <a:gd name="T179" fmla="*/ 275 w 275"/>
                <a:gd name="T180" fmla="*/ 261 h 26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5" h="261">
                  <a:moveTo>
                    <a:pt x="125" y="154"/>
                  </a:moveTo>
                  <a:lnTo>
                    <a:pt x="131" y="154"/>
                  </a:lnTo>
                  <a:lnTo>
                    <a:pt x="137" y="154"/>
                  </a:lnTo>
                  <a:lnTo>
                    <a:pt x="144" y="156"/>
                  </a:lnTo>
                  <a:lnTo>
                    <a:pt x="152" y="154"/>
                  </a:lnTo>
                  <a:lnTo>
                    <a:pt x="161" y="152"/>
                  </a:lnTo>
                  <a:lnTo>
                    <a:pt x="169" y="150"/>
                  </a:lnTo>
                  <a:lnTo>
                    <a:pt x="178" y="148"/>
                  </a:lnTo>
                  <a:lnTo>
                    <a:pt x="184" y="139"/>
                  </a:lnTo>
                  <a:lnTo>
                    <a:pt x="190" y="131"/>
                  </a:lnTo>
                  <a:lnTo>
                    <a:pt x="194" y="124"/>
                  </a:lnTo>
                  <a:lnTo>
                    <a:pt x="197" y="116"/>
                  </a:lnTo>
                  <a:lnTo>
                    <a:pt x="199" y="108"/>
                  </a:lnTo>
                  <a:lnTo>
                    <a:pt x="201" y="103"/>
                  </a:lnTo>
                  <a:lnTo>
                    <a:pt x="203" y="97"/>
                  </a:lnTo>
                  <a:lnTo>
                    <a:pt x="205" y="97"/>
                  </a:lnTo>
                  <a:lnTo>
                    <a:pt x="209" y="97"/>
                  </a:lnTo>
                  <a:lnTo>
                    <a:pt x="220" y="97"/>
                  </a:lnTo>
                  <a:lnTo>
                    <a:pt x="230" y="95"/>
                  </a:lnTo>
                  <a:lnTo>
                    <a:pt x="237" y="93"/>
                  </a:lnTo>
                  <a:lnTo>
                    <a:pt x="245" y="91"/>
                  </a:lnTo>
                  <a:lnTo>
                    <a:pt x="254" y="89"/>
                  </a:lnTo>
                  <a:lnTo>
                    <a:pt x="258" y="82"/>
                  </a:lnTo>
                  <a:lnTo>
                    <a:pt x="262" y="76"/>
                  </a:lnTo>
                  <a:lnTo>
                    <a:pt x="268" y="67"/>
                  </a:lnTo>
                  <a:lnTo>
                    <a:pt x="272" y="61"/>
                  </a:lnTo>
                  <a:lnTo>
                    <a:pt x="275" y="48"/>
                  </a:lnTo>
                  <a:lnTo>
                    <a:pt x="275" y="44"/>
                  </a:lnTo>
                  <a:lnTo>
                    <a:pt x="275" y="42"/>
                  </a:lnTo>
                  <a:lnTo>
                    <a:pt x="272" y="38"/>
                  </a:lnTo>
                  <a:lnTo>
                    <a:pt x="266" y="34"/>
                  </a:lnTo>
                  <a:lnTo>
                    <a:pt x="260" y="29"/>
                  </a:lnTo>
                  <a:lnTo>
                    <a:pt x="251" y="25"/>
                  </a:lnTo>
                  <a:lnTo>
                    <a:pt x="239" y="21"/>
                  </a:lnTo>
                  <a:lnTo>
                    <a:pt x="232" y="17"/>
                  </a:lnTo>
                  <a:lnTo>
                    <a:pt x="224" y="17"/>
                  </a:lnTo>
                  <a:lnTo>
                    <a:pt x="215" y="13"/>
                  </a:lnTo>
                  <a:lnTo>
                    <a:pt x="205" y="13"/>
                  </a:lnTo>
                  <a:lnTo>
                    <a:pt x="196" y="10"/>
                  </a:lnTo>
                  <a:lnTo>
                    <a:pt x="184" y="8"/>
                  </a:lnTo>
                  <a:lnTo>
                    <a:pt x="175" y="6"/>
                  </a:lnTo>
                  <a:lnTo>
                    <a:pt x="165" y="6"/>
                  </a:lnTo>
                  <a:lnTo>
                    <a:pt x="154" y="4"/>
                  </a:lnTo>
                  <a:lnTo>
                    <a:pt x="142" y="2"/>
                  </a:lnTo>
                  <a:lnTo>
                    <a:pt x="133" y="0"/>
                  </a:lnTo>
                  <a:lnTo>
                    <a:pt x="121" y="0"/>
                  </a:lnTo>
                  <a:lnTo>
                    <a:pt x="112" y="0"/>
                  </a:lnTo>
                  <a:lnTo>
                    <a:pt x="102" y="0"/>
                  </a:lnTo>
                  <a:lnTo>
                    <a:pt x="95" y="0"/>
                  </a:lnTo>
                  <a:lnTo>
                    <a:pt x="87" y="0"/>
                  </a:lnTo>
                  <a:lnTo>
                    <a:pt x="80" y="0"/>
                  </a:lnTo>
                  <a:lnTo>
                    <a:pt x="74" y="0"/>
                  </a:lnTo>
                  <a:lnTo>
                    <a:pt x="66" y="0"/>
                  </a:lnTo>
                  <a:lnTo>
                    <a:pt x="62" y="0"/>
                  </a:lnTo>
                  <a:lnTo>
                    <a:pt x="55" y="2"/>
                  </a:lnTo>
                  <a:lnTo>
                    <a:pt x="49" y="4"/>
                  </a:lnTo>
                  <a:lnTo>
                    <a:pt x="45" y="8"/>
                  </a:lnTo>
                  <a:lnTo>
                    <a:pt x="43" y="10"/>
                  </a:lnTo>
                  <a:lnTo>
                    <a:pt x="38" y="10"/>
                  </a:lnTo>
                  <a:lnTo>
                    <a:pt x="30" y="15"/>
                  </a:lnTo>
                  <a:lnTo>
                    <a:pt x="24" y="17"/>
                  </a:lnTo>
                  <a:lnTo>
                    <a:pt x="19" y="23"/>
                  </a:lnTo>
                  <a:lnTo>
                    <a:pt x="15" y="29"/>
                  </a:lnTo>
                  <a:lnTo>
                    <a:pt x="11" y="38"/>
                  </a:lnTo>
                  <a:lnTo>
                    <a:pt x="7" y="44"/>
                  </a:lnTo>
                  <a:lnTo>
                    <a:pt x="5" y="55"/>
                  </a:lnTo>
                  <a:lnTo>
                    <a:pt x="4" y="67"/>
                  </a:lnTo>
                  <a:lnTo>
                    <a:pt x="4" y="80"/>
                  </a:lnTo>
                  <a:lnTo>
                    <a:pt x="2" y="88"/>
                  </a:lnTo>
                  <a:lnTo>
                    <a:pt x="2" y="93"/>
                  </a:lnTo>
                  <a:lnTo>
                    <a:pt x="2" y="101"/>
                  </a:lnTo>
                  <a:lnTo>
                    <a:pt x="2" y="110"/>
                  </a:lnTo>
                  <a:lnTo>
                    <a:pt x="2" y="118"/>
                  </a:lnTo>
                  <a:lnTo>
                    <a:pt x="2" y="126"/>
                  </a:lnTo>
                  <a:lnTo>
                    <a:pt x="2" y="133"/>
                  </a:lnTo>
                  <a:lnTo>
                    <a:pt x="2" y="143"/>
                  </a:lnTo>
                  <a:lnTo>
                    <a:pt x="0" y="148"/>
                  </a:lnTo>
                  <a:lnTo>
                    <a:pt x="0" y="156"/>
                  </a:lnTo>
                  <a:lnTo>
                    <a:pt x="0" y="164"/>
                  </a:lnTo>
                  <a:lnTo>
                    <a:pt x="0" y="173"/>
                  </a:lnTo>
                  <a:lnTo>
                    <a:pt x="0" y="179"/>
                  </a:lnTo>
                  <a:lnTo>
                    <a:pt x="0" y="186"/>
                  </a:lnTo>
                  <a:lnTo>
                    <a:pt x="0" y="194"/>
                  </a:lnTo>
                  <a:lnTo>
                    <a:pt x="2" y="202"/>
                  </a:lnTo>
                  <a:lnTo>
                    <a:pt x="2" y="213"/>
                  </a:lnTo>
                  <a:lnTo>
                    <a:pt x="4" y="226"/>
                  </a:lnTo>
                  <a:lnTo>
                    <a:pt x="7" y="236"/>
                  </a:lnTo>
                  <a:lnTo>
                    <a:pt x="11" y="245"/>
                  </a:lnTo>
                  <a:lnTo>
                    <a:pt x="17" y="257"/>
                  </a:lnTo>
                  <a:lnTo>
                    <a:pt x="28" y="261"/>
                  </a:lnTo>
                  <a:lnTo>
                    <a:pt x="38" y="257"/>
                  </a:lnTo>
                  <a:lnTo>
                    <a:pt x="53" y="249"/>
                  </a:lnTo>
                  <a:lnTo>
                    <a:pt x="59" y="242"/>
                  </a:lnTo>
                  <a:lnTo>
                    <a:pt x="66" y="234"/>
                  </a:lnTo>
                  <a:lnTo>
                    <a:pt x="72" y="226"/>
                  </a:lnTo>
                  <a:lnTo>
                    <a:pt x="80" y="219"/>
                  </a:lnTo>
                  <a:lnTo>
                    <a:pt x="83" y="211"/>
                  </a:lnTo>
                  <a:lnTo>
                    <a:pt x="89" y="205"/>
                  </a:lnTo>
                  <a:lnTo>
                    <a:pt x="91" y="200"/>
                  </a:lnTo>
                  <a:lnTo>
                    <a:pt x="95" y="200"/>
                  </a:lnTo>
                  <a:lnTo>
                    <a:pt x="93" y="198"/>
                  </a:lnTo>
                  <a:lnTo>
                    <a:pt x="91" y="194"/>
                  </a:lnTo>
                  <a:lnTo>
                    <a:pt x="89" y="188"/>
                  </a:lnTo>
                  <a:lnTo>
                    <a:pt x="87" y="181"/>
                  </a:lnTo>
                  <a:lnTo>
                    <a:pt x="85" y="173"/>
                  </a:lnTo>
                  <a:lnTo>
                    <a:pt x="83" y="166"/>
                  </a:lnTo>
                  <a:lnTo>
                    <a:pt x="83" y="158"/>
                  </a:lnTo>
                  <a:lnTo>
                    <a:pt x="83" y="152"/>
                  </a:lnTo>
                  <a:lnTo>
                    <a:pt x="83" y="143"/>
                  </a:lnTo>
                  <a:lnTo>
                    <a:pt x="87" y="139"/>
                  </a:lnTo>
                  <a:lnTo>
                    <a:pt x="91" y="133"/>
                  </a:lnTo>
                  <a:lnTo>
                    <a:pt x="95" y="131"/>
                  </a:lnTo>
                  <a:lnTo>
                    <a:pt x="102" y="128"/>
                  </a:lnTo>
                  <a:lnTo>
                    <a:pt x="110" y="131"/>
                  </a:lnTo>
                  <a:lnTo>
                    <a:pt x="116" y="135"/>
                  </a:lnTo>
                  <a:lnTo>
                    <a:pt x="121" y="143"/>
                  </a:lnTo>
                  <a:lnTo>
                    <a:pt x="123" y="150"/>
                  </a:lnTo>
                  <a:lnTo>
                    <a:pt x="125" y="1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3" name="Freeform 85"/>
            <p:cNvSpPr>
              <a:spLocks/>
            </p:cNvSpPr>
            <p:nvPr/>
          </p:nvSpPr>
          <p:spPr bwMode="auto">
            <a:xfrm>
              <a:off x="1802" y="3522"/>
              <a:ext cx="20" cy="27"/>
            </a:xfrm>
            <a:custGeom>
              <a:avLst/>
              <a:gdLst>
                <a:gd name="T0" fmla="*/ 5 w 42"/>
                <a:gd name="T1" fmla="*/ 0 h 55"/>
                <a:gd name="T2" fmla="*/ 0 w 42"/>
                <a:gd name="T3" fmla="*/ 14 h 55"/>
                <a:gd name="T4" fmla="*/ 18 w 42"/>
                <a:gd name="T5" fmla="*/ 27 h 55"/>
                <a:gd name="T6" fmla="*/ 20 w 42"/>
                <a:gd name="T7" fmla="*/ 19 h 55"/>
                <a:gd name="T8" fmla="*/ 12 w 42"/>
                <a:gd name="T9" fmla="*/ 6 h 55"/>
                <a:gd name="T10" fmla="*/ 5 w 42"/>
                <a:gd name="T11" fmla="*/ 0 h 55"/>
                <a:gd name="T12" fmla="*/ 5 w 42"/>
                <a:gd name="T13" fmla="*/ 0 h 55"/>
                <a:gd name="T14" fmla="*/ 0 60000 65536"/>
                <a:gd name="T15" fmla="*/ 0 60000 65536"/>
                <a:gd name="T16" fmla="*/ 0 60000 65536"/>
                <a:gd name="T17" fmla="*/ 0 60000 65536"/>
                <a:gd name="T18" fmla="*/ 0 60000 65536"/>
                <a:gd name="T19" fmla="*/ 0 60000 65536"/>
                <a:gd name="T20" fmla="*/ 0 60000 65536"/>
                <a:gd name="T21" fmla="*/ 0 w 42"/>
                <a:gd name="T22" fmla="*/ 0 h 55"/>
                <a:gd name="T23" fmla="*/ 42 w 4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55">
                  <a:moveTo>
                    <a:pt x="10" y="0"/>
                  </a:moveTo>
                  <a:lnTo>
                    <a:pt x="0" y="29"/>
                  </a:lnTo>
                  <a:lnTo>
                    <a:pt x="38" y="55"/>
                  </a:lnTo>
                  <a:lnTo>
                    <a:pt x="42" y="38"/>
                  </a:lnTo>
                  <a:lnTo>
                    <a:pt x="25" y="13"/>
                  </a:lnTo>
                  <a:lnTo>
                    <a:pt x="10"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4" name="Freeform 86"/>
            <p:cNvSpPr>
              <a:spLocks/>
            </p:cNvSpPr>
            <p:nvPr/>
          </p:nvSpPr>
          <p:spPr bwMode="auto">
            <a:xfrm>
              <a:off x="1818" y="3555"/>
              <a:ext cx="20" cy="27"/>
            </a:xfrm>
            <a:custGeom>
              <a:avLst/>
              <a:gdLst>
                <a:gd name="T0" fmla="*/ 5 w 40"/>
                <a:gd name="T1" fmla="*/ 0 h 55"/>
                <a:gd name="T2" fmla="*/ 0 w 40"/>
                <a:gd name="T3" fmla="*/ 13 h 55"/>
                <a:gd name="T4" fmla="*/ 19 w 40"/>
                <a:gd name="T5" fmla="*/ 27 h 55"/>
                <a:gd name="T6" fmla="*/ 20 w 40"/>
                <a:gd name="T7" fmla="*/ 19 h 55"/>
                <a:gd name="T8" fmla="*/ 12 w 40"/>
                <a:gd name="T9" fmla="*/ 5 h 55"/>
                <a:gd name="T10" fmla="*/ 5 w 40"/>
                <a:gd name="T11" fmla="*/ 0 h 55"/>
                <a:gd name="T12" fmla="*/ 5 w 40"/>
                <a:gd name="T13" fmla="*/ 0 h 55"/>
                <a:gd name="T14" fmla="*/ 0 60000 65536"/>
                <a:gd name="T15" fmla="*/ 0 60000 65536"/>
                <a:gd name="T16" fmla="*/ 0 60000 65536"/>
                <a:gd name="T17" fmla="*/ 0 60000 65536"/>
                <a:gd name="T18" fmla="*/ 0 60000 65536"/>
                <a:gd name="T19" fmla="*/ 0 60000 65536"/>
                <a:gd name="T20" fmla="*/ 0 60000 65536"/>
                <a:gd name="T21" fmla="*/ 0 w 40"/>
                <a:gd name="T22" fmla="*/ 0 h 55"/>
                <a:gd name="T23" fmla="*/ 40 w 40"/>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55">
                  <a:moveTo>
                    <a:pt x="10" y="0"/>
                  </a:moveTo>
                  <a:lnTo>
                    <a:pt x="0" y="26"/>
                  </a:lnTo>
                  <a:lnTo>
                    <a:pt x="37" y="55"/>
                  </a:lnTo>
                  <a:lnTo>
                    <a:pt x="40" y="38"/>
                  </a:lnTo>
                  <a:lnTo>
                    <a:pt x="25" y="11"/>
                  </a:lnTo>
                  <a:lnTo>
                    <a:pt x="10"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5" name="Freeform 87"/>
            <p:cNvSpPr>
              <a:spLocks/>
            </p:cNvSpPr>
            <p:nvPr/>
          </p:nvSpPr>
          <p:spPr bwMode="auto">
            <a:xfrm>
              <a:off x="1833" y="3588"/>
              <a:ext cx="21" cy="28"/>
            </a:xfrm>
            <a:custGeom>
              <a:avLst/>
              <a:gdLst>
                <a:gd name="T0" fmla="*/ 5 w 42"/>
                <a:gd name="T1" fmla="*/ 0 h 55"/>
                <a:gd name="T2" fmla="*/ 0 w 42"/>
                <a:gd name="T3" fmla="*/ 14 h 55"/>
                <a:gd name="T4" fmla="*/ 19 w 42"/>
                <a:gd name="T5" fmla="*/ 28 h 55"/>
                <a:gd name="T6" fmla="*/ 21 w 42"/>
                <a:gd name="T7" fmla="*/ 19 h 55"/>
                <a:gd name="T8" fmla="*/ 13 w 42"/>
                <a:gd name="T9" fmla="*/ 6 h 55"/>
                <a:gd name="T10" fmla="*/ 5 w 42"/>
                <a:gd name="T11" fmla="*/ 0 h 55"/>
                <a:gd name="T12" fmla="*/ 5 w 42"/>
                <a:gd name="T13" fmla="*/ 0 h 55"/>
                <a:gd name="T14" fmla="*/ 0 60000 65536"/>
                <a:gd name="T15" fmla="*/ 0 60000 65536"/>
                <a:gd name="T16" fmla="*/ 0 60000 65536"/>
                <a:gd name="T17" fmla="*/ 0 60000 65536"/>
                <a:gd name="T18" fmla="*/ 0 60000 65536"/>
                <a:gd name="T19" fmla="*/ 0 60000 65536"/>
                <a:gd name="T20" fmla="*/ 0 60000 65536"/>
                <a:gd name="T21" fmla="*/ 0 w 42"/>
                <a:gd name="T22" fmla="*/ 0 h 55"/>
                <a:gd name="T23" fmla="*/ 42 w 4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55">
                  <a:moveTo>
                    <a:pt x="9" y="0"/>
                  </a:moveTo>
                  <a:lnTo>
                    <a:pt x="0" y="27"/>
                  </a:lnTo>
                  <a:lnTo>
                    <a:pt x="38" y="55"/>
                  </a:lnTo>
                  <a:lnTo>
                    <a:pt x="42" y="38"/>
                  </a:lnTo>
                  <a:lnTo>
                    <a:pt x="26" y="12"/>
                  </a:lnTo>
                  <a:lnTo>
                    <a:pt x="9"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6" name="Freeform 88"/>
            <p:cNvSpPr>
              <a:spLocks/>
            </p:cNvSpPr>
            <p:nvPr/>
          </p:nvSpPr>
          <p:spPr bwMode="auto">
            <a:xfrm>
              <a:off x="1850" y="3621"/>
              <a:ext cx="19" cy="28"/>
            </a:xfrm>
            <a:custGeom>
              <a:avLst/>
              <a:gdLst>
                <a:gd name="T0" fmla="*/ 5 w 38"/>
                <a:gd name="T1" fmla="*/ 0 h 55"/>
                <a:gd name="T2" fmla="*/ 0 w 38"/>
                <a:gd name="T3" fmla="*/ 14 h 55"/>
                <a:gd name="T4" fmla="*/ 18 w 38"/>
                <a:gd name="T5" fmla="*/ 28 h 55"/>
                <a:gd name="T6" fmla="*/ 19 w 38"/>
                <a:gd name="T7" fmla="*/ 19 h 55"/>
                <a:gd name="T8" fmla="*/ 11 w 38"/>
                <a:gd name="T9" fmla="*/ 7 h 55"/>
                <a:gd name="T10" fmla="*/ 5 w 38"/>
                <a:gd name="T11" fmla="*/ 0 h 55"/>
                <a:gd name="T12" fmla="*/ 5 w 38"/>
                <a:gd name="T13" fmla="*/ 0 h 55"/>
                <a:gd name="T14" fmla="*/ 0 60000 65536"/>
                <a:gd name="T15" fmla="*/ 0 60000 65536"/>
                <a:gd name="T16" fmla="*/ 0 60000 65536"/>
                <a:gd name="T17" fmla="*/ 0 60000 65536"/>
                <a:gd name="T18" fmla="*/ 0 60000 65536"/>
                <a:gd name="T19" fmla="*/ 0 60000 65536"/>
                <a:gd name="T20" fmla="*/ 0 60000 65536"/>
                <a:gd name="T21" fmla="*/ 0 w 38"/>
                <a:gd name="T22" fmla="*/ 0 h 55"/>
                <a:gd name="T23" fmla="*/ 38 w 38"/>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5">
                  <a:moveTo>
                    <a:pt x="10" y="0"/>
                  </a:moveTo>
                  <a:lnTo>
                    <a:pt x="0" y="28"/>
                  </a:lnTo>
                  <a:lnTo>
                    <a:pt x="36" y="55"/>
                  </a:lnTo>
                  <a:lnTo>
                    <a:pt x="38" y="38"/>
                  </a:lnTo>
                  <a:lnTo>
                    <a:pt x="23" y="13"/>
                  </a:lnTo>
                  <a:lnTo>
                    <a:pt x="10"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7" name="Freeform 89"/>
            <p:cNvSpPr>
              <a:spLocks/>
            </p:cNvSpPr>
            <p:nvPr/>
          </p:nvSpPr>
          <p:spPr bwMode="auto">
            <a:xfrm>
              <a:off x="1866" y="3656"/>
              <a:ext cx="20" cy="26"/>
            </a:xfrm>
            <a:custGeom>
              <a:avLst/>
              <a:gdLst>
                <a:gd name="T0" fmla="*/ 5 w 40"/>
                <a:gd name="T1" fmla="*/ 0 h 53"/>
                <a:gd name="T2" fmla="*/ 0 w 40"/>
                <a:gd name="T3" fmla="*/ 13 h 53"/>
                <a:gd name="T4" fmla="*/ 18 w 40"/>
                <a:gd name="T5" fmla="*/ 26 h 53"/>
                <a:gd name="T6" fmla="*/ 20 w 40"/>
                <a:gd name="T7" fmla="*/ 18 h 53"/>
                <a:gd name="T8" fmla="*/ 10 w 40"/>
                <a:gd name="T9" fmla="*/ 6 h 53"/>
                <a:gd name="T10" fmla="*/ 5 w 40"/>
                <a:gd name="T11" fmla="*/ 0 h 53"/>
                <a:gd name="T12" fmla="*/ 5 w 40"/>
                <a:gd name="T13" fmla="*/ 0 h 53"/>
                <a:gd name="T14" fmla="*/ 0 60000 65536"/>
                <a:gd name="T15" fmla="*/ 0 60000 65536"/>
                <a:gd name="T16" fmla="*/ 0 60000 65536"/>
                <a:gd name="T17" fmla="*/ 0 60000 65536"/>
                <a:gd name="T18" fmla="*/ 0 60000 65536"/>
                <a:gd name="T19" fmla="*/ 0 60000 65536"/>
                <a:gd name="T20" fmla="*/ 0 60000 65536"/>
                <a:gd name="T21" fmla="*/ 0 w 40"/>
                <a:gd name="T22" fmla="*/ 0 h 53"/>
                <a:gd name="T23" fmla="*/ 40 w 40"/>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53">
                  <a:moveTo>
                    <a:pt x="10" y="0"/>
                  </a:moveTo>
                  <a:lnTo>
                    <a:pt x="0" y="27"/>
                  </a:lnTo>
                  <a:lnTo>
                    <a:pt x="35" y="53"/>
                  </a:lnTo>
                  <a:lnTo>
                    <a:pt x="40" y="36"/>
                  </a:lnTo>
                  <a:lnTo>
                    <a:pt x="21" y="12"/>
                  </a:lnTo>
                  <a:lnTo>
                    <a:pt x="10"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8" name="Freeform 90"/>
            <p:cNvSpPr>
              <a:spLocks/>
            </p:cNvSpPr>
            <p:nvPr/>
          </p:nvSpPr>
          <p:spPr bwMode="auto">
            <a:xfrm>
              <a:off x="1881" y="3688"/>
              <a:ext cx="20" cy="28"/>
            </a:xfrm>
            <a:custGeom>
              <a:avLst/>
              <a:gdLst>
                <a:gd name="T0" fmla="*/ 5 w 40"/>
                <a:gd name="T1" fmla="*/ 0 h 57"/>
                <a:gd name="T2" fmla="*/ 0 w 40"/>
                <a:gd name="T3" fmla="*/ 14 h 57"/>
                <a:gd name="T4" fmla="*/ 18 w 40"/>
                <a:gd name="T5" fmla="*/ 28 h 57"/>
                <a:gd name="T6" fmla="*/ 20 w 40"/>
                <a:gd name="T7" fmla="*/ 19 h 57"/>
                <a:gd name="T8" fmla="*/ 12 w 40"/>
                <a:gd name="T9" fmla="*/ 6 h 57"/>
                <a:gd name="T10" fmla="*/ 5 w 40"/>
                <a:gd name="T11" fmla="*/ 0 h 57"/>
                <a:gd name="T12" fmla="*/ 5 w 40"/>
                <a:gd name="T13" fmla="*/ 0 h 57"/>
                <a:gd name="T14" fmla="*/ 0 60000 65536"/>
                <a:gd name="T15" fmla="*/ 0 60000 65536"/>
                <a:gd name="T16" fmla="*/ 0 60000 65536"/>
                <a:gd name="T17" fmla="*/ 0 60000 65536"/>
                <a:gd name="T18" fmla="*/ 0 60000 65536"/>
                <a:gd name="T19" fmla="*/ 0 60000 65536"/>
                <a:gd name="T20" fmla="*/ 0 60000 65536"/>
                <a:gd name="T21" fmla="*/ 0 w 40"/>
                <a:gd name="T22" fmla="*/ 0 h 57"/>
                <a:gd name="T23" fmla="*/ 40 w 40"/>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57">
                  <a:moveTo>
                    <a:pt x="9" y="0"/>
                  </a:moveTo>
                  <a:lnTo>
                    <a:pt x="0" y="28"/>
                  </a:lnTo>
                  <a:lnTo>
                    <a:pt x="36" y="57"/>
                  </a:lnTo>
                  <a:lnTo>
                    <a:pt x="40" y="38"/>
                  </a:lnTo>
                  <a:lnTo>
                    <a:pt x="25" y="13"/>
                  </a:lnTo>
                  <a:lnTo>
                    <a:pt x="9"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39" name="Freeform 91"/>
            <p:cNvSpPr>
              <a:spLocks/>
            </p:cNvSpPr>
            <p:nvPr/>
          </p:nvSpPr>
          <p:spPr bwMode="auto">
            <a:xfrm>
              <a:off x="1898" y="3721"/>
              <a:ext cx="20" cy="29"/>
            </a:xfrm>
            <a:custGeom>
              <a:avLst/>
              <a:gdLst>
                <a:gd name="T0" fmla="*/ 4 w 40"/>
                <a:gd name="T1" fmla="*/ 0 h 57"/>
                <a:gd name="T2" fmla="*/ 0 w 40"/>
                <a:gd name="T3" fmla="*/ 15 h 57"/>
                <a:gd name="T4" fmla="*/ 17 w 40"/>
                <a:gd name="T5" fmla="*/ 29 h 57"/>
                <a:gd name="T6" fmla="*/ 20 w 40"/>
                <a:gd name="T7" fmla="*/ 19 h 57"/>
                <a:gd name="T8" fmla="*/ 11 w 40"/>
                <a:gd name="T9" fmla="*/ 7 h 57"/>
                <a:gd name="T10" fmla="*/ 4 w 40"/>
                <a:gd name="T11" fmla="*/ 0 h 57"/>
                <a:gd name="T12" fmla="*/ 4 w 40"/>
                <a:gd name="T13" fmla="*/ 0 h 57"/>
                <a:gd name="T14" fmla="*/ 0 60000 65536"/>
                <a:gd name="T15" fmla="*/ 0 60000 65536"/>
                <a:gd name="T16" fmla="*/ 0 60000 65536"/>
                <a:gd name="T17" fmla="*/ 0 60000 65536"/>
                <a:gd name="T18" fmla="*/ 0 60000 65536"/>
                <a:gd name="T19" fmla="*/ 0 60000 65536"/>
                <a:gd name="T20" fmla="*/ 0 60000 65536"/>
                <a:gd name="T21" fmla="*/ 0 w 40"/>
                <a:gd name="T22" fmla="*/ 0 h 57"/>
                <a:gd name="T23" fmla="*/ 40 w 40"/>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57">
                  <a:moveTo>
                    <a:pt x="8" y="0"/>
                  </a:moveTo>
                  <a:lnTo>
                    <a:pt x="0" y="29"/>
                  </a:lnTo>
                  <a:lnTo>
                    <a:pt x="34" y="57"/>
                  </a:lnTo>
                  <a:lnTo>
                    <a:pt x="40" y="38"/>
                  </a:lnTo>
                  <a:lnTo>
                    <a:pt x="23" y="14"/>
                  </a:lnTo>
                  <a:lnTo>
                    <a:pt x="8"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0" name="Freeform 92"/>
            <p:cNvSpPr>
              <a:spLocks/>
            </p:cNvSpPr>
            <p:nvPr/>
          </p:nvSpPr>
          <p:spPr bwMode="auto">
            <a:xfrm>
              <a:off x="1914" y="3754"/>
              <a:ext cx="19" cy="29"/>
            </a:xfrm>
            <a:custGeom>
              <a:avLst/>
              <a:gdLst>
                <a:gd name="T0" fmla="*/ 5 w 38"/>
                <a:gd name="T1" fmla="*/ 0 h 57"/>
                <a:gd name="T2" fmla="*/ 0 w 38"/>
                <a:gd name="T3" fmla="*/ 14 h 57"/>
                <a:gd name="T4" fmla="*/ 18 w 38"/>
                <a:gd name="T5" fmla="*/ 29 h 57"/>
                <a:gd name="T6" fmla="*/ 19 w 38"/>
                <a:gd name="T7" fmla="*/ 19 h 57"/>
                <a:gd name="T8" fmla="*/ 11 w 38"/>
                <a:gd name="T9" fmla="*/ 7 h 57"/>
                <a:gd name="T10" fmla="*/ 5 w 38"/>
                <a:gd name="T11" fmla="*/ 0 h 57"/>
                <a:gd name="T12" fmla="*/ 5 w 38"/>
                <a:gd name="T13" fmla="*/ 0 h 57"/>
                <a:gd name="T14" fmla="*/ 0 60000 65536"/>
                <a:gd name="T15" fmla="*/ 0 60000 65536"/>
                <a:gd name="T16" fmla="*/ 0 60000 65536"/>
                <a:gd name="T17" fmla="*/ 0 60000 65536"/>
                <a:gd name="T18" fmla="*/ 0 60000 65536"/>
                <a:gd name="T19" fmla="*/ 0 60000 65536"/>
                <a:gd name="T20" fmla="*/ 0 60000 65536"/>
                <a:gd name="T21" fmla="*/ 0 w 38"/>
                <a:gd name="T22" fmla="*/ 0 h 57"/>
                <a:gd name="T23" fmla="*/ 38 w 38"/>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7">
                  <a:moveTo>
                    <a:pt x="9" y="0"/>
                  </a:moveTo>
                  <a:lnTo>
                    <a:pt x="0" y="28"/>
                  </a:lnTo>
                  <a:lnTo>
                    <a:pt x="36" y="57"/>
                  </a:lnTo>
                  <a:lnTo>
                    <a:pt x="38" y="38"/>
                  </a:lnTo>
                  <a:lnTo>
                    <a:pt x="22" y="13"/>
                  </a:lnTo>
                  <a:lnTo>
                    <a:pt x="9"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1" name="Freeform 93"/>
            <p:cNvSpPr>
              <a:spLocks/>
            </p:cNvSpPr>
            <p:nvPr/>
          </p:nvSpPr>
          <p:spPr bwMode="auto">
            <a:xfrm>
              <a:off x="1793" y="3547"/>
              <a:ext cx="21" cy="24"/>
            </a:xfrm>
            <a:custGeom>
              <a:avLst/>
              <a:gdLst>
                <a:gd name="T0" fmla="*/ 5 w 42"/>
                <a:gd name="T1" fmla="*/ 0 h 48"/>
                <a:gd name="T2" fmla="*/ 21 w 42"/>
                <a:gd name="T3" fmla="*/ 12 h 48"/>
                <a:gd name="T4" fmla="*/ 15 w 42"/>
                <a:gd name="T5" fmla="*/ 24 h 48"/>
                <a:gd name="T6" fmla="*/ 0 w 42"/>
                <a:gd name="T7" fmla="*/ 15 h 48"/>
                <a:gd name="T8" fmla="*/ 5 w 42"/>
                <a:gd name="T9" fmla="*/ 0 h 48"/>
                <a:gd name="T10" fmla="*/ 5 w 42"/>
                <a:gd name="T11" fmla="*/ 0 h 48"/>
                <a:gd name="T12" fmla="*/ 0 60000 65536"/>
                <a:gd name="T13" fmla="*/ 0 60000 65536"/>
                <a:gd name="T14" fmla="*/ 0 60000 65536"/>
                <a:gd name="T15" fmla="*/ 0 60000 65536"/>
                <a:gd name="T16" fmla="*/ 0 60000 65536"/>
                <a:gd name="T17" fmla="*/ 0 60000 65536"/>
                <a:gd name="T18" fmla="*/ 0 w 42"/>
                <a:gd name="T19" fmla="*/ 0 h 48"/>
                <a:gd name="T20" fmla="*/ 42 w 42"/>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42" h="48">
                  <a:moveTo>
                    <a:pt x="11" y="0"/>
                  </a:moveTo>
                  <a:lnTo>
                    <a:pt x="42" y="23"/>
                  </a:lnTo>
                  <a:lnTo>
                    <a:pt x="30" y="48"/>
                  </a:lnTo>
                  <a:lnTo>
                    <a:pt x="0" y="31"/>
                  </a:lnTo>
                  <a:lnTo>
                    <a:pt x="11"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2" name="Freeform 94"/>
            <p:cNvSpPr>
              <a:spLocks/>
            </p:cNvSpPr>
            <p:nvPr/>
          </p:nvSpPr>
          <p:spPr bwMode="auto">
            <a:xfrm>
              <a:off x="1809" y="3580"/>
              <a:ext cx="20" cy="22"/>
            </a:xfrm>
            <a:custGeom>
              <a:avLst/>
              <a:gdLst>
                <a:gd name="T0" fmla="*/ 5 w 40"/>
                <a:gd name="T1" fmla="*/ 0 h 44"/>
                <a:gd name="T2" fmla="*/ 20 w 40"/>
                <a:gd name="T3" fmla="*/ 10 h 44"/>
                <a:gd name="T4" fmla="*/ 14 w 40"/>
                <a:gd name="T5" fmla="*/ 22 h 44"/>
                <a:gd name="T6" fmla="*/ 0 w 40"/>
                <a:gd name="T7" fmla="*/ 14 h 44"/>
                <a:gd name="T8" fmla="*/ 5 w 40"/>
                <a:gd name="T9" fmla="*/ 0 h 44"/>
                <a:gd name="T10" fmla="*/ 5 w 40"/>
                <a:gd name="T11" fmla="*/ 0 h 44"/>
                <a:gd name="T12" fmla="*/ 0 60000 65536"/>
                <a:gd name="T13" fmla="*/ 0 60000 65536"/>
                <a:gd name="T14" fmla="*/ 0 60000 65536"/>
                <a:gd name="T15" fmla="*/ 0 60000 65536"/>
                <a:gd name="T16" fmla="*/ 0 60000 65536"/>
                <a:gd name="T17" fmla="*/ 0 60000 65536"/>
                <a:gd name="T18" fmla="*/ 0 w 40"/>
                <a:gd name="T19" fmla="*/ 0 h 44"/>
                <a:gd name="T20" fmla="*/ 40 w 40"/>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0" h="44">
                  <a:moveTo>
                    <a:pt x="10" y="0"/>
                  </a:moveTo>
                  <a:lnTo>
                    <a:pt x="40" y="19"/>
                  </a:lnTo>
                  <a:lnTo>
                    <a:pt x="29" y="44"/>
                  </a:lnTo>
                  <a:lnTo>
                    <a:pt x="0" y="29"/>
                  </a:lnTo>
                  <a:lnTo>
                    <a:pt x="10"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3" name="Freeform 95"/>
            <p:cNvSpPr>
              <a:spLocks/>
            </p:cNvSpPr>
            <p:nvPr/>
          </p:nvSpPr>
          <p:spPr bwMode="auto">
            <a:xfrm>
              <a:off x="1824" y="3613"/>
              <a:ext cx="20" cy="23"/>
            </a:xfrm>
            <a:custGeom>
              <a:avLst/>
              <a:gdLst>
                <a:gd name="T0" fmla="*/ 5 w 40"/>
                <a:gd name="T1" fmla="*/ 0 h 45"/>
                <a:gd name="T2" fmla="*/ 20 w 40"/>
                <a:gd name="T3" fmla="*/ 11 h 45"/>
                <a:gd name="T4" fmla="*/ 15 w 40"/>
                <a:gd name="T5" fmla="*/ 23 h 45"/>
                <a:gd name="T6" fmla="*/ 0 w 40"/>
                <a:gd name="T7" fmla="*/ 15 h 45"/>
                <a:gd name="T8" fmla="*/ 5 w 40"/>
                <a:gd name="T9" fmla="*/ 0 h 45"/>
                <a:gd name="T10" fmla="*/ 5 w 40"/>
                <a:gd name="T11" fmla="*/ 0 h 45"/>
                <a:gd name="T12" fmla="*/ 0 60000 65536"/>
                <a:gd name="T13" fmla="*/ 0 60000 65536"/>
                <a:gd name="T14" fmla="*/ 0 60000 65536"/>
                <a:gd name="T15" fmla="*/ 0 60000 65536"/>
                <a:gd name="T16" fmla="*/ 0 60000 65536"/>
                <a:gd name="T17" fmla="*/ 0 60000 65536"/>
                <a:gd name="T18" fmla="*/ 0 w 40"/>
                <a:gd name="T19" fmla="*/ 0 h 45"/>
                <a:gd name="T20" fmla="*/ 40 w 40"/>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40" h="45">
                  <a:moveTo>
                    <a:pt x="11" y="0"/>
                  </a:moveTo>
                  <a:lnTo>
                    <a:pt x="40" y="21"/>
                  </a:lnTo>
                  <a:lnTo>
                    <a:pt x="30" y="45"/>
                  </a:lnTo>
                  <a:lnTo>
                    <a:pt x="0" y="30"/>
                  </a:lnTo>
                  <a:lnTo>
                    <a:pt x="11"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4" name="Freeform 96"/>
            <p:cNvSpPr>
              <a:spLocks/>
            </p:cNvSpPr>
            <p:nvPr/>
          </p:nvSpPr>
          <p:spPr bwMode="auto">
            <a:xfrm>
              <a:off x="1841" y="3645"/>
              <a:ext cx="20" cy="24"/>
            </a:xfrm>
            <a:custGeom>
              <a:avLst/>
              <a:gdLst>
                <a:gd name="T0" fmla="*/ 5 w 40"/>
                <a:gd name="T1" fmla="*/ 0 h 48"/>
                <a:gd name="T2" fmla="*/ 20 w 40"/>
                <a:gd name="T3" fmla="*/ 12 h 48"/>
                <a:gd name="T4" fmla="*/ 14 w 40"/>
                <a:gd name="T5" fmla="*/ 24 h 48"/>
                <a:gd name="T6" fmla="*/ 0 w 40"/>
                <a:gd name="T7" fmla="*/ 17 h 48"/>
                <a:gd name="T8" fmla="*/ 5 w 40"/>
                <a:gd name="T9" fmla="*/ 0 h 48"/>
                <a:gd name="T10" fmla="*/ 5 w 40"/>
                <a:gd name="T11" fmla="*/ 0 h 48"/>
                <a:gd name="T12" fmla="*/ 0 60000 65536"/>
                <a:gd name="T13" fmla="*/ 0 60000 65536"/>
                <a:gd name="T14" fmla="*/ 0 60000 65536"/>
                <a:gd name="T15" fmla="*/ 0 60000 65536"/>
                <a:gd name="T16" fmla="*/ 0 60000 65536"/>
                <a:gd name="T17" fmla="*/ 0 60000 65536"/>
                <a:gd name="T18" fmla="*/ 0 w 40"/>
                <a:gd name="T19" fmla="*/ 0 h 48"/>
                <a:gd name="T20" fmla="*/ 40 w 40"/>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40" h="48">
                  <a:moveTo>
                    <a:pt x="11" y="0"/>
                  </a:moveTo>
                  <a:lnTo>
                    <a:pt x="40" y="23"/>
                  </a:lnTo>
                  <a:lnTo>
                    <a:pt x="29" y="48"/>
                  </a:lnTo>
                  <a:lnTo>
                    <a:pt x="0" y="33"/>
                  </a:lnTo>
                  <a:lnTo>
                    <a:pt x="11"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5" name="Freeform 97"/>
            <p:cNvSpPr>
              <a:spLocks/>
            </p:cNvSpPr>
            <p:nvPr/>
          </p:nvSpPr>
          <p:spPr bwMode="auto">
            <a:xfrm>
              <a:off x="1856" y="3678"/>
              <a:ext cx="21" cy="23"/>
            </a:xfrm>
            <a:custGeom>
              <a:avLst/>
              <a:gdLst>
                <a:gd name="T0" fmla="*/ 6 w 41"/>
                <a:gd name="T1" fmla="*/ 0 h 45"/>
                <a:gd name="T2" fmla="*/ 21 w 41"/>
                <a:gd name="T3" fmla="*/ 11 h 45"/>
                <a:gd name="T4" fmla="*/ 15 w 41"/>
                <a:gd name="T5" fmla="*/ 23 h 45"/>
                <a:gd name="T6" fmla="*/ 0 w 41"/>
                <a:gd name="T7" fmla="*/ 14 h 45"/>
                <a:gd name="T8" fmla="*/ 6 w 41"/>
                <a:gd name="T9" fmla="*/ 0 h 45"/>
                <a:gd name="T10" fmla="*/ 6 w 41"/>
                <a:gd name="T11" fmla="*/ 0 h 45"/>
                <a:gd name="T12" fmla="*/ 0 60000 65536"/>
                <a:gd name="T13" fmla="*/ 0 60000 65536"/>
                <a:gd name="T14" fmla="*/ 0 60000 65536"/>
                <a:gd name="T15" fmla="*/ 0 60000 65536"/>
                <a:gd name="T16" fmla="*/ 0 60000 65536"/>
                <a:gd name="T17" fmla="*/ 0 60000 65536"/>
                <a:gd name="T18" fmla="*/ 0 w 41"/>
                <a:gd name="T19" fmla="*/ 0 h 45"/>
                <a:gd name="T20" fmla="*/ 41 w 41"/>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41" h="45">
                  <a:moveTo>
                    <a:pt x="11" y="0"/>
                  </a:moveTo>
                  <a:lnTo>
                    <a:pt x="41" y="21"/>
                  </a:lnTo>
                  <a:lnTo>
                    <a:pt x="30" y="45"/>
                  </a:lnTo>
                  <a:lnTo>
                    <a:pt x="0" y="28"/>
                  </a:lnTo>
                  <a:lnTo>
                    <a:pt x="11"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6" name="Freeform 98"/>
            <p:cNvSpPr>
              <a:spLocks/>
            </p:cNvSpPr>
            <p:nvPr/>
          </p:nvSpPr>
          <p:spPr bwMode="auto">
            <a:xfrm>
              <a:off x="1871" y="3712"/>
              <a:ext cx="22" cy="23"/>
            </a:xfrm>
            <a:custGeom>
              <a:avLst/>
              <a:gdLst>
                <a:gd name="T0" fmla="*/ 6 w 44"/>
                <a:gd name="T1" fmla="*/ 0 h 48"/>
                <a:gd name="T2" fmla="*/ 22 w 44"/>
                <a:gd name="T3" fmla="*/ 11 h 48"/>
                <a:gd name="T4" fmla="*/ 16 w 44"/>
                <a:gd name="T5" fmla="*/ 23 h 48"/>
                <a:gd name="T6" fmla="*/ 0 w 44"/>
                <a:gd name="T7" fmla="*/ 15 h 48"/>
                <a:gd name="T8" fmla="*/ 6 w 44"/>
                <a:gd name="T9" fmla="*/ 0 h 48"/>
                <a:gd name="T10" fmla="*/ 6 w 44"/>
                <a:gd name="T11" fmla="*/ 0 h 48"/>
                <a:gd name="T12" fmla="*/ 0 60000 65536"/>
                <a:gd name="T13" fmla="*/ 0 60000 65536"/>
                <a:gd name="T14" fmla="*/ 0 60000 65536"/>
                <a:gd name="T15" fmla="*/ 0 60000 65536"/>
                <a:gd name="T16" fmla="*/ 0 60000 65536"/>
                <a:gd name="T17" fmla="*/ 0 60000 65536"/>
                <a:gd name="T18" fmla="*/ 0 w 44"/>
                <a:gd name="T19" fmla="*/ 0 h 48"/>
                <a:gd name="T20" fmla="*/ 44 w 44"/>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44" h="48">
                  <a:moveTo>
                    <a:pt x="11" y="0"/>
                  </a:moveTo>
                  <a:lnTo>
                    <a:pt x="44" y="23"/>
                  </a:lnTo>
                  <a:lnTo>
                    <a:pt x="32" y="48"/>
                  </a:lnTo>
                  <a:lnTo>
                    <a:pt x="0" y="31"/>
                  </a:lnTo>
                  <a:lnTo>
                    <a:pt x="11"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7" name="Freeform 99"/>
            <p:cNvSpPr>
              <a:spLocks/>
            </p:cNvSpPr>
            <p:nvPr/>
          </p:nvSpPr>
          <p:spPr bwMode="auto">
            <a:xfrm>
              <a:off x="1887" y="3744"/>
              <a:ext cx="22" cy="23"/>
            </a:xfrm>
            <a:custGeom>
              <a:avLst/>
              <a:gdLst>
                <a:gd name="T0" fmla="*/ 6 w 44"/>
                <a:gd name="T1" fmla="*/ 0 h 46"/>
                <a:gd name="T2" fmla="*/ 22 w 44"/>
                <a:gd name="T3" fmla="*/ 11 h 46"/>
                <a:gd name="T4" fmla="*/ 15 w 44"/>
                <a:gd name="T5" fmla="*/ 23 h 46"/>
                <a:gd name="T6" fmla="*/ 0 w 44"/>
                <a:gd name="T7" fmla="*/ 15 h 46"/>
                <a:gd name="T8" fmla="*/ 6 w 44"/>
                <a:gd name="T9" fmla="*/ 0 h 46"/>
                <a:gd name="T10" fmla="*/ 6 w 44"/>
                <a:gd name="T11" fmla="*/ 0 h 46"/>
                <a:gd name="T12" fmla="*/ 0 60000 65536"/>
                <a:gd name="T13" fmla="*/ 0 60000 65536"/>
                <a:gd name="T14" fmla="*/ 0 60000 65536"/>
                <a:gd name="T15" fmla="*/ 0 60000 65536"/>
                <a:gd name="T16" fmla="*/ 0 60000 65536"/>
                <a:gd name="T17" fmla="*/ 0 60000 65536"/>
                <a:gd name="T18" fmla="*/ 0 w 44"/>
                <a:gd name="T19" fmla="*/ 0 h 46"/>
                <a:gd name="T20" fmla="*/ 44 w 44"/>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4" h="46">
                  <a:moveTo>
                    <a:pt x="12" y="0"/>
                  </a:moveTo>
                  <a:lnTo>
                    <a:pt x="44" y="21"/>
                  </a:lnTo>
                  <a:lnTo>
                    <a:pt x="31" y="46"/>
                  </a:lnTo>
                  <a:lnTo>
                    <a:pt x="0" y="30"/>
                  </a:lnTo>
                  <a:lnTo>
                    <a:pt x="12"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8" name="Freeform 100"/>
            <p:cNvSpPr>
              <a:spLocks/>
            </p:cNvSpPr>
            <p:nvPr/>
          </p:nvSpPr>
          <p:spPr bwMode="auto">
            <a:xfrm>
              <a:off x="1902" y="3777"/>
              <a:ext cx="22" cy="23"/>
            </a:xfrm>
            <a:custGeom>
              <a:avLst/>
              <a:gdLst>
                <a:gd name="T0" fmla="*/ 7 w 43"/>
                <a:gd name="T1" fmla="*/ 0 h 46"/>
                <a:gd name="T2" fmla="*/ 22 w 43"/>
                <a:gd name="T3" fmla="*/ 11 h 46"/>
                <a:gd name="T4" fmla="*/ 16 w 43"/>
                <a:gd name="T5" fmla="*/ 23 h 46"/>
                <a:gd name="T6" fmla="*/ 0 w 43"/>
                <a:gd name="T7" fmla="*/ 15 h 46"/>
                <a:gd name="T8" fmla="*/ 7 w 43"/>
                <a:gd name="T9" fmla="*/ 0 h 46"/>
                <a:gd name="T10" fmla="*/ 7 w 43"/>
                <a:gd name="T11" fmla="*/ 0 h 46"/>
                <a:gd name="T12" fmla="*/ 0 60000 65536"/>
                <a:gd name="T13" fmla="*/ 0 60000 65536"/>
                <a:gd name="T14" fmla="*/ 0 60000 65536"/>
                <a:gd name="T15" fmla="*/ 0 60000 65536"/>
                <a:gd name="T16" fmla="*/ 0 60000 65536"/>
                <a:gd name="T17" fmla="*/ 0 60000 65536"/>
                <a:gd name="T18" fmla="*/ 0 w 43"/>
                <a:gd name="T19" fmla="*/ 0 h 46"/>
                <a:gd name="T20" fmla="*/ 43 w 43"/>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3" h="46">
                  <a:moveTo>
                    <a:pt x="13" y="0"/>
                  </a:moveTo>
                  <a:lnTo>
                    <a:pt x="43" y="21"/>
                  </a:lnTo>
                  <a:lnTo>
                    <a:pt x="32" y="46"/>
                  </a:lnTo>
                  <a:lnTo>
                    <a:pt x="0" y="31"/>
                  </a:lnTo>
                  <a:lnTo>
                    <a:pt x="13" y="0"/>
                  </a:lnTo>
                  <a:close/>
                </a:path>
              </a:pathLst>
            </a:custGeom>
            <a:solidFill>
              <a:srgbClr val="8A8A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49" name="Freeform 101"/>
            <p:cNvSpPr>
              <a:spLocks/>
            </p:cNvSpPr>
            <p:nvPr/>
          </p:nvSpPr>
          <p:spPr bwMode="auto">
            <a:xfrm>
              <a:off x="1806" y="3518"/>
              <a:ext cx="19" cy="28"/>
            </a:xfrm>
            <a:custGeom>
              <a:avLst/>
              <a:gdLst>
                <a:gd name="T0" fmla="*/ 3 w 38"/>
                <a:gd name="T1" fmla="*/ 0 h 57"/>
                <a:gd name="T2" fmla="*/ 0 w 38"/>
                <a:gd name="T3" fmla="*/ 15 h 57"/>
                <a:gd name="T4" fmla="*/ 17 w 38"/>
                <a:gd name="T5" fmla="*/ 28 h 57"/>
                <a:gd name="T6" fmla="*/ 19 w 38"/>
                <a:gd name="T7" fmla="*/ 19 h 57"/>
                <a:gd name="T8" fmla="*/ 11 w 38"/>
                <a:gd name="T9" fmla="*/ 6 h 57"/>
                <a:gd name="T10" fmla="*/ 3 w 38"/>
                <a:gd name="T11" fmla="*/ 0 h 57"/>
                <a:gd name="T12" fmla="*/ 3 w 38"/>
                <a:gd name="T13" fmla="*/ 0 h 57"/>
                <a:gd name="T14" fmla="*/ 0 60000 65536"/>
                <a:gd name="T15" fmla="*/ 0 60000 65536"/>
                <a:gd name="T16" fmla="*/ 0 60000 65536"/>
                <a:gd name="T17" fmla="*/ 0 60000 65536"/>
                <a:gd name="T18" fmla="*/ 0 60000 65536"/>
                <a:gd name="T19" fmla="*/ 0 60000 65536"/>
                <a:gd name="T20" fmla="*/ 0 60000 65536"/>
                <a:gd name="T21" fmla="*/ 0 w 38"/>
                <a:gd name="T22" fmla="*/ 0 h 57"/>
                <a:gd name="T23" fmla="*/ 38 w 38"/>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7">
                  <a:moveTo>
                    <a:pt x="7" y="0"/>
                  </a:moveTo>
                  <a:lnTo>
                    <a:pt x="0" y="30"/>
                  </a:lnTo>
                  <a:lnTo>
                    <a:pt x="34" y="57"/>
                  </a:lnTo>
                  <a:lnTo>
                    <a:pt x="38" y="38"/>
                  </a:lnTo>
                  <a:lnTo>
                    <a:pt x="22" y="13"/>
                  </a:lnTo>
                  <a:lnTo>
                    <a:pt x="7"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0" name="Freeform 102"/>
            <p:cNvSpPr>
              <a:spLocks/>
            </p:cNvSpPr>
            <p:nvPr/>
          </p:nvSpPr>
          <p:spPr bwMode="auto">
            <a:xfrm>
              <a:off x="1821" y="3552"/>
              <a:ext cx="20" cy="28"/>
            </a:xfrm>
            <a:custGeom>
              <a:avLst/>
              <a:gdLst>
                <a:gd name="T0" fmla="*/ 5 w 42"/>
                <a:gd name="T1" fmla="*/ 0 h 55"/>
                <a:gd name="T2" fmla="*/ 0 w 42"/>
                <a:gd name="T3" fmla="*/ 13 h 55"/>
                <a:gd name="T4" fmla="*/ 18 w 42"/>
                <a:gd name="T5" fmla="*/ 28 h 55"/>
                <a:gd name="T6" fmla="*/ 20 w 42"/>
                <a:gd name="T7" fmla="*/ 19 h 55"/>
                <a:gd name="T8" fmla="*/ 12 w 42"/>
                <a:gd name="T9" fmla="*/ 7 h 55"/>
                <a:gd name="T10" fmla="*/ 5 w 42"/>
                <a:gd name="T11" fmla="*/ 0 h 55"/>
                <a:gd name="T12" fmla="*/ 5 w 42"/>
                <a:gd name="T13" fmla="*/ 0 h 55"/>
                <a:gd name="T14" fmla="*/ 0 60000 65536"/>
                <a:gd name="T15" fmla="*/ 0 60000 65536"/>
                <a:gd name="T16" fmla="*/ 0 60000 65536"/>
                <a:gd name="T17" fmla="*/ 0 60000 65536"/>
                <a:gd name="T18" fmla="*/ 0 60000 65536"/>
                <a:gd name="T19" fmla="*/ 0 60000 65536"/>
                <a:gd name="T20" fmla="*/ 0 60000 65536"/>
                <a:gd name="T21" fmla="*/ 0 w 42"/>
                <a:gd name="T22" fmla="*/ 0 h 55"/>
                <a:gd name="T23" fmla="*/ 42 w 4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55">
                  <a:moveTo>
                    <a:pt x="10" y="0"/>
                  </a:moveTo>
                  <a:lnTo>
                    <a:pt x="0" y="25"/>
                  </a:lnTo>
                  <a:lnTo>
                    <a:pt x="38" y="55"/>
                  </a:lnTo>
                  <a:lnTo>
                    <a:pt x="42" y="38"/>
                  </a:lnTo>
                  <a:lnTo>
                    <a:pt x="25" y="13"/>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1" name="Freeform 103"/>
            <p:cNvSpPr>
              <a:spLocks/>
            </p:cNvSpPr>
            <p:nvPr/>
          </p:nvSpPr>
          <p:spPr bwMode="auto">
            <a:xfrm>
              <a:off x="1838" y="3585"/>
              <a:ext cx="19" cy="28"/>
            </a:xfrm>
            <a:custGeom>
              <a:avLst/>
              <a:gdLst>
                <a:gd name="T0" fmla="*/ 5 w 38"/>
                <a:gd name="T1" fmla="*/ 0 h 55"/>
                <a:gd name="T2" fmla="*/ 0 w 38"/>
                <a:gd name="T3" fmla="*/ 13 h 55"/>
                <a:gd name="T4" fmla="*/ 19 w 38"/>
                <a:gd name="T5" fmla="*/ 28 h 55"/>
                <a:gd name="T6" fmla="*/ 19 w 38"/>
                <a:gd name="T7" fmla="*/ 19 h 55"/>
                <a:gd name="T8" fmla="*/ 11 w 38"/>
                <a:gd name="T9" fmla="*/ 5 h 55"/>
                <a:gd name="T10" fmla="*/ 5 w 38"/>
                <a:gd name="T11" fmla="*/ 0 h 55"/>
                <a:gd name="T12" fmla="*/ 5 w 38"/>
                <a:gd name="T13" fmla="*/ 0 h 55"/>
                <a:gd name="T14" fmla="*/ 0 60000 65536"/>
                <a:gd name="T15" fmla="*/ 0 60000 65536"/>
                <a:gd name="T16" fmla="*/ 0 60000 65536"/>
                <a:gd name="T17" fmla="*/ 0 60000 65536"/>
                <a:gd name="T18" fmla="*/ 0 60000 65536"/>
                <a:gd name="T19" fmla="*/ 0 60000 65536"/>
                <a:gd name="T20" fmla="*/ 0 60000 65536"/>
                <a:gd name="T21" fmla="*/ 0 w 38"/>
                <a:gd name="T22" fmla="*/ 0 h 55"/>
                <a:gd name="T23" fmla="*/ 38 w 38"/>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5">
                  <a:moveTo>
                    <a:pt x="10" y="0"/>
                  </a:moveTo>
                  <a:lnTo>
                    <a:pt x="0" y="26"/>
                  </a:lnTo>
                  <a:lnTo>
                    <a:pt x="37" y="55"/>
                  </a:lnTo>
                  <a:lnTo>
                    <a:pt x="38" y="38"/>
                  </a:lnTo>
                  <a:lnTo>
                    <a:pt x="23" y="9"/>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2" name="Freeform 104"/>
            <p:cNvSpPr>
              <a:spLocks/>
            </p:cNvSpPr>
            <p:nvPr/>
          </p:nvSpPr>
          <p:spPr bwMode="auto">
            <a:xfrm>
              <a:off x="1854" y="3619"/>
              <a:ext cx="19" cy="26"/>
            </a:xfrm>
            <a:custGeom>
              <a:avLst/>
              <a:gdLst>
                <a:gd name="T0" fmla="*/ 5 w 38"/>
                <a:gd name="T1" fmla="*/ 0 h 53"/>
                <a:gd name="T2" fmla="*/ 0 w 38"/>
                <a:gd name="T3" fmla="*/ 14 h 53"/>
                <a:gd name="T4" fmla="*/ 17 w 38"/>
                <a:gd name="T5" fmla="*/ 26 h 53"/>
                <a:gd name="T6" fmla="*/ 19 w 38"/>
                <a:gd name="T7" fmla="*/ 19 h 53"/>
                <a:gd name="T8" fmla="*/ 10 w 38"/>
                <a:gd name="T9" fmla="*/ 5 h 53"/>
                <a:gd name="T10" fmla="*/ 5 w 38"/>
                <a:gd name="T11" fmla="*/ 0 h 53"/>
                <a:gd name="T12" fmla="*/ 5 w 38"/>
                <a:gd name="T13" fmla="*/ 0 h 53"/>
                <a:gd name="T14" fmla="*/ 0 60000 65536"/>
                <a:gd name="T15" fmla="*/ 0 60000 65536"/>
                <a:gd name="T16" fmla="*/ 0 60000 65536"/>
                <a:gd name="T17" fmla="*/ 0 60000 65536"/>
                <a:gd name="T18" fmla="*/ 0 60000 65536"/>
                <a:gd name="T19" fmla="*/ 0 60000 65536"/>
                <a:gd name="T20" fmla="*/ 0 60000 65536"/>
                <a:gd name="T21" fmla="*/ 0 w 38"/>
                <a:gd name="T22" fmla="*/ 0 h 53"/>
                <a:gd name="T23" fmla="*/ 38 w 3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3">
                  <a:moveTo>
                    <a:pt x="9" y="0"/>
                  </a:moveTo>
                  <a:lnTo>
                    <a:pt x="0" y="29"/>
                  </a:lnTo>
                  <a:lnTo>
                    <a:pt x="34" y="53"/>
                  </a:lnTo>
                  <a:lnTo>
                    <a:pt x="38" y="38"/>
                  </a:lnTo>
                  <a:lnTo>
                    <a:pt x="21" y="11"/>
                  </a:lnTo>
                  <a:lnTo>
                    <a:pt x="9"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3" name="Freeform 105"/>
            <p:cNvSpPr>
              <a:spLocks/>
            </p:cNvSpPr>
            <p:nvPr/>
          </p:nvSpPr>
          <p:spPr bwMode="auto">
            <a:xfrm>
              <a:off x="1869" y="3652"/>
              <a:ext cx="21" cy="26"/>
            </a:xfrm>
            <a:custGeom>
              <a:avLst/>
              <a:gdLst>
                <a:gd name="T0" fmla="*/ 5 w 42"/>
                <a:gd name="T1" fmla="*/ 0 h 53"/>
                <a:gd name="T2" fmla="*/ 0 w 42"/>
                <a:gd name="T3" fmla="*/ 14 h 53"/>
                <a:gd name="T4" fmla="*/ 18 w 42"/>
                <a:gd name="T5" fmla="*/ 26 h 53"/>
                <a:gd name="T6" fmla="*/ 21 w 42"/>
                <a:gd name="T7" fmla="*/ 19 h 53"/>
                <a:gd name="T8" fmla="*/ 12 w 42"/>
                <a:gd name="T9" fmla="*/ 5 h 53"/>
                <a:gd name="T10" fmla="*/ 5 w 42"/>
                <a:gd name="T11" fmla="*/ 0 h 53"/>
                <a:gd name="T12" fmla="*/ 5 w 42"/>
                <a:gd name="T13" fmla="*/ 0 h 53"/>
                <a:gd name="T14" fmla="*/ 0 60000 65536"/>
                <a:gd name="T15" fmla="*/ 0 60000 65536"/>
                <a:gd name="T16" fmla="*/ 0 60000 65536"/>
                <a:gd name="T17" fmla="*/ 0 60000 65536"/>
                <a:gd name="T18" fmla="*/ 0 60000 65536"/>
                <a:gd name="T19" fmla="*/ 0 60000 65536"/>
                <a:gd name="T20" fmla="*/ 0 60000 65536"/>
                <a:gd name="T21" fmla="*/ 0 w 42"/>
                <a:gd name="T22" fmla="*/ 0 h 53"/>
                <a:gd name="T23" fmla="*/ 42 w 42"/>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53">
                  <a:moveTo>
                    <a:pt x="10" y="0"/>
                  </a:moveTo>
                  <a:lnTo>
                    <a:pt x="0" y="28"/>
                  </a:lnTo>
                  <a:lnTo>
                    <a:pt x="36" y="53"/>
                  </a:lnTo>
                  <a:lnTo>
                    <a:pt x="42" y="38"/>
                  </a:lnTo>
                  <a:lnTo>
                    <a:pt x="25" y="11"/>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4" name="Freeform 106"/>
            <p:cNvSpPr>
              <a:spLocks/>
            </p:cNvSpPr>
            <p:nvPr/>
          </p:nvSpPr>
          <p:spPr bwMode="auto">
            <a:xfrm>
              <a:off x="1885" y="3685"/>
              <a:ext cx="20" cy="28"/>
            </a:xfrm>
            <a:custGeom>
              <a:avLst/>
              <a:gdLst>
                <a:gd name="T0" fmla="*/ 5 w 40"/>
                <a:gd name="T1" fmla="*/ 0 h 55"/>
                <a:gd name="T2" fmla="*/ 0 w 40"/>
                <a:gd name="T3" fmla="*/ 15 h 55"/>
                <a:gd name="T4" fmla="*/ 18 w 40"/>
                <a:gd name="T5" fmla="*/ 28 h 55"/>
                <a:gd name="T6" fmla="*/ 20 w 40"/>
                <a:gd name="T7" fmla="*/ 19 h 55"/>
                <a:gd name="T8" fmla="*/ 12 w 40"/>
                <a:gd name="T9" fmla="*/ 6 h 55"/>
                <a:gd name="T10" fmla="*/ 5 w 40"/>
                <a:gd name="T11" fmla="*/ 0 h 55"/>
                <a:gd name="T12" fmla="*/ 5 w 40"/>
                <a:gd name="T13" fmla="*/ 0 h 55"/>
                <a:gd name="T14" fmla="*/ 0 60000 65536"/>
                <a:gd name="T15" fmla="*/ 0 60000 65536"/>
                <a:gd name="T16" fmla="*/ 0 60000 65536"/>
                <a:gd name="T17" fmla="*/ 0 60000 65536"/>
                <a:gd name="T18" fmla="*/ 0 60000 65536"/>
                <a:gd name="T19" fmla="*/ 0 60000 65536"/>
                <a:gd name="T20" fmla="*/ 0 60000 65536"/>
                <a:gd name="T21" fmla="*/ 0 w 40"/>
                <a:gd name="T22" fmla="*/ 0 h 55"/>
                <a:gd name="T23" fmla="*/ 40 w 40"/>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55">
                  <a:moveTo>
                    <a:pt x="10" y="0"/>
                  </a:moveTo>
                  <a:lnTo>
                    <a:pt x="0" y="29"/>
                  </a:lnTo>
                  <a:lnTo>
                    <a:pt x="35" y="55"/>
                  </a:lnTo>
                  <a:lnTo>
                    <a:pt x="40" y="38"/>
                  </a:lnTo>
                  <a:lnTo>
                    <a:pt x="25" y="12"/>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5" name="Freeform 107"/>
            <p:cNvSpPr>
              <a:spLocks/>
            </p:cNvSpPr>
            <p:nvPr/>
          </p:nvSpPr>
          <p:spPr bwMode="auto">
            <a:xfrm>
              <a:off x="1901" y="3718"/>
              <a:ext cx="19" cy="28"/>
            </a:xfrm>
            <a:custGeom>
              <a:avLst/>
              <a:gdLst>
                <a:gd name="T0" fmla="*/ 5 w 38"/>
                <a:gd name="T1" fmla="*/ 0 h 55"/>
                <a:gd name="T2" fmla="*/ 0 w 38"/>
                <a:gd name="T3" fmla="*/ 14 h 55"/>
                <a:gd name="T4" fmla="*/ 18 w 38"/>
                <a:gd name="T5" fmla="*/ 28 h 55"/>
                <a:gd name="T6" fmla="*/ 19 w 38"/>
                <a:gd name="T7" fmla="*/ 19 h 55"/>
                <a:gd name="T8" fmla="*/ 11 w 38"/>
                <a:gd name="T9" fmla="*/ 7 h 55"/>
                <a:gd name="T10" fmla="*/ 5 w 38"/>
                <a:gd name="T11" fmla="*/ 0 h 55"/>
                <a:gd name="T12" fmla="*/ 5 w 38"/>
                <a:gd name="T13" fmla="*/ 0 h 55"/>
                <a:gd name="T14" fmla="*/ 0 60000 65536"/>
                <a:gd name="T15" fmla="*/ 0 60000 65536"/>
                <a:gd name="T16" fmla="*/ 0 60000 65536"/>
                <a:gd name="T17" fmla="*/ 0 60000 65536"/>
                <a:gd name="T18" fmla="*/ 0 60000 65536"/>
                <a:gd name="T19" fmla="*/ 0 60000 65536"/>
                <a:gd name="T20" fmla="*/ 0 60000 65536"/>
                <a:gd name="T21" fmla="*/ 0 w 38"/>
                <a:gd name="T22" fmla="*/ 0 h 55"/>
                <a:gd name="T23" fmla="*/ 38 w 38"/>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55">
                  <a:moveTo>
                    <a:pt x="9" y="0"/>
                  </a:moveTo>
                  <a:lnTo>
                    <a:pt x="0" y="28"/>
                  </a:lnTo>
                  <a:lnTo>
                    <a:pt x="36" y="55"/>
                  </a:lnTo>
                  <a:lnTo>
                    <a:pt x="38" y="38"/>
                  </a:lnTo>
                  <a:lnTo>
                    <a:pt x="23" y="13"/>
                  </a:lnTo>
                  <a:lnTo>
                    <a:pt x="9"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6" name="Freeform 108"/>
            <p:cNvSpPr>
              <a:spLocks/>
            </p:cNvSpPr>
            <p:nvPr/>
          </p:nvSpPr>
          <p:spPr bwMode="auto">
            <a:xfrm>
              <a:off x="1918" y="3752"/>
              <a:ext cx="18" cy="27"/>
            </a:xfrm>
            <a:custGeom>
              <a:avLst/>
              <a:gdLst>
                <a:gd name="T0" fmla="*/ 4 w 36"/>
                <a:gd name="T1" fmla="*/ 0 h 55"/>
                <a:gd name="T2" fmla="*/ 0 w 36"/>
                <a:gd name="T3" fmla="*/ 13 h 55"/>
                <a:gd name="T4" fmla="*/ 18 w 36"/>
                <a:gd name="T5" fmla="*/ 27 h 55"/>
                <a:gd name="T6" fmla="*/ 18 w 36"/>
                <a:gd name="T7" fmla="*/ 19 h 55"/>
                <a:gd name="T8" fmla="*/ 10 w 36"/>
                <a:gd name="T9" fmla="*/ 6 h 55"/>
                <a:gd name="T10" fmla="*/ 4 w 36"/>
                <a:gd name="T11" fmla="*/ 0 h 55"/>
                <a:gd name="T12" fmla="*/ 4 w 36"/>
                <a:gd name="T13" fmla="*/ 0 h 55"/>
                <a:gd name="T14" fmla="*/ 0 60000 65536"/>
                <a:gd name="T15" fmla="*/ 0 60000 65536"/>
                <a:gd name="T16" fmla="*/ 0 60000 65536"/>
                <a:gd name="T17" fmla="*/ 0 60000 65536"/>
                <a:gd name="T18" fmla="*/ 0 60000 65536"/>
                <a:gd name="T19" fmla="*/ 0 60000 65536"/>
                <a:gd name="T20" fmla="*/ 0 60000 65536"/>
                <a:gd name="T21" fmla="*/ 0 w 36"/>
                <a:gd name="T22" fmla="*/ 0 h 55"/>
                <a:gd name="T23" fmla="*/ 36 w 36"/>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55">
                  <a:moveTo>
                    <a:pt x="8" y="0"/>
                  </a:moveTo>
                  <a:lnTo>
                    <a:pt x="0" y="27"/>
                  </a:lnTo>
                  <a:lnTo>
                    <a:pt x="36" y="55"/>
                  </a:lnTo>
                  <a:lnTo>
                    <a:pt x="36" y="38"/>
                  </a:lnTo>
                  <a:lnTo>
                    <a:pt x="21" y="13"/>
                  </a:lnTo>
                  <a:lnTo>
                    <a:pt x="8"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7" name="Freeform 109"/>
            <p:cNvSpPr>
              <a:spLocks/>
            </p:cNvSpPr>
            <p:nvPr/>
          </p:nvSpPr>
          <p:spPr bwMode="auto">
            <a:xfrm>
              <a:off x="1797" y="3543"/>
              <a:ext cx="20" cy="24"/>
            </a:xfrm>
            <a:custGeom>
              <a:avLst/>
              <a:gdLst>
                <a:gd name="T0" fmla="*/ 5 w 40"/>
                <a:gd name="T1" fmla="*/ 0 h 47"/>
                <a:gd name="T2" fmla="*/ 20 w 40"/>
                <a:gd name="T3" fmla="*/ 12 h 47"/>
                <a:gd name="T4" fmla="*/ 14 w 40"/>
                <a:gd name="T5" fmla="*/ 24 h 47"/>
                <a:gd name="T6" fmla="*/ 0 w 40"/>
                <a:gd name="T7" fmla="*/ 16 h 47"/>
                <a:gd name="T8" fmla="*/ 5 w 40"/>
                <a:gd name="T9" fmla="*/ 0 h 47"/>
                <a:gd name="T10" fmla="*/ 5 w 40"/>
                <a:gd name="T11" fmla="*/ 0 h 47"/>
                <a:gd name="T12" fmla="*/ 0 60000 65536"/>
                <a:gd name="T13" fmla="*/ 0 60000 65536"/>
                <a:gd name="T14" fmla="*/ 0 60000 65536"/>
                <a:gd name="T15" fmla="*/ 0 60000 65536"/>
                <a:gd name="T16" fmla="*/ 0 60000 65536"/>
                <a:gd name="T17" fmla="*/ 0 60000 65536"/>
                <a:gd name="T18" fmla="*/ 0 w 40"/>
                <a:gd name="T19" fmla="*/ 0 h 47"/>
                <a:gd name="T20" fmla="*/ 40 w 40"/>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40" h="47">
                  <a:moveTo>
                    <a:pt x="9" y="0"/>
                  </a:moveTo>
                  <a:lnTo>
                    <a:pt x="40" y="23"/>
                  </a:lnTo>
                  <a:lnTo>
                    <a:pt x="28" y="47"/>
                  </a:lnTo>
                  <a:lnTo>
                    <a:pt x="0" y="32"/>
                  </a:lnTo>
                  <a:lnTo>
                    <a:pt x="9"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8" name="Freeform 110"/>
            <p:cNvSpPr>
              <a:spLocks/>
            </p:cNvSpPr>
            <p:nvPr/>
          </p:nvSpPr>
          <p:spPr bwMode="auto">
            <a:xfrm>
              <a:off x="1812" y="3578"/>
              <a:ext cx="21" cy="22"/>
            </a:xfrm>
            <a:custGeom>
              <a:avLst/>
              <a:gdLst>
                <a:gd name="T0" fmla="*/ 5 w 42"/>
                <a:gd name="T1" fmla="*/ 0 h 44"/>
                <a:gd name="T2" fmla="*/ 21 w 42"/>
                <a:gd name="T3" fmla="*/ 10 h 44"/>
                <a:gd name="T4" fmla="*/ 16 w 42"/>
                <a:gd name="T5" fmla="*/ 22 h 44"/>
                <a:gd name="T6" fmla="*/ 0 w 42"/>
                <a:gd name="T7" fmla="*/ 14 h 44"/>
                <a:gd name="T8" fmla="*/ 5 w 42"/>
                <a:gd name="T9" fmla="*/ 0 h 44"/>
                <a:gd name="T10" fmla="*/ 5 w 42"/>
                <a:gd name="T11" fmla="*/ 0 h 44"/>
                <a:gd name="T12" fmla="*/ 0 60000 65536"/>
                <a:gd name="T13" fmla="*/ 0 60000 65536"/>
                <a:gd name="T14" fmla="*/ 0 60000 65536"/>
                <a:gd name="T15" fmla="*/ 0 60000 65536"/>
                <a:gd name="T16" fmla="*/ 0 60000 65536"/>
                <a:gd name="T17" fmla="*/ 0 60000 65536"/>
                <a:gd name="T18" fmla="*/ 0 w 42"/>
                <a:gd name="T19" fmla="*/ 0 h 44"/>
                <a:gd name="T20" fmla="*/ 42 w 4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2" h="44">
                  <a:moveTo>
                    <a:pt x="11" y="0"/>
                  </a:moveTo>
                  <a:lnTo>
                    <a:pt x="42" y="19"/>
                  </a:lnTo>
                  <a:lnTo>
                    <a:pt x="32" y="44"/>
                  </a:lnTo>
                  <a:lnTo>
                    <a:pt x="0" y="29"/>
                  </a:lnTo>
                  <a:lnTo>
                    <a:pt x="11"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59" name="Freeform 111"/>
            <p:cNvSpPr>
              <a:spLocks/>
            </p:cNvSpPr>
            <p:nvPr/>
          </p:nvSpPr>
          <p:spPr bwMode="auto">
            <a:xfrm>
              <a:off x="1828" y="3609"/>
              <a:ext cx="21" cy="24"/>
            </a:xfrm>
            <a:custGeom>
              <a:avLst/>
              <a:gdLst>
                <a:gd name="T0" fmla="*/ 5 w 42"/>
                <a:gd name="T1" fmla="*/ 0 h 48"/>
                <a:gd name="T2" fmla="*/ 21 w 42"/>
                <a:gd name="T3" fmla="*/ 12 h 48"/>
                <a:gd name="T4" fmla="*/ 15 w 42"/>
                <a:gd name="T5" fmla="*/ 24 h 48"/>
                <a:gd name="T6" fmla="*/ 0 w 42"/>
                <a:gd name="T7" fmla="*/ 16 h 48"/>
                <a:gd name="T8" fmla="*/ 5 w 42"/>
                <a:gd name="T9" fmla="*/ 0 h 48"/>
                <a:gd name="T10" fmla="*/ 5 w 42"/>
                <a:gd name="T11" fmla="*/ 0 h 48"/>
                <a:gd name="T12" fmla="*/ 0 60000 65536"/>
                <a:gd name="T13" fmla="*/ 0 60000 65536"/>
                <a:gd name="T14" fmla="*/ 0 60000 65536"/>
                <a:gd name="T15" fmla="*/ 0 60000 65536"/>
                <a:gd name="T16" fmla="*/ 0 60000 65536"/>
                <a:gd name="T17" fmla="*/ 0 60000 65536"/>
                <a:gd name="T18" fmla="*/ 0 w 42"/>
                <a:gd name="T19" fmla="*/ 0 h 48"/>
                <a:gd name="T20" fmla="*/ 42 w 42"/>
                <a:gd name="T21" fmla="*/ 48 h 48"/>
              </a:gdLst>
              <a:ahLst/>
              <a:cxnLst>
                <a:cxn ang="T12">
                  <a:pos x="T0" y="T1"/>
                </a:cxn>
                <a:cxn ang="T13">
                  <a:pos x="T2" y="T3"/>
                </a:cxn>
                <a:cxn ang="T14">
                  <a:pos x="T4" y="T5"/>
                </a:cxn>
                <a:cxn ang="T15">
                  <a:pos x="T6" y="T7"/>
                </a:cxn>
                <a:cxn ang="T16">
                  <a:pos x="T8" y="T9"/>
                </a:cxn>
                <a:cxn ang="T17">
                  <a:pos x="T10" y="T11"/>
                </a:cxn>
              </a:cxnLst>
              <a:rect l="T18" t="T19" r="T20" b="T21"/>
              <a:pathLst>
                <a:path w="42" h="48">
                  <a:moveTo>
                    <a:pt x="10" y="0"/>
                  </a:moveTo>
                  <a:lnTo>
                    <a:pt x="42" y="23"/>
                  </a:lnTo>
                  <a:lnTo>
                    <a:pt x="31" y="48"/>
                  </a:lnTo>
                  <a:lnTo>
                    <a:pt x="0" y="32"/>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0" name="Freeform 112"/>
            <p:cNvSpPr>
              <a:spLocks/>
            </p:cNvSpPr>
            <p:nvPr/>
          </p:nvSpPr>
          <p:spPr bwMode="auto">
            <a:xfrm>
              <a:off x="1843" y="3642"/>
              <a:ext cx="21" cy="24"/>
            </a:xfrm>
            <a:custGeom>
              <a:avLst/>
              <a:gdLst>
                <a:gd name="T0" fmla="*/ 5 w 42"/>
                <a:gd name="T1" fmla="*/ 0 h 47"/>
                <a:gd name="T2" fmla="*/ 21 w 42"/>
                <a:gd name="T3" fmla="*/ 10 h 47"/>
                <a:gd name="T4" fmla="*/ 16 w 42"/>
                <a:gd name="T5" fmla="*/ 24 h 47"/>
                <a:gd name="T6" fmla="*/ 0 w 42"/>
                <a:gd name="T7" fmla="*/ 15 h 47"/>
                <a:gd name="T8" fmla="*/ 5 w 42"/>
                <a:gd name="T9" fmla="*/ 0 h 47"/>
                <a:gd name="T10" fmla="*/ 5 w 42"/>
                <a:gd name="T11" fmla="*/ 0 h 47"/>
                <a:gd name="T12" fmla="*/ 0 60000 65536"/>
                <a:gd name="T13" fmla="*/ 0 60000 65536"/>
                <a:gd name="T14" fmla="*/ 0 60000 65536"/>
                <a:gd name="T15" fmla="*/ 0 60000 65536"/>
                <a:gd name="T16" fmla="*/ 0 60000 65536"/>
                <a:gd name="T17" fmla="*/ 0 60000 65536"/>
                <a:gd name="T18" fmla="*/ 0 w 42"/>
                <a:gd name="T19" fmla="*/ 0 h 47"/>
                <a:gd name="T20" fmla="*/ 42 w 42"/>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42" h="47">
                  <a:moveTo>
                    <a:pt x="11" y="0"/>
                  </a:moveTo>
                  <a:lnTo>
                    <a:pt x="42" y="20"/>
                  </a:lnTo>
                  <a:lnTo>
                    <a:pt x="32" y="47"/>
                  </a:lnTo>
                  <a:lnTo>
                    <a:pt x="0" y="30"/>
                  </a:lnTo>
                  <a:lnTo>
                    <a:pt x="11"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1" name="Freeform 113"/>
            <p:cNvSpPr>
              <a:spLocks/>
            </p:cNvSpPr>
            <p:nvPr/>
          </p:nvSpPr>
          <p:spPr bwMode="auto">
            <a:xfrm>
              <a:off x="1860" y="3676"/>
              <a:ext cx="20" cy="21"/>
            </a:xfrm>
            <a:custGeom>
              <a:avLst/>
              <a:gdLst>
                <a:gd name="T0" fmla="*/ 5 w 42"/>
                <a:gd name="T1" fmla="*/ 0 h 44"/>
                <a:gd name="T2" fmla="*/ 20 w 42"/>
                <a:gd name="T3" fmla="*/ 9 h 44"/>
                <a:gd name="T4" fmla="*/ 15 w 42"/>
                <a:gd name="T5" fmla="*/ 21 h 44"/>
                <a:gd name="T6" fmla="*/ 0 w 42"/>
                <a:gd name="T7" fmla="*/ 14 h 44"/>
                <a:gd name="T8" fmla="*/ 5 w 42"/>
                <a:gd name="T9" fmla="*/ 0 h 44"/>
                <a:gd name="T10" fmla="*/ 5 w 42"/>
                <a:gd name="T11" fmla="*/ 0 h 44"/>
                <a:gd name="T12" fmla="*/ 0 60000 65536"/>
                <a:gd name="T13" fmla="*/ 0 60000 65536"/>
                <a:gd name="T14" fmla="*/ 0 60000 65536"/>
                <a:gd name="T15" fmla="*/ 0 60000 65536"/>
                <a:gd name="T16" fmla="*/ 0 60000 65536"/>
                <a:gd name="T17" fmla="*/ 0 60000 65536"/>
                <a:gd name="T18" fmla="*/ 0 w 42"/>
                <a:gd name="T19" fmla="*/ 0 h 44"/>
                <a:gd name="T20" fmla="*/ 42 w 4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2" h="44">
                  <a:moveTo>
                    <a:pt x="10" y="0"/>
                  </a:moveTo>
                  <a:lnTo>
                    <a:pt x="42" y="19"/>
                  </a:lnTo>
                  <a:lnTo>
                    <a:pt x="31" y="44"/>
                  </a:lnTo>
                  <a:lnTo>
                    <a:pt x="0" y="29"/>
                  </a:lnTo>
                  <a:lnTo>
                    <a:pt x="10"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2" name="Freeform 114"/>
            <p:cNvSpPr>
              <a:spLocks/>
            </p:cNvSpPr>
            <p:nvPr/>
          </p:nvSpPr>
          <p:spPr bwMode="auto">
            <a:xfrm>
              <a:off x="1875" y="3708"/>
              <a:ext cx="21" cy="23"/>
            </a:xfrm>
            <a:custGeom>
              <a:avLst/>
              <a:gdLst>
                <a:gd name="T0" fmla="*/ 6 w 41"/>
                <a:gd name="T1" fmla="*/ 0 h 45"/>
                <a:gd name="T2" fmla="*/ 21 w 41"/>
                <a:gd name="T3" fmla="*/ 12 h 45"/>
                <a:gd name="T4" fmla="*/ 15 w 41"/>
                <a:gd name="T5" fmla="*/ 23 h 45"/>
                <a:gd name="T6" fmla="*/ 0 w 41"/>
                <a:gd name="T7" fmla="*/ 15 h 45"/>
                <a:gd name="T8" fmla="*/ 6 w 41"/>
                <a:gd name="T9" fmla="*/ 0 h 45"/>
                <a:gd name="T10" fmla="*/ 6 w 41"/>
                <a:gd name="T11" fmla="*/ 0 h 45"/>
                <a:gd name="T12" fmla="*/ 0 60000 65536"/>
                <a:gd name="T13" fmla="*/ 0 60000 65536"/>
                <a:gd name="T14" fmla="*/ 0 60000 65536"/>
                <a:gd name="T15" fmla="*/ 0 60000 65536"/>
                <a:gd name="T16" fmla="*/ 0 60000 65536"/>
                <a:gd name="T17" fmla="*/ 0 60000 65536"/>
                <a:gd name="T18" fmla="*/ 0 w 41"/>
                <a:gd name="T19" fmla="*/ 0 h 45"/>
                <a:gd name="T20" fmla="*/ 41 w 41"/>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41" h="45">
                  <a:moveTo>
                    <a:pt x="11" y="0"/>
                  </a:moveTo>
                  <a:lnTo>
                    <a:pt x="41" y="23"/>
                  </a:lnTo>
                  <a:lnTo>
                    <a:pt x="30" y="45"/>
                  </a:lnTo>
                  <a:lnTo>
                    <a:pt x="0" y="30"/>
                  </a:lnTo>
                  <a:lnTo>
                    <a:pt x="11"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3" name="Freeform 115"/>
            <p:cNvSpPr>
              <a:spLocks/>
            </p:cNvSpPr>
            <p:nvPr/>
          </p:nvSpPr>
          <p:spPr bwMode="auto">
            <a:xfrm>
              <a:off x="1890" y="3742"/>
              <a:ext cx="22" cy="22"/>
            </a:xfrm>
            <a:custGeom>
              <a:avLst/>
              <a:gdLst>
                <a:gd name="T0" fmla="*/ 6 w 44"/>
                <a:gd name="T1" fmla="*/ 0 h 44"/>
                <a:gd name="T2" fmla="*/ 22 w 44"/>
                <a:gd name="T3" fmla="*/ 10 h 44"/>
                <a:gd name="T4" fmla="*/ 16 w 44"/>
                <a:gd name="T5" fmla="*/ 22 h 44"/>
                <a:gd name="T6" fmla="*/ 0 w 44"/>
                <a:gd name="T7" fmla="*/ 14 h 44"/>
                <a:gd name="T8" fmla="*/ 6 w 44"/>
                <a:gd name="T9" fmla="*/ 0 h 44"/>
                <a:gd name="T10" fmla="*/ 6 w 44"/>
                <a:gd name="T11" fmla="*/ 0 h 44"/>
                <a:gd name="T12" fmla="*/ 0 60000 65536"/>
                <a:gd name="T13" fmla="*/ 0 60000 65536"/>
                <a:gd name="T14" fmla="*/ 0 60000 65536"/>
                <a:gd name="T15" fmla="*/ 0 60000 65536"/>
                <a:gd name="T16" fmla="*/ 0 60000 65536"/>
                <a:gd name="T17" fmla="*/ 0 60000 65536"/>
                <a:gd name="T18" fmla="*/ 0 w 44"/>
                <a:gd name="T19" fmla="*/ 0 h 44"/>
                <a:gd name="T20" fmla="*/ 44 w 44"/>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44" h="44">
                  <a:moveTo>
                    <a:pt x="11" y="0"/>
                  </a:moveTo>
                  <a:lnTo>
                    <a:pt x="44" y="19"/>
                  </a:lnTo>
                  <a:lnTo>
                    <a:pt x="32" y="44"/>
                  </a:lnTo>
                  <a:lnTo>
                    <a:pt x="0" y="29"/>
                  </a:lnTo>
                  <a:lnTo>
                    <a:pt x="11"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4" name="Freeform 116"/>
            <p:cNvSpPr>
              <a:spLocks/>
            </p:cNvSpPr>
            <p:nvPr/>
          </p:nvSpPr>
          <p:spPr bwMode="auto">
            <a:xfrm>
              <a:off x="1906" y="3773"/>
              <a:ext cx="22" cy="23"/>
            </a:xfrm>
            <a:custGeom>
              <a:avLst/>
              <a:gdLst>
                <a:gd name="T0" fmla="*/ 6 w 44"/>
                <a:gd name="T1" fmla="*/ 0 h 46"/>
                <a:gd name="T2" fmla="*/ 22 w 44"/>
                <a:gd name="T3" fmla="*/ 11 h 46"/>
                <a:gd name="T4" fmla="*/ 15 w 44"/>
                <a:gd name="T5" fmla="*/ 23 h 46"/>
                <a:gd name="T6" fmla="*/ 0 w 44"/>
                <a:gd name="T7" fmla="*/ 15 h 46"/>
                <a:gd name="T8" fmla="*/ 6 w 44"/>
                <a:gd name="T9" fmla="*/ 0 h 46"/>
                <a:gd name="T10" fmla="*/ 6 w 44"/>
                <a:gd name="T11" fmla="*/ 0 h 46"/>
                <a:gd name="T12" fmla="*/ 0 60000 65536"/>
                <a:gd name="T13" fmla="*/ 0 60000 65536"/>
                <a:gd name="T14" fmla="*/ 0 60000 65536"/>
                <a:gd name="T15" fmla="*/ 0 60000 65536"/>
                <a:gd name="T16" fmla="*/ 0 60000 65536"/>
                <a:gd name="T17" fmla="*/ 0 60000 65536"/>
                <a:gd name="T18" fmla="*/ 0 w 44"/>
                <a:gd name="T19" fmla="*/ 0 h 46"/>
                <a:gd name="T20" fmla="*/ 44 w 44"/>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44" h="46">
                  <a:moveTo>
                    <a:pt x="12" y="0"/>
                  </a:moveTo>
                  <a:lnTo>
                    <a:pt x="44" y="21"/>
                  </a:lnTo>
                  <a:lnTo>
                    <a:pt x="31" y="46"/>
                  </a:lnTo>
                  <a:lnTo>
                    <a:pt x="0" y="30"/>
                  </a:lnTo>
                  <a:lnTo>
                    <a:pt x="12" y="0"/>
                  </a:lnTo>
                  <a:close/>
                </a:path>
              </a:pathLst>
            </a:custGeom>
            <a:solidFill>
              <a:srgbClr val="E6E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5" name="Freeform 117"/>
            <p:cNvSpPr>
              <a:spLocks/>
            </p:cNvSpPr>
            <p:nvPr/>
          </p:nvSpPr>
          <p:spPr bwMode="auto">
            <a:xfrm>
              <a:off x="1272" y="3592"/>
              <a:ext cx="144" cy="107"/>
            </a:xfrm>
            <a:custGeom>
              <a:avLst/>
              <a:gdLst>
                <a:gd name="T0" fmla="*/ 60 w 287"/>
                <a:gd name="T1" fmla="*/ 107 h 215"/>
                <a:gd name="T2" fmla="*/ 61 w 287"/>
                <a:gd name="T3" fmla="*/ 106 h 215"/>
                <a:gd name="T4" fmla="*/ 64 w 287"/>
                <a:gd name="T5" fmla="*/ 105 h 215"/>
                <a:gd name="T6" fmla="*/ 69 w 287"/>
                <a:gd name="T7" fmla="*/ 103 h 215"/>
                <a:gd name="T8" fmla="*/ 74 w 287"/>
                <a:gd name="T9" fmla="*/ 102 h 215"/>
                <a:gd name="T10" fmla="*/ 81 w 287"/>
                <a:gd name="T11" fmla="*/ 99 h 215"/>
                <a:gd name="T12" fmla="*/ 87 w 287"/>
                <a:gd name="T13" fmla="*/ 98 h 215"/>
                <a:gd name="T14" fmla="*/ 93 w 287"/>
                <a:gd name="T15" fmla="*/ 95 h 215"/>
                <a:gd name="T16" fmla="*/ 100 w 287"/>
                <a:gd name="T17" fmla="*/ 93 h 215"/>
                <a:gd name="T18" fmla="*/ 104 w 287"/>
                <a:gd name="T19" fmla="*/ 90 h 215"/>
                <a:gd name="T20" fmla="*/ 107 w 287"/>
                <a:gd name="T21" fmla="*/ 87 h 215"/>
                <a:gd name="T22" fmla="*/ 109 w 287"/>
                <a:gd name="T23" fmla="*/ 85 h 215"/>
                <a:gd name="T24" fmla="*/ 111 w 287"/>
                <a:gd name="T25" fmla="*/ 83 h 215"/>
                <a:gd name="T26" fmla="*/ 113 w 287"/>
                <a:gd name="T27" fmla="*/ 80 h 215"/>
                <a:gd name="T28" fmla="*/ 114 w 287"/>
                <a:gd name="T29" fmla="*/ 80 h 215"/>
                <a:gd name="T30" fmla="*/ 127 w 287"/>
                <a:gd name="T31" fmla="*/ 77 h 215"/>
                <a:gd name="T32" fmla="*/ 144 w 287"/>
                <a:gd name="T33" fmla="*/ 36 h 215"/>
                <a:gd name="T34" fmla="*/ 86 w 287"/>
                <a:gd name="T35" fmla="*/ 23 h 215"/>
                <a:gd name="T36" fmla="*/ 29 w 287"/>
                <a:gd name="T37" fmla="*/ 0 h 215"/>
                <a:gd name="T38" fmla="*/ 0 w 287"/>
                <a:gd name="T39" fmla="*/ 26 h 215"/>
                <a:gd name="T40" fmla="*/ 22 w 287"/>
                <a:gd name="T41" fmla="*/ 105 h 215"/>
                <a:gd name="T42" fmla="*/ 60 w 287"/>
                <a:gd name="T43" fmla="*/ 107 h 215"/>
                <a:gd name="T44" fmla="*/ 60 w 287"/>
                <a:gd name="T45" fmla="*/ 107 h 2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87"/>
                <a:gd name="T70" fmla="*/ 0 h 215"/>
                <a:gd name="T71" fmla="*/ 287 w 287"/>
                <a:gd name="T72" fmla="*/ 215 h 2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87" h="215">
                  <a:moveTo>
                    <a:pt x="120" y="215"/>
                  </a:moveTo>
                  <a:lnTo>
                    <a:pt x="122" y="213"/>
                  </a:lnTo>
                  <a:lnTo>
                    <a:pt x="127" y="211"/>
                  </a:lnTo>
                  <a:lnTo>
                    <a:pt x="137" y="207"/>
                  </a:lnTo>
                  <a:lnTo>
                    <a:pt x="148" y="205"/>
                  </a:lnTo>
                  <a:lnTo>
                    <a:pt x="162" y="199"/>
                  </a:lnTo>
                  <a:lnTo>
                    <a:pt x="173" y="196"/>
                  </a:lnTo>
                  <a:lnTo>
                    <a:pt x="186" y="190"/>
                  </a:lnTo>
                  <a:lnTo>
                    <a:pt x="200" y="186"/>
                  </a:lnTo>
                  <a:lnTo>
                    <a:pt x="207" y="180"/>
                  </a:lnTo>
                  <a:lnTo>
                    <a:pt x="213" y="175"/>
                  </a:lnTo>
                  <a:lnTo>
                    <a:pt x="217" y="171"/>
                  </a:lnTo>
                  <a:lnTo>
                    <a:pt x="222" y="167"/>
                  </a:lnTo>
                  <a:lnTo>
                    <a:pt x="226" y="161"/>
                  </a:lnTo>
                  <a:lnTo>
                    <a:pt x="228" y="161"/>
                  </a:lnTo>
                  <a:lnTo>
                    <a:pt x="253" y="154"/>
                  </a:lnTo>
                  <a:lnTo>
                    <a:pt x="287" y="72"/>
                  </a:lnTo>
                  <a:lnTo>
                    <a:pt x="171" y="47"/>
                  </a:lnTo>
                  <a:lnTo>
                    <a:pt x="57" y="0"/>
                  </a:lnTo>
                  <a:lnTo>
                    <a:pt x="0" y="53"/>
                  </a:lnTo>
                  <a:lnTo>
                    <a:pt x="44" y="211"/>
                  </a:lnTo>
                  <a:lnTo>
                    <a:pt x="120" y="215"/>
                  </a:lnTo>
                  <a:close/>
                </a:path>
              </a:pathLst>
            </a:custGeom>
            <a:solidFill>
              <a:srgbClr val="FF94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6" name="Freeform 118"/>
            <p:cNvSpPr>
              <a:spLocks/>
            </p:cNvSpPr>
            <p:nvPr/>
          </p:nvSpPr>
          <p:spPr bwMode="auto">
            <a:xfrm>
              <a:off x="1103" y="3479"/>
              <a:ext cx="375" cy="317"/>
            </a:xfrm>
            <a:custGeom>
              <a:avLst/>
              <a:gdLst>
                <a:gd name="T0" fmla="*/ 151 w 751"/>
                <a:gd name="T1" fmla="*/ 0 h 635"/>
                <a:gd name="T2" fmla="*/ 139 w 751"/>
                <a:gd name="T3" fmla="*/ 3 h 635"/>
                <a:gd name="T4" fmla="*/ 127 w 751"/>
                <a:gd name="T5" fmla="*/ 12 h 635"/>
                <a:gd name="T6" fmla="*/ 116 w 751"/>
                <a:gd name="T7" fmla="*/ 22 h 635"/>
                <a:gd name="T8" fmla="*/ 105 w 751"/>
                <a:gd name="T9" fmla="*/ 37 h 635"/>
                <a:gd name="T10" fmla="*/ 95 w 751"/>
                <a:gd name="T11" fmla="*/ 52 h 635"/>
                <a:gd name="T12" fmla="*/ 85 w 751"/>
                <a:gd name="T13" fmla="*/ 66 h 635"/>
                <a:gd name="T14" fmla="*/ 77 w 751"/>
                <a:gd name="T15" fmla="*/ 78 h 635"/>
                <a:gd name="T16" fmla="*/ 73 w 751"/>
                <a:gd name="T17" fmla="*/ 83 h 635"/>
                <a:gd name="T18" fmla="*/ 57 w 751"/>
                <a:gd name="T19" fmla="*/ 98 h 635"/>
                <a:gd name="T20" fmla="*/ 44 w 751"/>
                <a:gd name="T21" fmla="*/ 113 h 635"/>
                <a:gd name="T22" fmla="*/ 36 w 751"/>
                <a:gd name="T23" fmla="*/ 125 h 635"/>
                <a:gd name="T24" fmla="*/ 30 w 751"/>
                <a:gd name="T25" fmla="*/ 137 h 635"/>
                <a:gd name="T26" fmla="*/ 25 w 751"/>
                <a:gd name="T27" fmla="*/ 150 h 635"/>
                <a:gd name="T28" fmla="*/ 22 w 751"/>
                <a:gd name="T29" fmla="*/ 162 h 635"/>
                <a:gd name="T30" fmla="*/ 19 w 751"/>
                <a:gd name="T31" fmla="*/ 174 h 635"/>
                <a:gd name="T32" fmla="*/ 17 w 751"/>
                <a:gd name="T33" fmla="*/ 187 h 635"/>
                <a:gd name="T34" fmla="*/ 9 w 751"/>
                <a:gd name="T35" fmla="*/ 205 h 635"/>
                <a:gd name="T36" fmla="*/ 3 w 751"/>
                <a:gd name="T37" fmla="*/ 216 h 635"/>
                <a:gd name="T38" fmla="*/ 0 w 751"/>
                <a:gd name="T39" fmla="*/ 251 h 635"/>
                <a:gd name="T40" fmla="*/ 9 w 751"/>
                <a:gd name="T41" fmla="*/ 263 h 635"/>
                <a:gd name="T42" fmla="*/ 22 w 751"/>
                <a:gd name="T43" fmla="*/ 275 h 635"/>
                <a:gd name="T44" fmla="*/ 38 w 751"/>
                <a:gd name="T45" fmla="*/ 288 h 635"/>
                <a:gd name="T46" fmla="*/ 51 w 751"/>
                <a:gd name="T47" fmla="*/ 296 h 635"/>
                <a:gd name="T48" fmla="*/ 62 w 751"/>
                <a:gd name="T49" fmla="*/ 301 h 635"/>
                <a:gd name="T50" fmla="*/ 79 w 751"/>
                <a:gd name="T51" fmla="*/ 304 h 635"/>
                <a:gd name="T52" fmla="*/ 96 w 751"/>
                <a:gd name="T53" fmla="*/ 303 h 635"/>
                <a:gd name="T54" fmla="*/ 116 w 751"/>
                <a:gd name="T55" fmla="*/ 301 h 635"/>
                <a:gd name="T56" fmla="*/ 132 w 751"/>
                <a:gd name="T57" fmla="*/ 298 h 635"/>
                <a:gd name="T58" fmla="*/ 146 w 751"/>
                <a:gd name="T59" fmla="*/ 296 h 635"/>
                <a:gd name="T60" fmla="*/ 174 w 751"/>
                <a:gd name="T61" fmla="*/ 283 h 635"/>
                <a:gd name="T62" fmla="*/ 367 w 751"/>
                <a:gd name="T63" fmla="*/ 273 h 635"/>
                <a:gd name="T64" fmla="*/ 358 w 751"/>
                <a:gd name="T65" fmla="*/ 235 h 635"/>
                <a:gd name="T66" fmla="*/ 355 w 751"/>
                <a:gd name="T67" fmla="*/ 234 h 635"/>
                <a:gd name="T68" fmla="*/ 347 w 751"/>
                <a:gd name="T69" fmla="*/ 235 h 635"/>
                <a:gd name="T70" fmla="*/ 334 w 751"/>
                <a:gd name="T71" fmla="*/ 237 h 635"/>
                <a:gd name="T72" fmla="*/ 317 w 751"/>
                <a:gd name="T73" fmla="*/ 239 h 635"/>
                <a:gd name="T74" fmla="*/ 302 w 751"/>
                <a:gd name="T75" fmla="*/ 241 h 635"/>
                <a:gd name="T76" fmla="*/ 287 w 751"/>
                <a:gd name="T77" fmla="*/ 242 h 635"/>
                <a:gd name="T78" fmla="*/ 277 w 751"/>
                <a:gd name="T79" fmla="*/ 244 h 635"/>
                <a:gd name="T80" fmla="*/ 185 w 751"/>
                <a:gd name="T81" fmla="*/ 149 h 635"/>
                <a:gd name="T82" fmla="*/ 210 w 751"/>
                <a:gd name="T83" fmla="*/ 90 h 635"/>
                <a:gd name="T84" fmla="*/ 224 w 751"/>
                <a:gd name="T85" fmla="*/ 92 h 635"/>
                <a:gd name="T86" fmla="*/ 248 w 751"/>
                <a:gd name="T87" fmla="*/ 96 h 635"/>
                <a:gd name="T88" fmla="*/ 272 w 751"/>
                <a:gd name="T89" fmla="*/ 98 h 635"/>
                <a:gd name="T90" fmla="*/ 299 w 751"/>
                <a:gd name="T91" fmla="*/ 102 h 635"/>
                <a:gd name="T92" fmla="*/ 319 w 751"/>
                <a:gd name="T93" fmla="*/ 105 h 635"/>
                <a:gd name="T94" fmla="*/ 332 w 751"/>
                <a:gd name="T95" fmla="*/ 105 h 635"/>
                <a:gd name="T96" fmla="*/ 344 w 751"/>
                <a:gd name="T97" fmla="*/ 105 h 635"/>
                <a:gd name="T98" fmla="*/ 329 w 751"/>
                <a:gd name="T99" fmla="*/ 60 h 635"/>
                <a:gd name="T100" fmla="*/ 313 w 751"/>
                <a:gd name="T101" fmla="*/ 59 h 635"/>
                <a:gd name="T102" fmla="*/ 305 w 751"/>
                <a:gd name="T103" fmla="*/ 54 h 635"/>
                <a:gd name="T104" fmla="*/ 292 w 751"/>
                <a:gd name="T105" fmla="*/ 45 h 635"/>
                <a:gd name="T106" fmla="*/ 276 w 751"/>
                <a:gd name="T107" fmla="*/ 37 h 635"/>
                <a:gd name="T108" fmla="*/ 255 w 751"/>
                <a:gd name="T109" fmla="*/ 29 h 635"/>
                <a:gd name="T110" fmla="*/ 231 w 751"/>
                <a:gd name="T111" fmla="*/ 20 h 635"/>
                <a:gd name="T112" fmla="*/ 205 w 751"/>
                <a:gd name="T113" fmla="*/ 12 h 635"/>
                <a:gd name="T114" fmla="*/ 181 w 751"/>
                <a:gd name="T115" fmla="*/ 6 h 635"/>
                <a:gd name="T116" fmla="*/ 164 w 751"/>
                <a:gd name="T117" fmla="*/ 1 h 635"/>
                <a:gd name="T118" fmla="*/ 154 w 751"/>
                <a:gd name="T119" fmla="*/ 0 h 63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51"/>
                <a:gd name="T181" fmla="*/ 0 h 635"/>
                <a:gd name="T182" fmla="*/ 751 w 751"/>
                <a:gd name="T183" fmla="*/ 635 h 63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51" h="635">
                  <a:moveTo>
                    <a:pt x="308" y="0"/>
                  </a:moveTo>
                  <a:lnTo>
                    <a:pt x="306" y="0"/>
                  </a:lnTo>
                  <a:lnTo>
                    <a:pt x="302" y="0"/>
                  </a:lnTo>
                  <a:lnTo>
                    <a:pt x="296" y="0"/>
                  </a:lnTo>
                  <a:lnTo>
                    <a:pt x="290" y="3"/>
                  </a:lnTo>
                  <a:lnTo>
                    <a:pt x="279" y="7"/>
                  </a:lnTo>
                  <a:lnTo>
                    <a:pt x="268" y="15"/>
                  </a:lnTo>
                  <a:lnTo>
                    <a:pt x="260" y="19"/>
                  </a:lnTo>
                  <a:lnTo>
                    <a:pt x="254" y="24"/>
                  </a:lnTo>
                  <a:lnTo>
                    <a:pt x="247" y="30"/>
                  </a:lnTo>
                  <a:lnTo>
                    <a:pt x="241" y="38"/>
                  </a:lnTo>
                  <a:lnTo>
                    <a:pt x="233" y="45"/>
                  </a:lnTo>
                  <a:lnTo>
                    <a:pt x="226" y="55"/>
                  </a:lnTo>
                  <a:lnTo>
                    <a:pt x="218" y="62"/>
                  </a:lnTo>
                  <a:lnTo>
                    <a:pt x="211" y="74"/>
                  </a:lnTo>
                  <a:lnTo>
                    <a:pt x="203" y="83"/>
                  </a:lnTo>
                  <a:lnTo>
                    <a:pt x="195" y="93"/>
                  </a:lnTo>
                  <a:lnTo>
                    <a:pt x="190" y="104"/>
                  </a:lnTo>
                  <a:lnTo>
                    <a:pt x="184" y="114"/>
                  </a:lnTo>
                  <a:lnTo>
                    <a:pt x="176" y="123"/>
                  </a:lnTo>
                  <a:lnTo>
                    <a:pt x="171" y="133"/>
                  </a:lnTo>
                  <a:lnTo>
                    <a:pt x="167" y="138"/>
                  </a:lnTo>
                  <a:lnTo>
                    <a:pt x="163" y="146"/>
                  </a:lnTo>
                  <a:lnTo>
                    <a:pt x="155" y="157"/>
                  </a:lnTo>
                  <a:lnTo>
                    <a:pt x="155" y="161"/>
                  </a:lnTo>
                  <a:lnTo>
                    <a:pt x="152" y="161"/>
                  </a:lnTo>
                  <a:lnTo>
                    <a:pt x="146" y="167"/>
                  </a:lnTo>
                  <a:lnTo>
                    <a:pt x="138" y="174"/>
                  </a:lnTo>
                  <a:lnTo>
                    <a:pt x="127" y="184"/>
                  </a:lnTo>
                  <a:lnTo>
                    <a:pt x="114" y="197"/>
                  </a:lnTo>
                  <a:lnTo>
                    <a:pt x="102" y="211"/>
                  </a:lnTo>
                  <a:lnTo>
                    <a:pt x="95" y="218"/>
                  </a:lnTo>
                  <a:lnTo>
                    <a:pt x="89" y="226"/>
                  </a:lnTo>
                  <a:lnTo>
                    <a:pt x="83" y="235"/>
                  </a:lnTo>
                  <a:lnTo>
                    <a:pt x="79" y="243"/>
                  </a:lnTo>
                  <a:lnTo>
                    <a:pt x="72" y="251"/>
                  </a:lnTo>
                  <a:lnTo>
                    <a:pt x="68" y="260"/>
                  </a:lnTo>
                  <a:lnTo>
                    <a:pt x="64" y="268"/>
                  </a:lnTo>
                  <a:lnTo>
                    <a:pt x="60" y="275"/>
                  </a:lnTo>
                  <a:lnTo>
                    <a:pt x="57" y="283"/>
                  </a:lnTo>
                  <a:lnTo>
                    <a:pt x="55" y="292"/>
                  </a:lnTo>
                  <a:lnTo>
                    <a:pt x="51" y="300"/>
                  </a:lnTo>
                  <a:lnTo>
                    <a:pt x="51" y="309"/>
                  </a:lnTo>
                  <a:lnTo>
                    <a:pt x="47" y="317"/>
                  </a:lnTo>
                  <a:lnTo>
                    <a:pt x="45" y="325"/>
                  </a:lnTo>
                  <a:lnTo>
                    <a:pt x="41" y="332"/>
                  </a:lnTo>
                  <a:lnTo>
                    <a:pt x="41" y="342"/>
                  </a:lnTo>
                  <a:lnTo>
                    <a:pt x="38" y="349"/>
                  </a:lnTo>
                  <a:lnTo>
                    <a:pt x="38" y="357"/>
                  </a:lnTo>
                  <a:lnTo>
                    <a:pt x="34" y="365"/>
                  </a:lnTo>
                  <a:lnTo>
                    <a:pt x="34" y="374"/>
                  </a:lnTo>
                  <a:lnTo>
                    <a:pt x="28" y="387"/>
                  </a:lnTo>
                  <a:lnTo>
                    <a:pt x="24" y="399"/>
                  </a:lnTo>
                  <a:lnTo>
                    <a:pt x="19" y="410"/>
                  </a:lnTo>
                  <a:lnTo>
                    <a:pt x="15" y="420"/>
                  </a:lnTo>
                  <a:lnTo>
                    <a:pt x="9" y="427"/>
                  </a:lnTo>
                  <a:lnTo>
                    <a:pt x="7" y="433"/>
                  </a:lnTo>
                  <a:lnTo>
                    <a:pt x="3" y="437"/>
                  </a:lnTo>
                  <a:lnTo>
                    <a:pt x="3" y="441"/>
                  </a:lnTo>
                  <a:lnTo>
                    <a:pt x="0" y="503"/>
                  </a:lnTo>
                  <a:lnTo>
                    <a:pt x="3" y="507"/>
                  </a:lnTo>
                  <a:lnTo>
                    <a:pt x="13" y="519"/>
                  </a:lnTo>
                  <a:lnTo>
                    <a:pt x="19" y="526"/>
                  </a:lnTo>
                  <a:lnTo>
                    <a:pt x="26" y="534"/>
                  </a:lnTo>
                  <a:lnTo>
                    <a:pt x="34" y="541"/>
                  </a:lnTo>
                  <a:lnTo>
                    <a:pt x="45" y="551"/>
                  </a:lnTo>
                  <a:lnTo>
                    <a:pt x="55" y="558"/>
                  </a:lnTo>
                  <a:lnTo>
                    <a:pt x="64" y="568"/>
                  </a:lnTo>
                  <a:lnTo>
                    <a:pt x="76" y="577"/>
                  </a:lnTo>
                  <a:lnTo>
                    <a:pt x="89" y="587"/>
                  </a:lnTo>
                  <a:lnTo>
                    <a:pt x="95" y="589"/>
                  </a:lnTo>
                  <a:lnTo>
                    <a:pt x="102" y="593"/>
                  </a:lnTo>
                  <a:lnTo>
                    <a:pt x="110" y="596"/>
                  </a:lnTo>
                  <a:lnTo>
                    <a:pt x="117" y="600"/>
                  </a:lnTo>
                  <a:lnTo>
                    <a:pt x="125" y="602"/>
                  </a:lnTo>
                  <a:lnTo>
                    <a:pt x="136" y="604"/>
                  </a:lnTo>
                  <a:lnTo>
                    <a:pt x="146" y="606"/>
                  </a:lnTo>
                  <a:lnTo>
                    <a:pt x="159" y="608"/>
                  </a:lnTo>
                  <a:lnTo>
                    <a:pt x="169" y="606"/>
                  </a:lnTo>
                  <a:lnTo>
                    <a:pt x="180" y="606"/>
                  </a:lnTo>
                  <a:lnTo>
                    <a:pt x="193" y="606"/>
                  </a:lnTo>
                  <a:lnTo>
                    <a:pt x="207" y="606"/>
                  </a:lnTo>
                  <a:lnTo>
                    <a:pt x="218" y="604"/>
                  </a:lnTo>
                  <a:lnTo>
                    <a:pt x="232" y="602"/>
                  </a:lnTo>
                  <a:lnTo>
                    <a:pt x="243" y="600"/>
                  </a:lnTo>
                  <a:lnTo>
                    <a:pt x="256" y="600"/>
                  </a:lnTo>
                  <a:lnTo>
                    <a:pt x="264" y="596"/>
                  </a:lnTo>
                  <a:lnTo>
                    <a:pt x="275" y="596"/>
                  </a:lnTo>
                  <a:lnTo>
                    <a:pt x="283" y="593"/>
                  </a:lnTo>
                  <a:lnTo>
                    <a:pt x="292" y="593"/>
                  </a:lnTo>
                  <a:lnTo>
                    <a:pt x="302" y="589"/>
                  </a:lnTo>
                  <a:lnTo>
                    <a:pt x="308" y="589"/>
                  </a:lnTo>
                  <a:lnTo>
                    <a:pt x="348" y="566"/>
                  </a:lnTo>
                  <a:lnTo>
                    <a:pt x="486" y="635"/>
                  </a:lnTo>
                  <a:lnTo>
                    <a:pt x="587" y="635"/>
                  </a:lnTo>
                  <a:lnTo>
                    <a:pt x="734" y="547"/>
                  </a:lnTo>
                  <a:lnTo>
                    <a:pt x="751" y="509"/>
                  </a:lnTo>
                  <a:lnTo>
                    <a:pt x="714" y="471"/>
                  </a:lnTo>
                  <a:lnTo>
                    <a:pt x="716" y="471"/>
                  </a:lnTo>
                  <a:lnTo>
                    <a:pt x="718" y="469"/>
                  </a:lnTo>
                  <a:lnTo>
                    <a:pt x="716" y="469"/>
                  </a:lnTo>
                  <a:lnTo>
                    <a:pt x="711" y="469"/>
                  </a:lnTo>
                  <a:lnTo>
                    <a:pt x="705" y="469"/>
                  </a:lnTo>
                  <a:lnTo>
                    <a:pt x="701" y="471"/>
                  </a:lnTo>
                  <a:lnTo>
                    <a:pt x="695" y="471"/>
                  </a:lnTo>
                  <a:lnTo>
                    <a:pt x="688" y="475"/>
                  </a:lnTo>
                  <a:lnTo>
                    <a:pt x="678" y="475"/>
                  </a:lnTo>
                  <a:lnTo>
                    <a:pt x="669" y="475"/>
                  </a:lnTo>
                  <a:lnTo>
                    <a:pt x="657" y="477"/>
                  </a:lnTo>
                  <a:lnTo>
                    <a:pt x="646" y="479"/>
                  </a:lnTo>
                  <a:lnTo>
                    <a:pt x="635" y="479"/>
                  </a:lnTo>
                  <a:lnTo>
                    <a:pt x="625" y="479"/>
                  </a:lnTo>
                  <a:lnTo>
                    <a:pt x="612" y="481"/>
                  </a:lnTo>
                  <a:lnTo>
                    <a:pt x="604" y="482"/>
                  </a:lnTo>
                  <a:lnTo>
                    <a:pt x="591" y="482"/>
                  </a:lnTo>
                  <a:lnTo>
                    <a:pt x="583" y="484"/>
                  </a:lnTo>
                  <a:lnTo>
                    <a:pt x="574" y="484"/>
                  </a:lnTo>
                  <a:lnTo>
                    <a:pt x="566" y="484"/>
                  </a:lnTo>
                  <a:lnTo>
                    <a:pt x="557" y="486"/>
                  </a:lnTo>
                  <a:lnTo>
                    <a:pt x="555" y="488"/>
                  </a:lnTo>
                  <a:lnTo>
                    <a:pt x="475" y="416"/>
                  </a:lnTo>
                  <a:lnTo>
                    <a:pt x="389" y="361"/>
                  </a:lnTo>
                  <a:lnTo>
                    <a:pt x="370" y="298"/>
                  </a:lnTo>
                  <a:lnTo>
                    <a:pt x="344" y="260"/>
                  </a:lnTo>
                  <a:lnTo>
                    <a:pt x="416" y="180"/>
                  </a:lnTo>
                  <a:lnTo>
                    <a:pt x="420" y="180"/>
                  </a:lnTo>
                  <a:lnTo>
                    <a:pt x="427" y="180"/>
                  </a:lnTo>
                  <a:lnTo>
                    <a:pt x="437" y="184"/>
                  </a:lnTo>
                  <a:lnTo>
                    <a:pt x="448" y="184"/>
                  </a:lnTo>
                  <a:lnTo>
                    <a:pt x="462" y="186"/>
                  </a:lnTo>
                  <a:lnTo>
                    <a:pt x="479" y="188"/>
                  </a:lnTo>
                  <a:lnTo>
                    <a:pt x="496" y="192"/>
                  </a:lnTo>
                  <a:lnTo>
                    <a:pt x="511" y="193"/>
                  </a:lnTo>
                  <a:lnTo>
                    <a:pt x="528" y="195"/>
                  </a:lnTo>
                  <a:lnTo>
                    <a:pt x="545" y="197"/>
                  </a:lnTo>
                  <a:lnTo>
                    <a:pt x="564" y="201"/>
                  </a:lnTo>
                  <a:lnTo>
                    <a:pt x="581" y="201"/>
                  </a:lnTo>
                  <a:lnTo>
                    <a:pt x="598" y="205"/>
                  </a:lnTo>
                  <a:lnTo>
                    <a:pt x="612" y="207"/>
                  </a:lnTo>
                  <a:lnTo>
                    <a:pt x="629" y="211"/>
                  </a:lnTo>
                  <a:lnTo>
                    <a:pt x="638" y="211"/>
                  </a:lnTo>
                  <a:lnTo>
                    <a:pt x="648" y="211"/>
                  </a:lnTo>
                  <a:lnTo>
                    <a:pt x="656" y="211"/>
                  </a:lnTo>
                  <a:lnTo>
                    <a:pt x="665" y="211"/>
                  </a:lnTo>
                  <a:lnTo>
                    <a:pt x="676" y="211"/>
                  </a:lnTo>
                  <a:lnTo>
                    <a:pt x="684" y="211"/>
                  </a:lnTo>
                  <a:lnTo>
                    <a:pt x="688" y="211"/>
                  </a:lnTo>
                  <a:lnTo>
                    <a:pt x="690" y="211"/>
                  </a:lnTo>
                  <a:lnTo>
                    <a:pt x="682" y="150"/>
                  </a:lnTo>
                  <a:lnTo>
                    <a:pt x="659" y="121"/>
                  </a:lnTo>
                  <a:lnTo>
                    <a:pt x="635" y="127"/>
                  </a:lnTo>
                  <a:lnTo>
                    <a:pt x="633" y="125"/>
                  </a:lnTo>
                  <a:lnTo>
                    <a:pt x="627" y="119"/>
                  </a:lnTo>
                  <a:lnTo>
                    <a:pt x="621" y="116"/>
                  </a:lnTo>
                  <a:lnTo>
                    <a:pt x="618" y="112"/>
                  </a:lnTo>
                  <a:lnTo>
                    <a:pt x="610" y="108"/>
                  </a:lnTo>
                  <a:lnTo>
                    <a:pt x="604" y="104"/>
                  </a:lnTo>
                  <a:lnTo>
                    <a:pt x="595" y="97"/>
                  </a:lnTo>
                  <a:lnTo>
                    <a:pt x="585" y="91"/>
                  </a:lnTo>
                  <a:lnTo>
                    <a:pt x="576" y="87"/>
                  </a:lnTo>
                  <a:lnTo>
                    <a:pt x="566" y="81"/>
                  </a:lnTo>
                  <a:lnTo>
                    <a:pt x="553" y="74"/>
                  </a:lnTo>
                  <a:lnTo>
                    <a:pt x="540" y="70"/>
                  </a:lnTo>
                  <a:lnTo>
                    <a:pt x="524" y="62"/>
                  </a:lnTo>
                  <a:lnTo>
                    <a:pt x="511" y="59"/>
                  </a:lnTo>
                  <a:lnTo>
                    <a:pt x="496" y="51"/>
                  </a:lnTo>
                  <a:lnTo>
                    <a:pt x="479" y="45"/>
                  </a:lnTo>
                  <a:lnTo>
                    <a:pt x="462" y="40"/>
                  </a:lnTo>
                  <a:lnTo>
                    <a:pt x="444" y="36"/>
                  </a:lnTo>
                  <a:lnTo>
                    <a:pt x="427" y="28"/>
                  </a:lnTo>
                  <a:lnTo>
                    <a:pt x="410" y="24"/>
                  </a:lnTo>
                  <a:lnTo>
                    <a:pt x="395" y="21"/>
                  </a:lnTo>
                  <a:lnTo>
                    <a:pt x="378" y="17"/>
                  </a:lnTo>
                  <a:lnTo>
                    <a:pt x="363" y="13"/>
                  </a:lnTo>
                  <a:lnTo>
                    <a:pt x="349" y="9"/>
                  </a:lnTo>
                  <a:lnTo>
                    <a:pt x="336" y="5"/>
                  </a:lnTo>
                  <a:lnTo>
                    <a:pt x="328" y="3"/>
                  </a:lnTo>
                  <a:lnTo>
                    <a:pt x="319" y="1"/>
                  </a:lnTo>
                  <a:lnTo>
                    <a:pt x="311" y="0"/>
                  </a:lnTo>
                  <a:lnTo>
                    <a:pt x="308" y="0"/>
                  </a:lnTo>
                  <a:close/>
                </a:path>
              </a:pathLst>
            </a:custGeom>
            <a:solidFill>
              <a:srgbClr val="B3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7" name="Freeform 119"/>
            <p:cNvSpPr>
              <a:spLocks/>
            </p:cNvSpPr>
            <p:nvPr/>
          </p:nvSpPr>
          <p:spPr bwMode="auto">
            <a:xfrm>
              <a:off x="1133" y="3684"/>
              <a:ext cx="338" cy="117"/>
            </a:xfrm>
            <a:custGeom>
              <a:avLst/>
              <a:gdLst>
                <a:gd name="T0" fmla="*/ 25 w 675"/>
                <a:gd name="T1" fmla="*/ 96 h 234"/>
                <a:gd name="T2" fmla="*/ 7 w 675"/>
                <a:gd name="T3" fmla="*/ 82 h 234"/>
                <a:gd name="T4" fmla="*/ 1 w 675"/>
                <a:gd name="T5" fmla="*/ 71 h 234"/>
                <a:gd name="T6" fmla="*/ 10 w 675"/>
                <a:gd name="T7" fmla="*/ 67 h 234"/>
                <a:gd name="T8" fmla="*/ 27 w 675"/>
                <a:gd name="T9" fmla="*/ 66 h 234"/>
                <a:gd name="T10" fmla="*/ 46 w 675"/>
                <a:gd name="T11" fmla="*/ 66 h 234"/>
                <a:gd name="T12" fmla="*/ 63 w 675"/>
                <a:gd name="T13" fmla="*/ 65 h 234"/>
                <a:gd name="T14" fmla="*/ 74 w 675"/>
                <a:gd name="T15" fmla="*/ 63 h 234"/>
                <a:gd name="T16" fmla="*/ 69 w 675"/>
                <a:gd name="T17" fmla="*/ 58 h 234"/>
                <a:gd name="T18" fmla="*/ 58 w 675"/>
                <a:gd name="T19" fmla="*/ 56 h 234"/>
                <a:gd name="T20" fmla="*/ 48 w 675"/>
                <a:gd name="T21" fmla="*/ 54 h 234"/>
                <a:gd name="T22" fmla="*/ 37 w 675"/>
                <a:gd name="T23" fmla="*/ 48 h 234"/>
                <a:gd name="T24" fmla="*/ 39 w 675"/>
                <a:gd name="T25" fmla="*/ 36 h 234"/>
                <a:gd name="T26" fmla="*/ 52 w 675"/>
                <a:gd name="T27" fmla="*/ 25 h 234"/>
                <a:gd name="T28" fmla="*/ 72 w 675"/>
                <a:gd name="T29" fmla="*/ 15 h 234"/>
                <a:gd name="T30" fmla="*/ 91 w 675"/>
                <a:gd name="T31" fmla="*/ 5 h 234"/>
                <a:gd name="T32" fmla="*/ 109 w 675"/>
                <a:gd name="T33" fmla="*/ 0 h 234"/>
                <a:gd name="T34" fmla="*/ 125 w 675"/>
                <a:gd name="T35" fmla="*/ 2 h 234"/>
                <a:gd name="T36" fmla="*/ 136 w 675"/>
                <a:gd name="T37" fmla="*/ 12 h 234"/>
                <a:gd name="T38" fmla="*/ 143 w 675"/>
                <a:gd name="T39" fmla="*/ 23 h 234"/>
                <a:gd name="T40" fmla="*/ 151 w 675"/>
                <a:gd name="T41" fmla="*/ 35 h 234"/>
                <a:gd name="T42" fmla="*/ 165 w 675"/>
                <a:gd name="T43" fmla="*/ 46 h 234"/>
                <a:gd name="T44" fmla="*/ 177 w 675"/>
                <a:gd name="T45" fmla="*/ 50 h 234"/>
                <a:gd name="T46" fmla="*/ 190 w 675"/>
                <a:gd name="T47" fmla="*/ 50 h 234"/>
                <a:gd name="T48" fmla="*/ 207 w 675"/>
                <a:gd name="T49" fmla="*/ 48 h 234"/>
                <a:gd name="T50" fmla="*/ 212 w 675"/>
                <a:gd name="T51" fmla="*/ 48 h 234"/>
                <a:gd name="T52" fmla="*/ 220 w 675"/>
                <a:gd name="T53" fmla="*/ 61 h 234"/>
                <a:gd name="T54" fmla="*/ 231 w 675"/>
                <a:gd name="T55" fmla="*/ 74 h 234"/>
                <a:gd name="T56" fmla="*/ 231 w 675"/>
                <a:gd name="T57" fmla="*/ 78 h 234"/>
                <a:gd name="T58" fmla="*/ 216 w 675"/>
                <a:gd name="T59" fmla="*/ 83 h 234"/>
                <a:gd name="T60" fmla="*/ 211 w 675"/>
                <a:gd name="T61" fmla="*/ 90 h 234"/>
                <a:gd name="T62" fmla="*/ 222 w 675"/>
                <a:gd name="T63" fmla="*/ 88 h 234"/>
                <a:gd name="T64" fmla="*/ 248 w 675"/>
                <a:gd name="T65" fmla="*/ 82 h 234"/>
                <a:gd name="T66" fmla="*/ 280 w 675"/>
                <a:gd name="T67" fmla="*/ 75 h 234"/>
                <a:gd name="T68" fmla="*/ 311 w 675"/>
                <a:gd name="T69" fmla="*/ 71 h 234"/>
                <a:gd name="T70" fmla="*/ 333 w 675"/>
                <a:gd name="T71" fmla="*/ 68 h 234"/>
                <a:gd name="T72" fmla="*/ 337 w 675"/>
                <a:gd name="T73" fmla="*/ 71 h 234"/>
                <a:gd name="T74" fmla="*/ 327 w 675"/>
                <a:gd name="T75" fmla="*/ 79 h 234"/>
                <a:gd name="T76" fmla="*/ 309 w 675"/>
                <a:gd name="T77" fmla="*/ 90 h 234"/>
                <a:gd name="T78" fmla="*/ 287 w 675"/>
                <a:gd name="T79" fmla="*/ 100 h 234"/>
                <a:gd name="T80" fmla="*/ 270 w 675"/>
                <a:gd name="T81" fmla="*/ 109 h 234"/>
                <a:gd name="T82" fmla="*/ 260 w 675"/>
                <a:gd name="T83" fmla="*/ 113 h 234"/>
                <a:gd name="T84" fmla="*/ 246 w 675"/>
                <a:gd name="T85" fmla="*/ 116 h 234"/>
                <a:gd name="T86" fmla="*/ 232 w 675"/>
                <a:gd name="T87" fmla="*/ 117 h 234"/>
                <a:gd name="T88" fmla="*/ 220 w 675"/>
                <a:gd name="T89" fmla="*/ 115 h 234"/>
                <a:gd name="T90" fmla="*/ 207 w 675"/>
                <a:gd name="T91" fmla="*/ 112 h 234"/>
                <a:gd name="T92" fmla="*/ 195 w 675"/>
                <a:gd name="T93" fmla="*/ 108 h 234"/>
                <a:gd name="T94" fmla="*/ 184 w 675"/>
                <a:gd name="T95" fmla="*/ 104 h 234"/>
                <a:gd name="T96" fmla="*/ 171 w 675"/>
                <a:gd name="T97" fmla="*/ 99 h 234"/>
                <a:gd name="T98" fmla="*/ 157 w 675"/>
                <a:gd name="T99" fmla="*/ 94 h 234"/>
                <a:gd name="T100" fmla="*/ 145 w 675"/>
                <a:gd name="T101" fmla="*/ 91 h 234"/>
                <a:gd name="T102" fmla="*/ 136 w 675"/>
                <a:gd name="T103" fmla="*/ 88 h 234"/>
                <a:gd name="T104" fmla="*/ 130 w 675"/>
                <a:gd name="T105" fmla="*/ 90 h 234"/>
                <a:gd name="T106" fmla="*/ 116 w 675"/>
                <a:gd name="T107" fmla="*/ 94 h 234"/>
                <a:gd name="T108" fmla="*/ 105 w 675"/>
                <a:gd name="T109" fmla="*/ 98 h 234"/>
                <a:gd name="T110" fmla="*/ 93 w 675"/>
                <a:gd name="T111" fmla="*/ 100 h 234"/>
                <a:gd name="T112" fmla="*/ 79 w 675"/>
                <a:gd name="T113" fmla="*/ 100 h 234"/>
                <a:gd name="T114" fmla="*/ 65 w 675"/>
                <a:gd name="T115" fmla="*/ 100 h 234"/>
                <a:gd name="T116" fmla="*/ 51 w 675"/>
                <a:gd name="T117" fmla="*/ 100 h 234"/>
                <a:gd name="T118" fmla="*/ 38 w 675"/>
                <a:gd name="T119" fmla="*/ 100 h 234"/>
                <a:gd name="T120" fmla="*/ 31 w 675"/>
                <a:gd name="T121" fmla="*/ 100 h 23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5"/>
                <a:gd name="T184" fmla="*/ 0 h 234"/>
                <a:gd name="T185" fmla="*/ 675 w 675"/>
                <a:gd name="T186" fmla="*/ 234 h 23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5" h="234">
                  <a:moveTo>
                    <a:pt x="61" y="200"/>
                  </a:moveTo>
                  <a:lnTo>
                    <a:pt x="57" y="198"/>
                  </a:lnTo>
                  <a:lnTo>
                    <a:pt x="50" y="192"/>
                  </a:lnTo>
                  <a:lnTo>
                    <a:pt x="37" y="183"/>
                  </a:lnTo>
                  <a:lnTo>
                    <a:pt x="25" y="175"/>
                  </a:lnTo>
                  <a:lnTo>
                    <a:pt x="14" y="164"/>
                  </a:lnTo>
                  <a:lnTo>
                    <a:pt x="4" y="154"/>
                  </a:lnTo>
                  <a:lnTo>
                    <a:pt x="0" y="145"/>
                  </a:lnTo>
                  <a:lnTo>
                    <a:pt x="2" y="141"/>
                  </a:lnTo>
                  <a:lnTo>
                    <a:pt x="6" y="137"/>
                  </a:lnTo>
                  <a:lnTo>
                    <a:pt x="14" y="135"/>
                  </a:lnTo>
                  <a:lnTo>
                    <a:pt x="19" y="133"/>
                  </a:lnTo>
                  <a:lnTo>
                    <a:pt x="33" y="133"/>
                  </a:lnTo>
                  <a:lnTo>
                    <a:pt x="42" y="131"/>
                  </a:lnTo>
                  <a:lnTo>
                    <a:pt x="54" y="131"/>
                  </a:lnTo>
                  <a:lnTo>
                    <a:pt x="65" y="131"/>
                  </a:lnTo>
                  <a:lnTo>
                    <a:pt x="80" y="131"/>
                  </a:lnTo>
                  <a:lnTo>
                    <a:pt x="92" y="131"/>
                  </a:lnTo>
                  <a:lnTo>
                    <a:pt x="103" y="131"/>
                  </a:lnTo>
                  <a:lnTo>
                    <a:pt x="114" y="129"/>
                  </a:lnTo>
                  <a:lnTo>
                    <a:pt x="126" y="129"/>
                  </a:lnTo>
                  <a:lnTo>
                    <a:pt x="133" y="128"/>
                  </a:lnTo>
                  <a:lnTo>
                    <a:pt x="141" y="128"/>
                  </a:lnTo>
                  <a:lnTo>
                    <a:pt x="147" y="126"/>
                  </a:lnTo>
                  <a:lnTo>
                    <a:pt x="151" y="124"/>
                  </a:lnTo>
                  <a:lnTo>
                    <a:pt x="147" y="120"/>
                  </a:lnTo>
                  <a:lnTo>
                    <a:pt x="137" y="116"/>
                  </a:lnTo>
                  <a:lnTo>
                    <a:pt x="132" y="116"/>
                  </a:lnTo>
                  <a:lnTo>
                    <a:pt x="124" y="114"/>
                  </a:lnTo>
                  <a:lnTo>
                    <a:pt x="116" y="112"/>
                  </a:lnTo>
                  <a:lnTo>
                    <a:pt x="111" y="112"/>
                  </a:lnTo>
                  <a:lnTo>
                    <a:pt x="103" y="110"/>
                  </a:lnTo>
                  <a:lnTo>
                    <a:pt x="95" y="107"/>
                  </a:lnTo>
                  <a:lnTo>
                    <a:pt x="86" y="105"/>
                  </a:lnTo>
                  <a:lnTo>
                    <a:pt x="82" y="103"/>
                  </a:lnTo>
                  <a:lnTo>
                    <a:pt x="73" y="95"/>
                  </a:lnTo>
                  <a:lnTo>
                    <a:pt x="73" y="86"/>
                  </a:lnTo>
                  <a:lnTo>
                    <a:pt x="75" y="78"/>
                  </a:lnTo>
                  <a:lnTo>
                    <a:pt x="78" y="72"/>
                  </a:lnTo>
                  <a:lnTo>
                    <a:pt x="86" y="65"/>
                  </a:lnTo>
                  <a:lnTo>
                    <a:pt x="95" y="57"/>
                  </a:lnTo>
                  <a:lnTo>
                    <a:pt x="103" y="50"/>
                  </a:lnTo>
                  <a:lnTo>
                    <a:pt x="116" y="44"/>
                  </a:lnTo>
                  <a:lnTo>
                    <a:pt x="130" y="34"/>
                  </a:lnTo>
                  <a:lnTo>
                    <a:pt x="143" y="29"/>
                  </a:lnTo>
                  <a:lnTo>
                    <a:pt x="154" y="21"/>
                  </a:lnTo>
                  <a:lnTo>
                    <a:pt x="170" y="15"/>
                  </a:lnTo>
                  <a:lnTo>
                    <a:pt x="181" y="10"/>
                  </a:lnTo>
                  <a:lnTo>
                    <a:pt x="196" y="6"/>
                  </a:lnTo>
                  <a:lnTo>
                    <a:pt x="206" y="2"/>
                  </a:lnTo>
                  <a:lnTo>
                    <a:pt x="217" y="0"/>
                  </a:lnTo>
                  <a:lnTo>
                    <a:pt x="229" y="0"/>
                  </a:lnTo>
                  <a:lnTo>
                    <a:pt x="238" y="2"/>
                  </a:lnTo>
                  <a:lnTo>
                    <a:pt x="249" y="4"/>
                  </a:lnTo>
                  <a:lnTo>
                    <a:pt x="263" y="14"/>
                  </a:lnTo>
                  <a:lnTo>
                    <a:pt x="267" y="17"/>
                  </a:lnTo>
                  <a:lnTo>
                    <a:pt x="272" y="23"/>
                  </a:lnTo>
                  <a:lnTo>
                    <a:pt x="276" y="31"/>
                  </a:lnTo>
                  <a:lnTo>
                    <a:pt x="282" y="40"/>
                  </a:lnTo>
                  <a:lnTo>
                    <a:pt x="286" y="46"/>
                  </a:lnTo>
                  <a:lnTo>
                    <a:pt x="289" y="53"/>
                  </a:lnTo>
                  <a:lnTo>
                    <a:pt x="295" y="61"/>
                  </a:lnTo>
                  <a:lnTo>
                    <a:pt x="301" y="69"/>
                  </a:lnTo>
                  <a:lnTo>
                    <a:pt x="310" y="80"/>
                  </a:lnTo>
                  <a:lnTo>
                    <a:pt x="324" y="90"/>
                  </a:lnTo>
                  <a:lnTo>
                    <a:pt x="329" y="91"/>
                  </a:lnTo>
                  <a:lnTo>
                    <a:pt x="339" y="93"/>
                  </a:lnTo>
                  <a:lnTo>
                    <a:pt x="346" y="95"/>
                  </a:lnTo>
                  <a:lnTo>
                    <a:pt x="354" y="99"/>
                  </a:lnTo>
                  <a:lnTo>
                    <a:pt x="362" y="99"/>
                  </a:lnTo>
                  <a:lnTo>
                    <a:pt x="371" y="99"/>
                  </a:lnTo>
                  <a:lnTo>
                    <a:pt x="379" y="99"/>
                  </a:lnTo>
                  <a:lnTo>
                    <a:pt x="388" y="99"/>
                  </a:lnTo>
                  <a:lnTo>
                    <a:pt x="402" y="97"/>
                  </a:lnTo>
                  <a:lnTo>
                    <a:pt x="413" y="95"/>
                  </a:lnTo>
                  <a:lnTo>
                    <a:pt x="421" y="93"/>
                  </a:lnTo>
                  <a:lnTo>
                    <a:pt x="424" y="93"/>
                  </a:lnTo>
                  <a:lnTo>
                    <a:pt x="424" y="95"/>
                  </a:lnTo>
                  <a:lnTo>
                    <a:pt x="428" y="103"/>
                  </a:lnTo>
                  <a:lnTo>
                    <a:pt x="434" y="110"/>
                  </a:lnTo>
                  <a:lnTo>
                    <a:pt x="440" y="122"/>
                  </a:lnTo>
                  <a:lnTo>
                    <a:pt x="447" y="131"/>
                  </a:lnTo>
                  <a:lnTo>
                    <a:pt x="453" y="141"/>
                  </a:lnTo>
                  <a:lnTo>
                    <a:pt x="461" y="148"/>
                  </a:lnTo>
                  <a:lnTo>
                    <a:pt x="464" y="154"/>
                  </a:lnTo>
                  <a:lnTo>
                    <a:pt x="461" y="156"/>
                  </a:lnTo>
                  <a:lnTo>
                    <a:pt x="451" y="160"/>
                  </a:lnTo>
                  <a:lnTo>
                    <a:pt x="443" y="164"/>
                  </a:lnTo>
                  <a:lnTo>
                    <a:pt x="432" y="166"/>
                  </a:lnTo>
                  <a:lnTo>
                    <a:pt x="424" y="169"/>
                  </a:lnTo>
                  <a:lnTo>
                    <a:pt x="419" y="175"/>
                  </a:lnTo>
                  <a:lnTo>
                    <a:pt x="421" y="179"/>
                  </a:lnTo>
                  <a:lnTo>
                    <a:pt x="423" y="177"/>
                  </a:lnTo>
                  <a:lnTo>
                    <a:pt x="430" y="177"/>
                  </a:lnTo>
                  <a:lnTo>
                    <a:pt x="443" y="175"/>
                  </a:lnTo>
                  <a:lnTo>
                    <a:pt x="459" y="173"/>
                  </a:lnTo>
                  <a:lnTo>
                    <a:pt x="476" y="167"/>
                  </a:lnTo>
                  <a:lnTo>
                    <a:pt x="495" y="164"/>
                  </a:lnTo>
                  <a:lnTo>
                    <a:pt x="516" y="160"/>
                  </a:lnTo>
                  <a:lnTo>
                    <a:pt x="538" y="156"/>
                  </a:lnTo>
                  <a:lnTo>
                    <a:pt x="559" y="150"/>
                  </a:lnTo>
                  <a:lnTo>
                    <a:pt x="582" y="147"/>
                  </a:lnTo>
                  <a:lnTo>
                    <a:pt x="601" y="143"/>
                  </a:lnTo>
                  <a:lnTo>
                    <a:pt x="622" y="141"/>
                  </a:lnTo>
                  <a:lnTo>
                    <a:pt x="637" y="137"/>
                  </a:lnTo>
                  <a:lnTo>
                    <a:pt x="653" y="137"/>
                  </a:lnTo>
                  <a:lnTo>
                    <a:pt x="666" y="135"/>
                  </a:lnTo>
                  <a:lnTo>
                    <a:pt x="674" y="137"/>
                  </a:lnTo>
                  <a:lnTo>
                    <a:pt x="675" y="137"/>
                  </a:lnTo>
                  <a:lnTo>
                    <a:pt x="674" y="141"/>
                  </a:lnTo>
                  <a:lnTo>
                    <a:pt x="670" y="145"/>
                  </a:lnTo>
                  <a:lnTo>
                    <a:pt x="666" y="152"/>
                  </a:lnTo>
                  <a:lnTo>
                    <a:pt x="654" y="158"/>
                  </a:lnTo>
                  <a:lnTo>
                    <a:pt x="643" y="164"/>
                  </a:lnTo>
                  <a:lnTo>
                    <a:pt x="630" y="171"/>
                  </a:lnTo>
                  <a:lnTo>
                    <a:pt x="618" y="179"/>
                  </a:lnTo>
                  <a:lnTo>
                    <a:pt x="603" y="186"/>
                  </a:lnTo>
                  <a:lnTo>
                    <a:pt x="588" y="192"/>
                  </a:lnTo>
                  <a:lnTo>
                    <a:pt x="573" y="200"/>
                  </a:lnTo>
                  <a:lnTo>
                    <a:pt x="561" y="207"/>
                  </a:lnTo>
                  <a:lnTo>
                    <a:pt x="548" y="213"/>
                  </a:lnTo>
                  <a:lnTo>
                    <a:pt x="540" y="217"/>
                  </a:lnTo>
                  <a:lnTo>
                    <a:pt x="531" y="221"/>
                  </a:lnTo>
                  <a:lnTo>
                    <a:pt x="527" y="225"/>
                  </a:lnTo>
                  <a:lnTo>
                    <a:pt x="519" y="225"/>
                  </a:lnTo>
                  <a:lnTo>
                    <a:pt x="510" y="228"/>
                  </a:lnTo>
                  <a:lnTo>
                    <a:pt x="500" y="230"/>
                  </a:lnTo>
                  <a:lnTo>
                    <a:pt x="491" y="232"/>
                  </a:lnTo>
                  <a:lnTo>
                    <a:pt x="481" y="232"/>
                  </a:lnTo>
                  <a:lnTo>
                    <a:pt x="474" y="234"/>
                  </a:lnTo>
                  <a:lnTo>
                    <a:pt x="464" y="234"/>
                  </a:lnTo>
                  <a:lnTo>
                    <a:pt x="457" y="234"/>
                  </a:lnTo>
                  <a:lnTo>
                    <a:pt x="447" y="232"/>
                  </a:lnTo>
                  <a:lnTo>
                    <a:pt x="440" y="230"/>
                  </a:lnTo>
                  <a:lnTo>
                    <a:pt x="430" y="228"/>
                  </a:lnTo>
                  <a:lnTo>
                    <a:pt x="423" y="226"/>
                  </a:lnTo>
                  <a:lnTo>
                    <a:pt x="413" y="223"/>
                  </a:lnTo>
                  <a:lnTo>
                    <a:pt x="402" y="219"/>
                  </a:lnTo>
                  <a:lnTo>
                    <a:pt x="396" y="217"/>
                  </a:lnTo>
                  <a:lnTo>
                    <a:pt x="390" y="215"/>
                  </a:lnTo>
                  <a:lnTo>
                    <a:pt x="383" y="213"/>
                  </a:lnTo>
                  <a:lnTo>
                    <a:pt x="377" y="211"/>
                  </a:lnTo>
                  <a:lnTo>
                    <a:pt x="367" y="207"/>
                  </a:lnTo>
                  <a:lnTo>
                    <a:pt x="358" y="204"/>
                  </a:lnTo>
                  <a:lnTo>
                    <a:pt x="348" y="200"/>
                  </a:lnTo>
                  <a:lnTo>
                    <a:pt x="341" y="198"/>
                  </a:lnTo>
                  <a:lnTo>
                    <a:pt x="329" y="194"/>
                  </a:lnTo>
                  <a:lnTo>
                    <a:pt x="322" y="190"/>
                  </a:lnTo>
                  <a:lnTo>
                    <a:pt x="314" y="188"/>
                  </a:lnTo>
                  <a:lnTo>
                    <a:pt x="305" y="186"/>
                  </a:lnTo>
                  <a:lnTo>
                    <a:pt x="297" y="183"/>
                  </a:lnTo>
                  <a:lnTo>
                    <a:pt x="289" y="181"/>
                  </a:lnTo>
                  <a:lnTo>
                    <a:pt x="284" y="179"/>
                  </a:lnTo>
                  <a:lnTo>
                    <a:pt x="280" y="179"/>
                  </a:lnTo>
                  <a:lnTo>
                    <a:pt x="272" y="175"/>
                  </a:lnTo>
                  <a:lnTo>
                    <a:pt x="268" y="175"/>
                  </a:lnTo>
                  <a:lnTo>
                    <a:pt x="267" y="175"/>
                  </a:lnTo>
                  <a:lnTo>
                    <a:pt x="259" y="179"/>
                  </a:lnTo>
                  <a:lnTo>
                    <a:pt x="251" y="183"/>
                  </a:lnTo>
                  <a:lnTo>
                    <a:pt x="240" y="186"/>
                  </a:lnTo>
                  <a:lnTo>
                    <a:pt x="232" y="188"/>
                  </a:lnTo>
                  <a:lnTo>
                    <a:pt x="225" y="190"/>
                  </a:lnTo>
                  <a:lnTo>
                    <a:pt x="217" y="192"/>
                  </a:lnTo>
                  <a:lnTo>
                    <a:pt x="210" y="196"/>
                  </a:lnTo>
                  <a:lnTo>
                    <a:pt x="200" y="196"/>
                  </a:lnTo>
                  <a:lnTo>
                    <a:pt x="192" y="198"/>
                  </a:lnTo>
                  <a:lnTo>
                    <a:pt x="185" y="200"/>
                  </a:lnTo>
                  <a:lnTo>
                    <a:pt x="177" y="200"/>
                  </a:lnTo>
                  <a:lnTo>
                    <a:pt x="166" y="200"/>
                  </a:lnTo>
                  <a:lnTo>
                    <a:pt x="158" y="200"/>
                  </a:lnTo>
                  <a:lnTo>
                    <a:pt x="149" y="200"/>
                  </a:lnTo>
                  <a:lnTo>
                    <a:pt x="139" y="200"/>
                  </a:lnTo>
                  <a:lnTo>
                    <a:pt x="130" y="200"/>
                  </a:lnTo>
                  <a:lnTo>
                    <a:pt x="120" y="200"/>
                  </a:lnTo>
                  <a:lnTo>
                    <a:pt x="109" y="200"/>
                  </a:lnTo>
                  <a:lnTo>
                    <a:pt x="101" y="200"/>
                  </a:lnTo>
                  <a:lnTo>
                    <a:pt x="92" y="200"/>
                  </a:lnTo>
                  <a:lnTo>
                    <a:pt x="84" y="200"/>
                  </a:lnTo>
                  <a:lnTo>
                    <a:pt x="76" y="200"/>
                  </a:lnTo>
                  <a:lnTo>
                    <a:pt x="71" y="200"/>
                  </a:lnTo>
                  <a:lnTo>
                    <a:pt x="63" y="200"/>
                  </a:lnTo>
                  <a:lnTo>
                    <a:pt x="61" y="200"/>
                  </a:lnTo>
                  <a:close/>
                </a:path>
              </a:pathLst>
            </a:custGeom>
            <a:solidFill>
              <a:srgbClr val="8FCCF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8" name="Freeform 120"/>
            <p:cNvSpPr>
              <a:spLocks/>
            </p:cNvSpPr>
            <p:nvPr/>
          </p:nvSpPr>
          <p:spPr bwMode="auto">
            <a:xfrm>
              <a:off x="1202" y="3543"/>
              <a:ext cx="233" cy="66"/>
            </a:xfrm>
            <a:custGeom>
              <a:avLst/>
              <a:gdLst>
                <a:gd name="T0" fmla="*/ 51 w 466"/>
                <a:gd name="T1" fmla="*/ 57 h 131"/>
                <a:gd name="T2" fmla="*/ 43 w 466"/>
                <a:gd name="T3" fmla="*/ 50 h 131"/>
                <a:gd name="T4" fmla="*/ 37 w 466"/>
                <a:gd name="T5" fmla="*/ 45 h 131"/>
                <a:gd name="T6" fmla="*/ 28 w 466"/>
                <a:gd name="T7" fmla="*/ 42 h 131"/>
                <a:gd name="T8" fmla="*/ 18 w 466"/>
                <a:gd name="T9" fmla="*/ 40 h 131"/>
                <a:gd name="T10" fmla="*/ 7 w 466"/>
                <a:gd name="T11" fmla="*/ 39 h 131"/>
                <a:gd name="T12" fmla="*/ 2 w 466"/>
                <a:gd name="T13" fmla="*/ 38 h 131"/>
                <a:gd name="T14" fmla="*/ 0 w 466"/>
                <a:gd name="T15" fmla="*/ 36 h 131"/>
                <a:gd name="T16" fmla="*/ 5 w 466"/>
                <a:gd name="T17" fmla="*/ 32 h 131"/>
                <a:gd name="T18" fmla="*/ 13 w 466"/>
                <a:gd name="T19" fmla="*/ 30 h 131"/>
                <a:gd name="T20" fmla="*/ 21 w 466"/>
                <a:gd name="T21" fmla="*/ 30 h 131"/>
                <a:gd name="T22" fmla="*/ 29 w 466"/>
                <a:gd name="T23" fmla="*/ 30 h 131"/>
                <a:gd name="T24" fmla="*/ 38 w 466"/>
                <a:gd name="T25" fmla="*/ 32 h 131"/>
                <a:gd name="T26" fmla="*/ 49 w 466"/>
                <a:gd name="T27" fmla="*/ 36 h 131"/>
                <a:gd name="T28" fmla="*/ 56 w 466"/>
                <a:gd name="T29" fmla="*/ 40 h 131"/>
                <a:gd name="T30" fmla="*/ 65 w 466"/>
                <a:gd name="T31" fmla="*/ 43 h 131"/>
                <a:gd name="T32" fmla="*/ 73 w 466"/>
                <a:gd name="T33" fmla="*/ 46 h 131"/>
                <a:gd name="T34" fmla="*/ 73 w 466"/>
                <a:gd name="T35" fmla="*/ 41 h 131"/>
                <a:gd name="T36" fmla="*/ 67 w 466"/>
                <a:gd name="T37" fmla="*/ 30 h 131"/>
                <a:gd name="T38" fmla="*/ 59 w 466"/>
                <a:gd name="T39" fmla="*/ 17 h 131"/>
                <a:gd name="T40" fmla="*/ 56 w 466"/>
                <a:gd name="T41" fmla="*/ 7 h 131"/>
                <a:gd name="T42" fmla="*/ 62 w 466"/>
                <a:gd name="T43" fmla="*/ 2 h 131"/>
                <a:gd name="T44" fmla="*/ 72 w 466"/>
                <a:gd name="T45" fmla="*/ 3 h 131"/>
                <a:gd name="T46" fmla="*/ 80 w 466"/>
                <a:gd name="T47" fmla="*/ 5 h 131"/>
                <a:gd name="T48" fmla="*/ 89 w 466"/>
                <a:gd name="T49" fmla="*/ 7 h 131"/>
                <a:gd name="T50" fmla="*/ 95 w 466"/>
                <a:gd name="T51" fmla="*/ 10 h 131"/>
                <a:gd name="T52" fmla="*/ 105 w 466"/>
                <a:gd name="T53" fmla="*/ 13 h 131"/>
                <a:gd name="T54" fmla="*/ 110 w 466"/>
                <a:gd name="T55" fmla="*/ 13 h 131"/>
                <a:gd name="T56" fmla="*/ 106 w 466"/>
                <a:gd name="T57" fmla="*/ 9 h 131"/>
                <a:gd name="T58" fmla="*/ 102 w 466"/>
                <a:gd name="T59" fmla="*/ 4 h 131"/>
                <a:gd name="T60" fmla="*/ 103 w 466"/>
                <a:gd name="T61" fmla="*/ 0 h 131"/>
                <a:gd name="T62" fmla="*/ 109 w 466"/>
                <a:gd name="T63" fmla="*/ 0 h 131"/>
                <a:gd name="T64" fmla="*/ 117 w 466"/>
                <a:gd name="T65" fmla="*/ 1 h 131"/>
                <a:gd name="T66" fmla="*/ 130 w 466"/>
                <a:gd name="T67" fmla="*/ 4 h 131"/>
                <a:gd name="T68" fmla="*/ 145 w 466"/>
                <a:gd name="T69" fmla="*/ 8 h 131"/>
                <a:gd name="T70" fmla="*/ 162 w 466"/>
                <a:gd name="T71" fmla="*/ 12 h 131"/>
                <a:gd name="T72" fmla="*/ 177 w 466"/>
                <a:gd name="T73" fmla="*/ 16 h 131"/>
                <a:gd name="T74" fmla="*/ 191 w 466"/>
                <a:gd name="T75" fmla="*/ 20 h 131"/>
                <a:gd name="T76" fmla="*/ 202 w 466"/>
                <a:gd name="T77" fmla="*/ 24 h 131"/>
                <a:gd name="T78" fmla="*/ 209 w 466"/>
                <a:gd name="T79" fmla="*/ 26 h 131"/>
                <a:gd name="T80" fmla="*/ 223 w 466"/>
                <a:gd name="T81" fmla="*/ 18 h 131"/>
                <a:gd name="T82" fmla="*/ 232 w 466"/>
                <a:gd name="T83" fmla="*/ 42 h 131"/>
                <a:gd name="T84" fmla="*/ 225 w 466"/>
                <a:gd name="T85" fmla="*/ 43 h 131"/>
                <a:gd name="T86" fmla="*/ 214 w 466"/>
                <a:gd name="T87" fmla="*/ 45 h 131"/>
                <a:gd name="T88" fmla="*/ 206 w 466"/>
                <a:gd name="T89" fmla="*/ 45 h 131"/>
                <a:gd name="T90" fmla="*/ 196 w 466"/>
                <a:gd name="T91" fmla="*/ 46 h 131"/>
                <a:gd name="T92" fmla="*/ 187 w 466"/>
                <a:gd name="T93" fmla="*/ 46 h 131"/>
                <a:gd name="T94" fmla="*/ 174 w 466"/>
                <a:gd name="T95" fmla="*/ 45 h 131"/>
                <a:gd name="T96" fmla="*/ 162 w 466"/>
                <a:gd name="T97" fmla="*/ 43 h 131"/>
                <a:gd name="T98" fmla="*/ 150 w 466"/>
                <a:gd name="T99" fmla="*/ 41 h 131"/>
                <a:gd name="T100" fmla="*/ 138 w 466"/>
                <a:gd name="T101" fmla="*/ 38 h 131"/>
                <a:gd name="T102" fmla="*/ 127 w 466"/>
                <a:gd name="T103" fmla="*/ 35 h 131"/>
                <a:gd name="T104" fmla="*/ 119 w 466"/>
                <a:gd name="T105" fmla="*/ 32 h 131"/>
                <a:gd name="T106" fmla="*/ 111 w 466"/>
                <a:gd name="T107" fmla="*/ 31 h 131"/>
                <a:gd name="T108" fmla="*/ 74 w 466"/>
                <a:gd name="T109" fmla="*/ 66 h 131"/>
                <a:gd name="T110" fmla="*/ 53 w 466"/>
                <a:gd name="T111" fmla="*/ 59 h 13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66"/>
                <a:gd name="T169" fmla="*/ 0 h 131"/>
                <a:gd name="T170" fmla="*/ 466 w 466"/>
                <a:gd name="T171" fmla="*/ 131 h 13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66" h="131">
                  <a:moveTo>
                    <a:pt x="105" y="118"/>
                  </a:moveTo>
                  <a:lnTo>
                    <a:pt x="101" y="114"/>
                  </a:lnTo>
                  <a:lnTo>
                    <a:pt x="93" y="106"/>
                  </a:lnTo>
                  <a:lnTo>
                    <a:pt x="86" y="99"/>
                  </a:lnTo>
                  <a:lnTo>
                    <a:pt x="80" y="95"/>
                  </a:lnTo>
                  <a:lnTo>
                    <a:pt x="73" y="89"/>
                  </a:lnTo>
                  <a:lnTo>
                    <a:pt x="65" y="87"/>
                  </a:lnTo>
                  <a:lnTo>
                    <a:pt x="55" y="84"/>
                  </a:lnTo>
                  <a:lnTo>
                    <a:pt x="44" y="82"/>
                  </a:lnTo>
                  <a:lnTo>
                    <a:pt x="35" y="80"/>
                  </a:lnTo>
                  <a:lnTo>
                    <a:pt x="25" y="80"/>
                  </a:lnTo>
                  <a:lnTo>
                    <a:pt x="15" y="78"/>
                  </a:lnTo>
                  <a:lnTo>
                    <a:pt x="10" y="76"/>
                  </a:lnTo>
                  <a:lnTo>
                    <a:pt x="4" y="76"/>
                  </a:lnTo>
                  <a:lnTo>
                    <a:pt x="2" y="74"/>
                  </a:lnTo>
                  <a:lnTo>
                    <a:pt x="0" y="72"/>
                  </a:lnTo>
                  <a:lnTo>
                    <a:pt x="4" y="68"/>
                  </a:lnTo>
                  <a:lnTo>
                    <a:pt x="10" y="64"/>
                  </a:lnTo>
                  <a:lnTo>
                    <a:pt x="17" y="64"/>
                  </a:lnTo>
                  <a:lnTo>
                    <a:pt x="25" y="59"/>
                  </a:lnTo>
                  <a:lnTo>
                    <a:pt x="38" y="59"/>
                  </a:lnTo>
                  <a:lnTo>
                    <a:pt x="42" y="59"/>
                  </a:lnTo>
                  <a:lnTo>
                    <a:pt x="50" y="59"/>
                  </a:lnTo>
                  <a:lnTo>
                    <a:pt x="57" y="59"/>
                  </a:lnTo>
                  <a:lnTo>
                    <a:pt x="65" y="63"/>
                  </a:lnTo>
                  <a:lnTo>
                    <a:pt x="76" y="64"/>
                  </a:lnTo>
                  <a:lnTo>
                    <a:pt x="92" y="70"/>
                  </a:lnTo>
                  <a:lnTo>
                    <a:pt x="97" y="72"/>
                  </a:lnTo>
                  <a:lnTo>
                    <a:pt x="105" y="76"/>
                  </a:lnTo>
                  <a:lnTo>
                    <a:pt x="112" y="80"/>
                  </a:lnTo>
                  <a:lnTo>
                    <a:pt x="118" y="84"/>
                  </a:lnTo>
                  <a:lnTo>
                    <a:pt x="130" y="85"/>
                  </a:lnTo>
                  <a:lnTo>
                    <a:pt x="139" y="89"/>
                  </a:lnTo>
                  <a:lnTo>
                    <a:pt x="145" y="91"/>
                  </a:lnTo>
                  <a:lnTo>
                    <a:pt x="147" y="89"/>
                  </a:lnTo>
                  <a:lnTo>
                    <a:pt x="145" y="82"/>
                  </a:lnTo>
                  <a:lnTo>
                    <a:pt x="139" y="72"/>
                  </a:lnTo>
                  <a:lnTo>
                    <a:pt x="133" y="59"/>
                  </a:lnTo>
                  <a:lnTo>
                    <a:pt x="126" y="47"/>
                  </a:lnTo>
                  <a:lnTo>
                    <a:pt x="118" y="34"/>
                  </a:lnTo>
                  <a:lnTo>
                    <a:pt x="114" y="23"/>
                  </a:lnTo>
                  <a:lnTo>
                    <a:pt x="112" y="13"/>
                  </a:lnTo>
                  <a:lnTo>
                    <a:pt x="116" y="7"/>
                  </a:lnTo>
                  <a:lnTo>
                    <a:pt x="124" y="4"/>
                  </a:lnTo>
                  <a:lnTo>
                    <a:pt x="135" y="6"/>
                  </a:lnTo>
                  <a:lnTo>
                    <a:pt x="143" y="6"/>
                  </a:lnTo>
                  <a:lnTo>
                    <a:pt x="151" y="7"/>
                  </a:lnTo>
                  <a:lnTo>
                    <a:pt x="160" y="9"/>
                  </a:lnTo>
                  <a:lnTo>
                    <a:pt x="168" y="13"/>
                  </a:lnTo>
                  <a:lnTo>
                    <a:pt x="177" y="13"/>
                  </a:lnTo>
                  <a:lnTo>
                    <a:pt x="185" y="17"/>
                  </a:lnTo>
                  <a:lnTo>
                    <a:pt x="190" y="19"/>
                  </a:lnTo>
                  <a:lnTo>
                    <a:pt x="198" y="21"/>
                  </a:lnTo>
                  <a:lnTo>
                    <a:pt x="209" y="25"/>
                  </a:lnTo>
                  <a:lnTo>
                    <a:pt x="219" y="26"/>
                  </a:lnTo>
                  <a:lnTo>
                    <a:pt x="219" y="25"/>
                  </a:lnTo>
                  <a:lnTo>
                    <a:pt x="217" y="21"/>
                  </a:lnTo>
                  <a:lnTo>
                    <a:pt x="211" y="17"/>
                  </a:lnTo>
                  <a:lnTo>
                    <a:pt x="208" y="13"/>
                  </a:lnTo>
                  <a:lnTo>
                    <a:pt x="204" y="7"/>
                  </a:lnTo>
                  <a:lnTo>
                    <a:pt x="206" y="4"/>
                  </a:lnTo>
                  <a:lnTo>
                    <a:pt x="206" y="0"/>
                  </a:lnTo>
                  <a:lnTo>
                    <a:pt x="211" y="0"/>
                  </a:lnTo>
                  <a:lnTo>
                    <a:pt x="217" y="0"/>
                  </a:lnTo>
                  <a:lnTo>
                    <a:pt x="227" y="2"/>
                  </a:lnTo>
                  <a:lnTo>
                    <a:pt x="234" y="2"/>
                  </a:lnTo>
                  <a:lnTo>
                    <a:pt x="246" y="6"/>
                  </a:lnTo>
                  <a:lnTo>
                    <a:pt x="259" y="7"/>
                  </a:lnTo>
                  <a:lnTo>
                    <a:pt x="274" y="11"/>
                  </a:lnTo>
                  <a:lnTo>
                    <a:pt x="289" y="15"/>
                  </a:lnTo>
                  <a:lnTo>
                    <a:pt x="306" y="19"/>
                  </a:lnTo>
                  <a:lnTo>
                    <a:pt x="324" y="23"/>
                  </a:lnTo>
                  <a:lnTo>
                    <a:pt x="341" y="28"/>
                  </a:lnTo>
                  <a:lnTo>
                    <a:pt x="354" y="32"/>
                  </a:lnTo>
                  <a:lnTo>
                    <a:pt x="369" y="36"/>
                  </a:lnTo>
                  <a:lnTo>
                    <a:pt x="382" y="40"/>
                  </a:lnTo>
                  <a:lnTo>
                    <a:pt x="394" y="44"/>
                  </a:lnTo>
                  <a:lnTo>
                    <a:pt x="403" y="47"/>
                  </a:lnTo>
                  <a:lnTo>
                    <a:pt x="411" y="49"/>
                  </a:lnTo>
                  <a:lnTo>
                    <a:pt x="417" y="51"/>
                  </a:lnTo>
                  <a:lnTo>
                    <a:pt x="421" y="51"/>
                  </a:lnTo>
                  <a:lnTo>
                    <a:pt x="445" y="36"/>
                  </a:lnTo>
                  <a:lnTo>
                    <a:pt x="466" y="84"/>
                  </a:lnTo>
                  <a:lnTo>
                    <a:pt x="464" y="84"/>
                  </a:lnTo>
                  <a:lnTo>
                    <a:pt x="459" y="85"/>
                  </a:lnTo>
                  <a:lnTo>
                    <a:pt x="449" y="85"/>
                  </a:lnTo>
                  <a:lnTo>
                    <a:pt x="436" y="89"/>
                  </a:lnTo>
                  <a:lnTo>
                    <a:pt x="428" y="89"/>
                  </a:lnTo>
                  <a:lnTo>
                    <a:pt x="421" y="89"/>
                  </a:lnTo>
                  <a:lnTo>
                    <a:pt x="411" y="89"/>
                  </a:lnTo>
                  <a:lnTo>
                    <a:pt x="403" y="91"/>
                  </a:lnTo>
                  <a:lnTo>
                    <a:pt x="392" y="91"/>
                  </a:lnTo>
                  <a:lnTo>
                    <a:pt x="382" y="91"/>
                  </a:lnTo>
                  <a:lnTo>
                    <a:pt x="373" y="91"/>
                  </a:lnTo>
                  <a:lnTo>
                    <a:pt x="362" y="93"/>
                  </a:lnTo>
                  <a:lnTo>
                    <a:pt x="348" y="89"/>
                  </a:lnTo>
                  <a:lnTo>
                    <a:pt x="337" y="87"/>
                  </a:lnTo>
                  <a:lnTo>
                    <a:pt x="324" y="85"/>
                  </a:lnTo>
                  <a:lnTo>
                    <a:pt x="312" y="84"/>
                  </a:lnTo>
                  <a:lnTo>
                    <a:pt x="299" y="82"/>
                  </a:lnTo>
                  <a:lnTo>
                    <a:pt x="287" y="78"/>
                  </a:lnTo>
                  <a:lnTo>
                    <a:pt x="276" y="76"/>
                  </a:lnTo>
                  <a:lnTo>
                    <a:pt x="266" y="74"/>
                  </a:lnTo>
                  <a:lnTo>
                    <a:pt x="255" y="70"/>
                  </a:lnTo>
                  <a:lnTo>
                    <a:pt x="246" y="68"/>
                  </a:lnTo>
                  <a:lnTo>
                    <a:pt x="238" y="64"/>
                  </a:lnTo>
                  <a:lnTo>
                    <a:pt x="230" y="64"/>
                  </a:lnTo>
                  <a:lnTo>
                    <a:pt x="221" y="61"/>
                  </a:lnTo>
                  <a:lnTo>
                    <a:pt x="219" y="61"/>
                  </a:lnTo>
                  <a:lnTo>
                    <a:pt x="147" y="131"/>
                  </a:lnTo>
                  <a:lnTo>
                    <a:pt x="135" y="116"/>
                  </a:lnTo>
                  <a:lnTo>
                    <a:pt x="105" y="118"/>
                  </a:lnTo>
                  <a:close/>
                </a:path>
              </a:pathLst>
            </a:custGeom>
            <a:solidFill>
              <a:srgbClr val="8FCCF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69" name="Freeform 121"/>
            <p:cNvSpPr>
              <a:spLocks/>
            </p:cNvSpPr>
            <p:nvPr/>
          </p:nvSpPr>
          <p:spPr bwMode="auto">
            <a:xfrm>
              <a:off x="1256" y="3613"/>
              <a:ext cx="42" cy="46"/>
            </a:xfrm>
            <a:custGeom>
              <a:avLst/>
              <a:gdLst>
                <a:gd name="T0" fmla="*/ 0 w 83"/>
                <a:gd name="T1" fmla="*/ 5 h 93"/>
                <a:gd name="T2" fmla="*/ 1 w 83"/>
                <a:gd name="T3" fmla="*/ 3 h 93"/>
                <a:gd name="T4" fmla="*/ 5 w 83"/>
                <a:gd name="T5" fmla="*/ 1 h 93"/>
                <a:gd name="T6" fmla="*/ 7 w 83"/>
                <a:gd name="T7" fmla="*/ 0 h 93"/>
                <a:gd name="T8" fmla="*/ 9 w 83"/>
                <a:gd name="T9" fmla="*/ 0 h 93"/>
                <a:gd name="T10" fmla="*/ 12 w 83"/>
                <a:gd name="T11" fmla="*/ 1 h 93"/>
                <a:gd name="T12" fmla="*/ 16 w 83"/>
                <a:gd name="T13" fmla="*/ 5 h 93"/>
                <a:gd name="T14" fmla="*/ 19 w 83"/>
                <a:gd name="T15" fmla="*/ 9 h 93"/>
                <a:gd name="T16" fmla="*/ 24 w 83"/>
                <a:gd name="T17" fmla="*/ 15 h 93"/>
                <a:gd name="T18" fmla="*/ 26 w 83"/>
                <a:gd name="T19" fmla="*/ 19 h 93"/>
                <a:gd name="T20" fmla="*/ 28 w 83"/>
                <a:gd name="T21" fmla="*/ 22 h 93"/>
                <a:gd name="T22" fmla="*/ 30 w 83"/>
                <a:gd name="T23" fmla="*/ 25 h 93"/>
                <a:gd name="T24" fmla="*/ 32 w 83"/>
                <a:gd name="T25" fmla="*/ 29 h 93"/>
                <a:gd name="T26" fmla="*/ 36 w 83"/>
                <a:gd name="T27" fmla="*/ 36 h 93"/>
                <a:gd name="T28" fmla="*/ 39 w 83"/>
                <a:gd name="T29" fmla="*/ 41 h 93"/>
                <a:gd name="T30" fmla="*/ 40 w 83"/>
                <a:gd name="T31" fmla="*/ 44 h 93"/>
                <a:gd name="T32" fmla="*/ 42 w 83"/>
                <a:gd name="T33" fmla="*/ 46 h 93"/>
                <a:gd name="T34" fmla="*/ 17 w 83"/>
                <a:gd name="T35" fmla="*/ 27 h 93"/>
                <a:gd name="T36" fmla="*/ 5 w 83"/>
                <a:gd name="T37" fmla="*/ 24 h 93"/>
                <a:gd name="T38" fmla="*/ 0 w 83"/>
                <a:gd name="T39" fmla="*/ 5 h 93"/>
                <a:gd name="T40" fmla="*/ 0 w 83"/>
                <a:gd name="T41" fmla="*/ 5 h 9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3"/>
                <a:gd name="T64" fmla="*/ 0 h 93"/>
                <a:gd name="T65" fmla="*/ 83 w 83"/>
                <a:gd name="T66" fmla="*/ 93 h 9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3" h="93">
                  <a:moveTo>
                    <a:pt x="0" y="11"/>
                  </a:moveTo>
                  <a:lnTo>
                    <a:pt x="2" y="7"/>
                  </a:lnTo>
                  <a:lnTo>
                    <a:pt x="9" y="2"/>
                  </a:lnTo>
                  <a:lnTo>
                    <a:pt x="13" y="0"/>
                  </a:lnTo>
                  <a:lnTo>
                    <a:pt x="17" y="0"/>
                  </a:lnTo>
                  <a:lnTo>
                    <a:pt x="24" y="3"/>
                  </a:lnTo>
                  <a:lnTo>
                    <a:pt x="32" y="11"/>
                  </a:lnTo>
                  <a:lnTo>
                    <a:pt x="38" y="19"/>
                  </a:lnTo>
                  <a:lnTo>
                    <a:pt x="47" y="30"/>
                  </a:lnTo>
                  <a:lnTo>
                    <a:pt x="51" y="38"/>
                  </a:lnTo>
                  <a:lnTo>
                    <a:pt x="55" y="45"/>
                  </a:lnTo>
                  <a:lnTo>
                    <a:pt x="59" y="51"/>
                  </a:lnTo>
                  <a:lnTo>
                    <a:pt x="64" y="59"/>
                  </a:lnTo>
                  <a:lnTo>
                    <a:pt x="72" y="72"/>
                  </a:lnTo>
                  <a:lnTo>
                    <a:pt x="78" y="83"/>
                  </a:lnTo>
                  <a:lnTo>
                    <a:pt x="80" y="89"/>
                  </a:lnTo>
                  <a:lnTo>
                    <a:pt x="83" y="93"/>
                  </a:lnTo>
                  <a:lnTo>
                    <a:pt x="34" y="55"/>
                  </a:lnTo>
                  <a:lnTo>
                    <a:pt x="9" y="49"/>
                  </a:lnTo>
                  <a:lnTo>
                    <a:pt x="0" y="11"/>
                  </a:lnTo>
                  <a:close/>
                </a:path>
              </a:pathLst>
            </a:custGeom>
            <a:solidFill>
              <a:srgbClr val="8FCCF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sp>
          <p:nvSpPr>
            <p:cNvPr id="170" name="Freeform 122"/>
            <p:cNvSpPr>
              <a:spLocks/>
            </p:cNvSpPr>
            <p:nvPr/>
          </p:nvSpPr>
          <p:spPr bwMode="auto">
            <a:xfrm>
              <a:off x="1282" y="3545"/>
              <a:ext cx="160" cy="107"/>
            </a:xfrm>
            <a:custGeom>
              <a:avLst/>
              <a:gdLst>
                <a:gd name="T0" fmla="*/ 61 w 321"/>
                <a:gd name="T1" fmla="*/ 1 h 213"/>
                <a:gd name="T2" fmla="*/ 52 w 321"/>
                <a:gd name="T3" fmla="*/ 2 h 213"/>
                <a:gd name="T4" fmla="*/ 40 w 321"/>
                <a:gd name="T5" fmla="*/ 7 h 213"/>
                <a:gd name="T6" fmla="*/ 26 w 321"/>
                <a:gd name="T7" fmla="*/ 16 h 213"/>
                <a:gd name="T8" fmla="*/ 18 w 321"/>
                <a:gd name="T9" fmla="*/ 26 h 213"/>
                <a:gd name="T10" fmla="*/ 12 w 321"/>
                <a:gd name="T11" fmla="*/ 32 h 213"/>
                <a:gd name="T12" fmla="*/ 8 w 321"/>
                <a:gd name="T13" fmla="*/ 40 h 213"/>
                <a:gd name="T14" fmla="*/ 4 w 321"/>
                <a:gd name="T15" fmla="*/ 48 h 213"/>
                <a:gd name="T16" fmla="*/ 1 w 321"/>
                <a:gd name="T17" fmla="*/ 57 h 213"/>
                <a:gd name="T18" fmla="*/ 1 w 321"/>
                <a:gd name="T19" fmla="*/ 67 h 213"/>
                <a:gd name="T20" fmla="*/ 8 w 321"/>
                <a:gd name="T21" fmla="*/ 71 h 213"/>
                <a:gd name="T22" fmla="*/ 19 w 321"/>
                <a:gd name="T23" fmla="*/ 81 h 213"/>
                <a:gd name="T24" fmla="*/ 27 w 321"/>
                <a:gd name="T25" fmla="*/ 88 h 213"/>
                <a:gd name="T26" fmla="*/ 40 w 321"/>
                <a:gd name="T27" fmla="*/ 91 h 213"/>
                <a:gd name="T28" fmla="*/ 52 w 321"/>
                <a:gd name="T29" fmla="*/ 92 h 213"/>
                <a:gd name="T30" fmla="*/ 63 w 321"/>
                <a:gd name="T31" fmla="*/ 91 h 213"/>
                <a:gd name="T32" fmla="*/ 69 w 321"/>
                <a:gd name="T33" fmla="*/ 91 h 213"/>
                <a:gd name="T34" fmla="*/ 72 w 321"/>
                <a:gd name="T35" fmla="*/ 89 h 213"/>
                <a:gd name="T36" fmla="*/ 80 w 321"/>
                <a:gd name="T37" fmla="*/ 82 h 213"/>
                <a:gd name="T38" fmla="*/ 88 w 321"/>
                <a:gd name="T39" fmla="*/ 80 h 213"/>
                <a:gd name="T40" fmla="*/ 92 w 321"/>
                <a:gd name="T41" fmla="*/ 86 h 213"/>
                <a:gd name="T42" fmla="*/ 92 w 321"/>
                <a:gd name="T43" fmla="*/ 94 h 213"/>
                <a:gd name="T44" fmla="*/ 90 w 321"/>
                <a:gd name="T45" fmla="*/ 101 h 213"/>
                <a:gd name="T46" fmla="*/ 100 w 321"/>
                <a:gd name="T47" fmla="*/ 102 h 213"/>
                <a:gd name="T48" fmla="*/ 102 w 321"/>
                <a:gd name="T49" fmla="*/ 96 h 213"/>
                <a:gd name="T50" fmla="*/ 111 w 321"/>
                <a:gd name="T51" fmla="*/ 92 h 213"/>
                <a:gd name="T52" fmla="*/ 120 w 321"/>
                <a:gd name="T53" fmla="*/ 100 h 213"/>
                <a:gd name="T54" fmla="*/ 125 w 321"/>
                <a:gd name="T55" fmla="*/ 107 h 213"/>
                <a:gd name="T56" fmla="*/ 128 w 321"/>
                <a:gd name="T57" fmla="*/ 106 h 213"/>
                <a:gd name="T58" fmla="*/ 137 w 321"/>
                <a:gd name="T59" fmla="*/ 103 h 213"/>
                <a:gd name="T60" fmla="*/ 147 w 321"/>
                <a:gd name="T61" fmla="*/ 98 h 213"/>
                <a:gd name="T62" fmla="*/ 157 w 321"/>
                <a:gd name="T63" fmla="*/ 92 h 213"/>
                <a:gd name="T64" fmla="*/ 160 w 321"/>
                <a:gd name="T65" fmla="*/ 83 h 213"/>
                <a:gd name="T66" fmla="*/ 159 w 321"/>
                <a:gd name="T67" fmla="*/ 72 h 213"/>
                <a:gd name="T68" fmla="*/ 154 w 321"/>
                <a:gd name="T69" fmla="*/ 61 h 213"/>
                <a:gd name="T70" fmla="*/ 143 w 321"/>
                <a:gd name="T71" fmla="*/ 49 h 213"/>
                <a:gd name="T72" fmla="*/ 136 w 321"/>
                <a:gd name="T73" fmla="*/ 42 h 213"/>
                <a:gd name="T74" fmla="*/ 128 w 321"/>
                <a:gd name="T75" fmla="*/ 35 h 213"/>
                <a:gd name="T76" fmla="*/ 120 w 321"/>
                <a:gd name="T77" fmla="*/ 30 h 213"/>
                <a:gd name="T78" fmla="*/ 112 w 321"/>
                <a:gd name="T79" fmla="*/ 24 h 213"/>
                <a:gd name="T80" fmla="*/ 103 w 321"/>
                <a:gd name="T81" fmla="*/ 17 h 213"/>
                <a:gd name="T82" fmla="*/ 96 w 321"/>
                <a:gd name="T83" fmla="*/ 13 h 213"/>
                <a:gd name="T84" fmla="*/ 88 w 321"/>
                <a:gd name="T85" fmla="*/ 9 h 213"/>
                <a:gd name="T86" fmla="*/ 82 w 321"/>
                <a:gd name="T87" fmla="*/ 7 h 213"/>
                <a:gd name="T88" fmla="*/ 71 w 321"/>
                <a:gd name="T89" fmla="*/ 2 h 213"/>
                <a:gd name="T90" fmla="*/ 65 w 321"/>
                <a:gd name="T91" fmla="*/ 1 h 213"/>
                <a:gd name="T92" fmla="*/ 63 w 321"/>
                <a:gd name="T93" fmla="*/ 1 h 2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
                <a:gd name="T142" fmla="*/ 0 h 213"/>
                <a:gd name="T143" fmla="*/ 321 w 321"/>
                <a:gd name="T144" fmla="*/ 213 h 2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 h="213">
                  <a:moveTo>
                    <a:pt x="126" y="2"/>
                  </a:moveTo>
                  <a:lnTo>
                    <a:pt x="122" y="2"/>
                  </a:lnTo>
                  <a:lnTo>
                    <a:pt x="116" y="2"/>
                  </a:lnTo>
                  <a:lnTo>
                    <a:pt x="105" y="3"/>
                  </a:lnTo>
                  <a:lnTo>
                    <a:pt x="95" y="9"/>
                  </a:lnTo>
                  <a:lnTo>
                    <a:pt x="80" y="13"/>
                  </a:lnTo>
                  <a:lnTo>
                    <a:pt x="67" y="22"/>
                  </a:lnTo>
                  <a:lnTo>
                    <a:pt x="53" y="32"/>
                  </a:lnTo>
                  <a:lnTo>
                    <a:pt x="42" y="45"/>
                  </a:lnTo>
                  <a:lnTo>
                    <a:pt x="36" y="51"/>
                  </a:lnTo>
                  <a:lnTo>
                    <a:pt x="30" y="59"/>
                  </a:lnTo>
                  <a:lnTo>
                    <a:pt x="25" y="64"/>
                  </a:lnTo>
                  <a:lnTo>
                    <a:pt x="21" y="72"/>
                  </a:lnTo>
                  <a:lnTo>
                    <a:pt x="17" y="80"/>
                  </a:lnTo>
                  <a:lnTo>
                    <a:pt x="11" y="87"/>
                  </a:lnTo>
                  <a:lnTo>
                    <a:pt x="8" y="95"/>
                  </a:lnTo>
                  <a:lnTo>
                    <a:pt x="8" y="102"/>
                  </a:lnTo>
                  <a:lnTo>
                    <a:pt x="2" y="114"/>
                  </a:lnTo>
                  <a:lnTo>
                    <a:pt x="0" y="125"/>
                  </a:lnTo>
                  <a:lnTo>
                    <a:pt x="2" y="133"/>
                  </a:lnTo>
                  <a:lnTo>
                    <a:pt x="8" y="137"/>
                  </a:lnTo>
                  <a:lnTo>
                    <a:pt x="17" y="142"/>
                  </a:lnTo>
                  <a:lnTo>
                    <a:pt x="30" y="156"/>
                  </a:lnTo>
                  <a:lnTo>
                    <a:pt x="38" y="161"/>
                  </a:lnTo>
                  <a:lnTo>
                    <a:pt x="46" y="169"/>
                  </a:lnTo>
                  <a:lnTo>
                    <a:pt x="55" y="176"/>
                  </a:lnTo>
                  <a:lnTo>
                    <a:pt x="67" y="182"/>
                  </a:lnTo>
                  <a:lnTo>
                    <a:pt x="80" y="182"/>
                  </a:lnTo>
                  <a:lnTo>
                    <a:pt x="93" y="184"/>
                  </a:lnTo>
                  <a:lnTo>
                    <a:pt x="105" y="184"/>
                  </a:lnTo>
                  <a:lnTo>
                    <a:pt x="118" y="184"/>
                  </a:lnTo>
                  <a:lnTo>
                    <a:pt x="126" y="182"/>
                  </a:lnTo>
                  <a:lnTo>
                    <a:pt x="133" y="182"/>
                  </a:lnTo>
                  <a:lnTo>
                    <a:pt x="139" y="182"/>
                  </a:lnTo>
                  <a:lnTo>
                    <a:pt x="143" y="182"/>
                  </a:lnTo>
                  <a:lnTo>
                    <a:pt x="145" y="178"/>
                  </a:lnTo>
                  <a:lnTo>
                    <a:pt x="150" y="171"/>
                  </a:lnTo>
                  <a:lnTo>
                    <a:pt x="160" y="163"/>
                  </a:lnTo>
                  <a:lnTo>
                    <a:pt x="171" y="159"/>
                  </a:lnTo>
                  <a:lnTo>
                    <a:pt x="177" y="159"/>
                  </a:lnTo>
                  <a:lnTo>
                    <a:pt x="183" y="165"/>
                  </a:lnTo>
                  <a:lnTo>
                    <a:pt x="184" y="171"/>
                  </a:lnTo>
                  <a:lnTo>
                    <a:pt x="186" y="182"/>
                  </a:lnTo>
                  <a:lnTo>
                    <a:pt x="184" y="188"/>
                  </a:lnTo>
                  <a:lnTo>
                    <a:pt x="183" y="195"/>
                  </a:lnTo>
                  <a:lnTo>
                    <a:pt x="181" y="201"/>
                  </a:lnTo>
                  <a:lnTo>
                    <a:pt x="181" y="203"/>
                  </a:lnTo>
                  <a:lnTo>
                    <a:pt x="200" y="203"/>
                  </a:lnTo>
                  <a:lnTo>
                    <a:pt x="200" y="199"/>
                  </a:lnTo>
                  <a:lnTo>
                    <a:pt x="205" y="192"/>
                  </a:lnTo>
                  <a:lnTo>
                    <a:pt x="211" y="186"/>
                  </a:lnTo>
                  <a:lnTo>
                    <a:pt x="222" y="184"/>
                  </a:lnTo>
                  <a:lnTo>
                    <a:pt x="230" y="190"/>
                  </a:lnTo>
                  <a:lnTo>
                    <a:pt x="240" y="199"/>
                  </a:lnTo>
                  <a:lnTo>
                    <a:pt x="247" y="207"/>
                  </a:lnTo>
                  <a:lnTo>
                    <a:pt x="251" y="213"/>
                  </a:lnTo>
                  <a:lnTo>
                    <a:pt x="251" y="211"/>
                  </a:lnTo>
                  <a:lnTo>
                    <a:pt x="257" y="211"/>
                  </a:lnTo>
                  <a:lnTo>
                    <a:pt x="264" y="207"/>
                  </a:lnTo>
                  <a:lnTo>
                    <a:pt x="274" y="205"/>
                  </a:lnTo>
                  <a:lnTo>
                    <a:pt x="285" y="199"/>
                  </a:lnTo>
                  <a:lnTo>
                    <a:pt x="295" y="195"/>
                  </a:lnTo>
                  <a:lnTo>
                    <a:pt x="304" y="190"/>
                  </a:lnTo>
                  <a:lnTo>
                    <a:pt x="314" y="184"/>
                  </a:lnTo>
                  <a:lnTo>
                    <a:pt x="318" y="175"/>
                  </a:lnTo>
                  <a:lnTo>
                    <a:pt x="321" y="165"/>
                  </a:lnTo>
                  <a:lnTo>
                    <a:pt x="321" y="156"/>
                  </a:lnTo>
                  <a:lnTo>
                    <a:pt x="319" y="144"/>
                  </a:lnTo>
                  <a:lnTo>
                    <a:pt x="316" y="133"/>
                  </a:lnTo>
                  <a:lnTo>
                    <a:pt x="308" y="121"/>
                  </a:lnTo>
                  <a:lnTo>
                    <a:pt x="299" y="108"/>
                  </a:lnTo>
                  <a:lnTo>
                    <a:pt x="287" y="97"/>
                  </a:lnTo>
                  <a:lnTo>
                    <a:pt x="280" y="89"/>
                  </a:lnTo>
                  <a:lnTo>
                    <a:pt x="272" y="83"/>
                  </a:lnTo>
                  <a:lnTo>
                    <a:pt x="264" y="76"/>
                  </a:lnTo>
                  <a:lnTo>
                    <a:pt x="257" y="70"/>
                  </a:lnTo>
                  <a:lnTo>
                    <a:pt x="247" y="64"/>
                  </a:lnTo>
                  <a:lnTo>
                    <a:pt x="240" y="59"/>
                  </a:lnTo>
                  <a:lnTo>
                    <a:pt x="232" y="51"/>
                  </a:lnTo>
                  <a:lnTo>
                    <a:pt x="224" y="47"/>
                  </a:lnTo>
                  <a:lnTo>
                    <a:pt x="215" y="40"/>
                  </a:lnTo>
                  <a:lnTo>
                    <a:pt x="207" y="34"/>
                  </a:lnTo>
                  <a:lnTo>
                    <a:pt x="200" y="30"/>
                  </a:lnTo>
                  <a:lnTo>
                    <a:pt x="192" y="26"/>
                  </a:lnTo>
                  <a:lnTo>
                    <a:pt x="184" y="22"/>
                  </a:lnTo>
                  <a:lnTo>
                    <a:pt x="177" y="17"/>
                  </a:lnTo>
                  <a:lnTo>
                    <a:pt x="169" y="13"/>
                  </a:lnTo>
                  <a:lnTo>
                    <a:pt x="164" y="13"/>
                  </a:lnTo>
                  <a:lnTo>
                    <a:pt x="150" y="5"/>
                  </a:lnTo>
                  <a:lnTo>
                    <a:pt x="143" y="3"/>
                  </a:lnTo>
                  <a:lnTo>
                    <a:pt x="135" y="2"/>
                  </a:lnTo>
                  <a:lnTo>
                    <a:pt x="131" y="2"/>
                  </a:lnTo>
                  <a:lnTo>
                    <a:pt x="126" y="0"/>
                  </a:lnTo>
                  <a:lnTo>
                    <a:pt x="126" y="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050"/>
            </a:p>
          </p:txBody>
        </p:sp>
      </p:grpSp>
      <p:pic>
        <p:nvPicPr>
          <p:cNvPr id="171" name="Picture 2" descr="8{5]LWM]BPR@YY6D_VX0$J9"/>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921005" y="1547882"/>
            <a:ext cx="632136" cy="367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 name="圆角矩形 63"/>
          <p:cNvSpPr>
            <a:spLocks noChangeArrowheads="1"/>
          </p:cNvSpPr>
          <p:nvPr/>
        </p:nvSpPr>
        <p:spPr bwMode="auto">
          <a:xfrm>
            <a:off x="6791295" y="2827840"/>
            <a:ext cx="546535" cy="586595"/>
          </a:xfrm>
          <a:prstGeom prst="roundRect">
            <a:avLst>
              <a:gd name="adj" fmla="val 9102"/>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政务</a:t>
            </a:r>
            <a:endParaRPr lang="en-US" altLang="zh-CN" sz="900" b="1" dirty="0" smtClean="0">
              <a:solidFill>
                <a:srgbClr val="000000"/>
              </a:solidFill>
              <a:latin typeface="微软雅黑" pitchFamily="34" charset="-122"/>
              <a:ea typeface="微软雅黑" pitchFamily="34" charset="-122"/>
            </a:endParaRPr>
          </a:p>
          <a:p>
            <a:pPr algn="ctr" eaLnBrk="0" hangingPunct="0">
              <a:defRPr/>
            </a:pPr>
            <a:r>
              <a:rPr lang="zh-CN" altLang="en-US" sz="900" b="1" dirty="0" smtClean="0">
                <a:solidFill>
                  <a:srgbClr val="000000"/>
                </a:solidFill>
                <a:latin typeface="微软雅黑" pitchFamily="34" charset="-122"/>
                <a:ea typeface="微软雅黑" pitchFamily="34" charset="-122"/>
              </a:rPr>
              <a:t>服务</a:t>
            </a:r>
            <a:endParaRPr lang="en-US" altLang="zh-CN" sz="900" b="1" dirty="0">
              <a:solidFill>
                <a:srgbClr val="000000"/>
              </a:solidFill>
              <a:latin typeface="微软雅黑" pitchFamily="34" charset="-122"/>
              <a:ea typeface="微软雅黑" pitchFamily="34" charset="-122"/>
            </a:endParaRPr>
          </a:p>
        </p:txBody>
      </p:sp>
      <p:sp>
        <p:nvSpPr>
          <p:cNvPr id="178" name="圆角矩形 63"/>
          <p:cNvSpPr>
            <a:spLocks noChangeArrowheads="1"/>
          </p:cNvSpPr>
          <p:nvPr/>
        </p:nvSpPr>
        <p:spPr bwMode="auto">
          <a:xfrm>
            <a:off x="7409748" y="2827840"/>
            <a:ext cx="537367" cy="586595"/>
          </a:xfrm>
          <a:prstGeom prst="roundRect">
            <a:avLst>
              <a:gd name="adj" fmla="val 9102"/>
            </a:avLst>
          </a:prstGeom>
          <a:ln>
            <a:headEnd/>
            <a:tailEnd/>
          </a:ln>
        </p:spPr>
        <p:style>
          <a:lnRef idx="1">
            <a:schemeClr val="accent4"/>
          </a:lnRef>
          <a:fillRef idx="3">
            <a:schemeClr val="accent4"/>
          </a:fillRef>
          <a:effectRef idx="2">
            <a:schemeClr val="accent4"/>
          </a:effectRef>
          <a:fontRef idx="minor">
            <a:schemeClr val="lt1"/>
          </a:fontRef>
        </p:style>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民生</a:t>
            </a:r>
            <a:endParaRPr lang="en-US" altLang="zh-CN" sz="900" b="1" dirty="0" smtClean="0">
              <a:solidFill>
                <a:srgbClr val="000000"/>
              </a:solidFill>
              <a:latin typeface="微软雅黑" pitchFamily="34" charset="-122"/>
              <a:ea typeface="微软雅黑" pitchFamily="34" charset="-122"/>
            </a:endParaRPr>
          </a:p>
          <a:p>
            <a:pPr algn="ctr" eaLnBrk="0" hangingPunct="0">
              <a:defRPr/>
            </a:pPr>
            <a:r>
              <a:rPr lang="zh-CN" altLang="en-US" sz="900" b="1" dirty="0" smtClean="0">
                <a:solidFill>
                  <a:srgbClr val="000000"/>
                </a:solidFill>
                <a:latin typeface="微软雅黑" pitchFamily="34" charset="-122"/>
                <a:ea typeface="微软雅黑" pitchFamily="34" charset="-122"/>
              </a:rPr>
              <a:t>服务</a:t>
            </a:r>
            <a:endParaRPr lang="en-US" altLang="zh-CN" sz="900" b="1" dirty="0">
              <a:solidFill>
                <a:srgbClr val="000000"/>
              </a:solidFill>
              <a:latin typeface="微软雅黑" pitchFamily="34" charset="-122"/>
              <a:ea typeface="微软雅黑" pitchFamily="34" charset="-122"/>
            </a:endParaRPr>
          </a:p>
        </p:txBody>
      </p:sp>
      <p:sp>
        <p:nvSpPr>
          <p:cNvPr id="181"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三、智慧社区体系架构</a:t>
            </a:r>
          </a:p>
        </p:txBody>
      </p:sp>
      <p:sp>
        <p:nvSpPr>
          <p:cNvPr id="185" name="圆角矩形 63"/>
          <p:cNvSpPr>
            <a:spLocks noChangeArrowheads="1"/>
          </p:cNvSpPr>
          <p:nvPr/>
        </p:nvSpPr>
        <p:spPr bwMode="auto">
          <a:xfrm>
            <a:off x="4799570" y="28278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上门服务</a:t>
            </a:r>
            <a:endParaRPr lang="zh-CN" altLang="en-US" sz="900" b="1" dirty="0">
              <a:solidFill>
                <a:srgbClr val="000000"/>
              </a:solidFill>
              <a:latin typeface="微软雅黑" pitchFamily="34" charset="-122"/>
              <a:ea typeface="微软雅黑" pitchFamily="34" charset="-122"/>
            </a:endParaRPr>
          </a:p>
        </p:txBody>
      </p:sp>
      <p:sp>
        <p:nvSpPr>
          <p:cNvPr id="186" name="圆角矩形 63"/>
          <p:cNvSpPr>
            <a:spLocks noChangeArrowheads="1"/>
          </p:cNvSpPr>
          <p:nvPr/>
        </p:nvSpPr>
        <p:spPr bwMode="auto">
          <a:xfrm>
            <a:off x="4810252" y="31580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商超</a:t>
            </a:r>
            <a:endParaRPr lang="en-US" altLang="zh-CN" sz="900" b="1" dirty="0" smtClean="0">
              <a:solidFill>
                <a:srgbClr val="000000"/>
              </a:solidFill>
              <a:latin typeface="微软雅黑" pitchFamily="34" charset="-122"/>
              <a:ea typeface="微软雅黑" pitchFamily="34" charset="-122"/>
            </a:endParaRPr>
          </a:p>
          <a:p>
            <a:pPr algn="ctr" eaLnBrk="0" hangingPunct="0">
              <a:defRPr/>
            </a:pPr>
            <a:r>
              <a:rPr lang="zh-CN" altLang="en-US" sz="900" b="1" dirty="0" smtClean="0">
                <a:solidFill>
                  <a:srgbClr val="000000"/>
                </a:solidFill>
                <a:latin typeface="微软雅黑" pitchFamily="34" charset="-122"/>
                <a:ea typeface="微软雅黑" pitchFamily="34" charset="-122"/>
              </a:rPr>
              <a:t>购物</a:t>
            </a:r>
            <a:endParaRPr lang="zh-CN" altLang="en-US" sz="900" b="1" dirty="0">
              <a:solidFill>
                <a:srgbClr val="000000"/>
              </a:solidFill>
              <a:latin typeface="微软雅黑" pitchFamily="34" charset="-122"/>
              <a:ea typeface="微软雅黑" pitchFamily="34" charset="-122"/>
            </a:endParaRPr>
          </a:p>
        </p:txBody>
      </p:sp>
      <p:sp>
        <p:nvSpPr>
          <p:cNvPr id="187" name="圆角矩形 63"/>
          <p:cNvSpPr>
            <a:spLocks noChangeArrowheads="1"/>
          </p:cNvSpPr>
          <p:nvPr/>
        </p:nvSpPr>
        <p:spPr bwMode="auto">
          <a:xfrm>
            <a:off x="5391726" y="28151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日用百货</a:t>
            </a:r>
            <a:endParaRPr lang="zh-CN" altLang="en-US" sz="900" b="1" dirty="0">
              <a:solidFill>
                <a:srgbClr val="000000"/>
              </a:solidFill>
              <a:latin typeface="微软雅黑" pitchFamily="34" charset="-122"/>
              <a:ea typeface="微软雅黑" pitchFamily="34" charset="-122"/>
            </a:endParaRPr>
          </a:p>
        </p:txBody>
      </p:sp>
      <p:sp>
        <p:nvSpPr>
          <p:cNvPr id="188" name="圆角矩形 63"/>
          <p:cNvSpPr>
            <a:spLocks noChangeArrowheads="1"/>
          </p:cNvSpPr>
          <p:nvPr/>
        </p:nvSpPr>
        <p:spPr bwMode="auto">
          <a:xfrm>
            <a:off x="5391726" y="31707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餐饮娱乐</a:t>
            </a:r>
            <a:endParaRPr lang="zh-CN" altLang="en-US" sz="900" b="1" dirty="0">
              <a:solidFill>
                <a:srgbClr val="000000"/>
              </a:solidFill>
              <a:latin typeface="微软雅黑" pitchFamily="34" charset="-122"/>
              <a:ea typeface="微软雅黑" pitchFamily="34" charset="-122"/>
            </a:endParaRPr>
          </a:p>
        </p:txBody>
      </p:sp>
      <p:sp>
        <p:nvSpPr>
          <p:cNvPr id="189" name="圆角矩形 63"/>
          <p:cNvSpPr>
            <a:spLocks noChangeArrowheads="1"/>
          </p:cNvSpPr>
          <p:nvPr/>
        </p:nvSpPr>
        <p:spPr bwMode="auto">
          <a:xfrm>
            <a:off x="5979847" y="28151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anchor="ctr"/>
          <a:lstStyle/>
          <a:p>
            <a:pPr algn="ctr" eaLnBrk="0" hangingPunct="0">
              <a:defRPr/>
            </a:pPr>
            <a:r>
              <a:rPr lang="zh-CN" altLang="en-US" sz="900" b="1" dirty="0" smtClean="0">
                <a:solidFill>
                  <a:srgbClr val="000000"/>
                </a:solidFill>
                <a:latin typeface="微软雅黑" pitchFamily="34" charset="-122"/>
                <a:ea typeface="微软雅黑" pitchFamily="34" charset="-122"/>
              </a:rPr>
              <a:t>票务旅游</a:t>
            </a:r>
            <a:endParaRPr lang="zh-CN" altLang="en-US" sz="900" b="1" dirty="0">
              <a:solidFill>
                <a:srgbClr val="000000"/>
              </a:solidFill>
              <a:latin typeface="微软雅黑" pitchFamily="34" charset="-122"/>
              <a:ea typeface="微软雅黑" pitchFamily="34" charset="-122"/>
            </a:endParaRPr>
          </a:p>
        </p:txBody>
      </p:sp>
      <p:sp>
        <p:nvSpPr>
          <p:cNvPr id="190" name="圆角矩形 63"/>
          <p:cNvSpPr>
            <a:spLocks noChangeArrowheads="1"/>
          </p:cNvSpPr>
          <p:nvPr/>
        </p:nvSpPr>
        <p:spPr bwMode="auto">
          <a:xfrm>
            <a:off x="5979847" y="3170721"/>
            <a:ext cx="533543" cy="266833"/>
          </a:xfrm>
          <a:prstGeom prst="roundRect">
            <a:avLst>
              <a:gd name="adj" fmla="val 9102"/>
            </a:avLst>
          </a:prstGeom>
          <a:gradFill rotWithShape="1">
            <a:gsLst>
              <a:gs pos="0">
                <a:srgbClr val="A3C4FF"/>
              </a:gs>
              <a:gs pos="35001">
                <a:srgbClr val="BFD5FF"/>
              </a:gs>
              <a:gs pos="100000">
                <a:srgbClr val="E5EEFF"/>
              </a:gs>
            </a:gsLst>
            <a:lin ang="16200000" scaled="1"/>
          </a:gradFill>
          <a:ln w="9525" algn="ctr">
            <a:solidFill>
              <a:srgbClr val="4A7EBB"/>
            </a:solidFill>
            <a:round/>
            <a:headEnd/>
            <a:tailEnd/>
          </a:ln>
          <a:effectLst>
            <a:outerShdw dist="20000" dir="5400000" rotWithShape="0">
              <a:srgbClr val="000000">
                <a:alpha val="37999"/>
              </a:srgbClr>
            </a:outerShdw>
          </a:effectLst>
        </p:spPr>
        <p:txBody>
          <a:bodyPr lIns="36000" tIns="0" rIns="36000" bIns="0" anchor="ctr"/>
          <a:lstStyle/>
          <a:p>
            <a:pPr algn="ctr" eaLnBrk="0" hangingPunct="0">
              <a:defRPr/>
            </a:pPr>
            <a:r>
              <a:rPr lang="en-US" altLang="zh-CN" sz="900" b="1" dirty="0" smtClean="0">
                <a:solidFill>
                  <a:srgbClr val="000000"/>
                </a:solidFill>
                <a:latin typeface="微软雅黑" pitchFamily="34" charset="-122"/>
                <a:ea typeface="微软雅黑" pitchFamily="34" charset="-122"/>
              </a:rPr>
              <a:t>………</a:t>
            </a:r>
            <a:endParaRPr lang="zh-CN" altLang="en-US" sz="900" b="1" dirty="0">
              <a:solidFill>
                <a:srgbClr val="000000"/>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96850"/>
            <a:ext cx="8229600" cy="414338"/>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智慧社区技术架构</a:t>
            </a:r>
            <a:endParaRPr lang="zh-CN" altLang="en-US" sz="2000" b="1" dirty="0">
              <a:latin typeface="微软雅黑" pitchFamily="34" charset="-122"/>
              <a:ea typeface="微软雅黑" pitchFamily="34" charset="-122"/>
            </a:endParaRPr>
          </a:p>
        </p:txBody>
      </p:sp>
      <p:sp>
        <p:nvSpPr>
          <p:cNvPr id="4" name="AutoShape 2"/>
          <p:cNvSpPr>
            <a:spLocks noChangeArrowheads="1"/>
          </p:cNvSpPr>
          <p:nvPr/>
        </p:nvSpPr>
        <p:spPr bwMode="auto">
          <a:xfrm>
            <a:off x="696252" y="1485788"/>
            <a:ext cx="7848600" cy="737089"/>
          </a:xfrm>
          <a:prstGeom prst="parallelogram">
            <a:avLst>
              <a:gd name="adj" fmla="val 0"/>
            </a:avLst>
          </a:prstGeom>
          <a:solidFill>
            <a:schemeClr val="accent1">
              <a:lumMod val="40000"/>
              <a:lumOff val="60000"/>
            </a:schemeClr>
          </a:solidFill>
          <a:ln w="28575" algn="ctr">
            <a:noFill/>
            <a:miter lim="800000"/>
            <a:headEnd/>
            <a:tailEnd/>
          </a:ln>
        </p:spPr>
        <p:txBody>
          <a:bodyPr wrap="none" lIns="91422" tIns="45711" rIns="91422" bIns="45711"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5" name="AutoShape 10"/>
          <p:cNvSpPr>
            <a:spLocks noChangeArrowheads="1"/>
          </p:cNvSpPr>
          <p:nvPr/>
        </p:nvSpPr>
        <p:spPr bwMode="auto">
          <a:xfrm>
            <a:off x="732262" y="3887559"/>
            <a:ext cx="7848600" cy="600762"/>
          </a:xfrm>
          <a:prstGeom prst="parallelogram">
            <a:avLst>
              <a:gd name="adj" fmla="val 0"/>
            </a:avLst>
          </a:prstGeom>
          <a:solidFill>
            <a:schemeClr val="accent2">
              <a:lumMod val="60000"/>
              <a:lumOff val="40000"/>
            </a:schemeClr>
          </a:solidFill>
          <a:ln w="28575" algn="ctr">
            <a:noFill/>
            <a:miter lim="800000"/>
            <a:headEnd/>
            <a:tailEnd/>
          </a:ln>
        </p:spPr>
        <p:txBody>
          <a:bodyPr wrap="none" lIns="91422" tIns="45711" rIns="91422" bIns="45711"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6" name="AutoShape 13"/>
          <p:cNvSpPr>
            <a:spLocks noChangeArrowheads="1"/>
          </p:cNvSpPr>
          <p:nvPr/>
        </p:nvSpPr>
        <p:spPr bwMode="auto">
          <a:xfrm>
            <a:off x="715035" y="2315880"/>
            <a:ext cx="7848600" cy="627634"/>
          </a:xfrm>
          <a:prstGeom prst="parallelogram">
            <a:avLst>
              <a:gd name="adj" fmla="val 0"/>
            </a:avLst>
          </a:prstGeom>
          <a:solidFill>
            <a:schemeClr val="accent3">
              <a:lumMod val="60000"/>
              <a:lumOff val="40000"/>
            </a:schemeClr>
          </a:solidFill>
          <a:ln w="28575" algn="ctr">
            <a:noFill/>
            <a:miter lim="800000"/>
            <a:headEnd/>
            <a:tailEnd/>
          </a:ln>
        </p:spPr>
        <p:txBody>
          <a:bodyPr wrap="none" lIns="91422" tIns="45711" rIns="91422" bIns="45711"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 name="Text Box 14"/>
          <p:cNvSpPr txBox="1">
            <a:spLocks noChangeArrowheads="1"/>
          </p:cNvSpPr>
          <p:nvPr/>
        </p:nvSpPr>
        <p:spPr bwMode="auto">
          <a:xfrm>
            <a:off x="774790" y="2476442"/>
            <a:ext cx="646294" cy="276981"/>
          </a:xfrm>
          <a:prstGeom prst="rect">
            <a:avLst/>
          </a:prstGeom>
          <a:solidFill>
            <a:schemeClr val="bg1">
              <a:lumMod val="8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1200" b="1" dirty="0">
                <a:solidFill>
                  <a:schemeClr val="tx1"/>
                </a:solidFill>
                <a:latin typeface="微软雅黑" panose="020B0503020204020204" pitchFamily="34" charset="-122"/>
                <a:ea typeface="微软雅黑" panose="020B0503020204020204" pitchFamily="34" charset="-122"/>
              </a:rPr>
              <a:t>平台层</a:t>
            </a:r>
          </a:p>
        </p:txBody>
      </p:sp>
      <p:sp>
        <p:nvSpPr>
          <p:cNvPr id="9" name="Text Box 16"/>
          <p:cNvSpPr txBox="1">
            <a:spLocks noChangeArrowheads="1"/>
          </p:cNvSpPr>
          <p:nvPr/>
        </p:nvSpPr>
        <p:spPr bwMode="auto">
          <a:xfrm>
            <a:off x="2905785" y="2471354"/>
            <a:ext cx="526069" cy="369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squar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dirty="0" smtClean="0">
                <a:solidFill>
                  <a:schemeClr val="tx1"/>
                </a:solidFill>
                <a:latin typeface="微软雅黑" panose="020B0503020204020204" pitchFamily="34" charset="-122"/>
                <a:ea typeface="微软雅黑" panose="020B0503020204020204" pitchFamily="34" charset="-122"/>
              </a:rPr>
              <a:t>互联网能力</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sp>
        <p:nvSpPr>
          <p:cNvPr id="11" name="Text Box 18"/>
          <p:cNvSpPr txBox="1">
            <a:spLocks noChangeArrowheads="1"/>
          </p:cNvSpPr>
          <p:nvPr/>
        </p:nvSpPr>
        <p:spPr bwMode="auto">
          <a:xfrm>
            <a:off x="5058614" y="2461080"/>
            <a:ext cx="461783" cy="369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squar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dirty="0" smtClean="0">
                <a:solidFill>
                  <a:schemeClr val="tx1"/>
                </a:solidFill>
                <a:latin typeface="微软雅黑" panose="020B0503020204020204" pitchFamily="34" charset="-122"/>
                <a:ea typeface="微软雅黑" panose="020B0503020204020204" pitchFamily="34" charset="-122"/>
              </a:rPr>
              <a:t>电信能力</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pic>
        <p:nvPicPr>
          <p:cNvPr id="12" name="Picture 19"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171022"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20"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420260"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 Box 22"/>
          <p:cNvSpPr txBox="1">
            <a:spLocks noChangeArrowheads="1"/>
          </p:cNvSpPr>
          <p:nvPr/>
        </p:nvSpPr>
        <p:spPr bwMode="auto">
          <a:xfrm>
            <a:off x="7123102" y="2461080"/>
            <a:ext cx="646294" cy="369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squar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dirty="0" smtClean="0">
                <a:solidFill>
                  <a:schemeClr val="tx1"/>
                </a:solidFill>
                <a:latin typeface="微软雅黑" panose="020B0503020204020204" pitchFamily="34" charset="-122"/>
                <a:ea typeface="微软雅黑" panose="020B0503020204020204" pitchFamily="34" charset="-122"/>
              </a:rPr>
              <a:t>数据应用能力</a:t>
            </a:r>
            <a:endParaRPr lang="zh-CN" altLang="en-US" sz="900" b="1" dirty="0">
              <a:solidFill>
                <a:schemeClr val="tx1"/>
              </a:solidFill>
              <a:latin typeface="微软雅黑" panose="020B0503020204020204" pitchFamily="34" charset="-122"/>
              <a:ea typeface="微软雅黑" panose="020B0503020204020204" pitchFamily="34" charset="-122"/>
            </a:endParaRPr>
          </a:p>
        </p:txBody>
      </p:sp>
      <p:pic>
        <p:nvPicPr>
          <p:cNvPr id="16" name="Picture 23"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661560"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24"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10435"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5"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45385"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6"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73985"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7"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260172"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28"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95122"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29" descr="0054 new1-a"/>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23722" y="2423192"/>
            <a:ext cx="400050" cy="402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AutoShape 30"/>
          <p:cNvSpPr>
            <a:spLocks noChangeArrowheads="1"/>
          </p:cNvSpPr>
          <p:nvPr/>
        </p:nvSpPr>
        <p:spPr bwMode="auto">
          <a:xfrm>
            <a:off x="715035" y="3110033"/>
            <a:ext cx="7848600" cy="604973"/>
          </a:xfrm>
          <a:prstGeom prst="parallelogram">
            <a:avLst>
              <a:gd name="adj" fmla="val 0"/>
            </a:avLst>
          </a:prstGeom>
          <a:solidFill>
            <a:schemeClr val="accent6">
              <a:lumMod val="60000"/>
              <a:lumOff val="40000"/>
            </a:schemeClr>
          </a:solidFill>
          <a:ln w="28575" algn="ctr">
            <a:noFill/>
            <a:miter lim="800000"/>
            <a:headEnd/>
            <a:tailEnd/>
          </a:ln>
        </p:spPr>
        <p:txBody>
          <a:bodyPr wrap="none" lIns="91422" tIns="45711" rIns="91422" bIns="45711"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24" name="Text Box 31"/>
          <p:cNvSpPr txBox="1">
            <a:spLocks noChangeArrowheads="1"/>
          </p:cNvSpPr>
          <p:nvPr/>
        </p:nvSpPr>
        <p:spPr bwMode="auto">
          <a:xfrm>
            <a:off x="770027" y="3278756"/>
            <a:ext cx="646294" cy="276981"/>
          </a:xfrm>
          <a:prstGeom prst="rect">
            <a:avLst/>
          </a:prstGeom>
          <a:solidFill>
            <a:schemeClr val="bg1">
              <a:lumMod val="8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1200" b="1" dirty="0">
                <a:solidFill>
                  <a:schemeClr val="tx1"/>
                </a:solidFill>
                <a:latin typeface="微软雅黑" panose="020B0503020204020204" pitchFamily="34" charset="-122"/>
                <a:ea typeface="微软雅黑" panose="020B0503020204020204" pitchFamily="34" charset="-122"/>
              </a:rPr>
              <a:t>网络层</a:t>
            </a:r>
          </a:p>
        </p:txBody>
      </p:sp>
      <p:pic>
        <p:nvPicPr>
          <p:cNvPr id="25" name="Picture 32" descr="cloud"/>
          <p:cNvPicPr>
            <a:picLocks noGrp="1"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88415" y="3125417"/>
            <a:ext cx="1006042" cy="497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 Box 33"/>
          <p:cNvSpPr txBox="1">
            <a:spLocks noChangeArrowheads="1"/>
          </p:cNvSpPr>
          <p:nvPr/>
        </p:nvSpPr>
        <p:spPr bwMode="auto">
          <a:xfrm>
            <a:off x="2154897" y="3274417"/>
            <a:ext cx="607822" cy="261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100" b="1">
                <a:solidFill>
                  <a:schemeClr val="tx1"/>
                </a:solidFill>
                <a:latin typeface="微软雅黑" panose="020B0503020204020204" pitchFamily="34" charset="-122"/>
                <a:ea typeface="微软雅黑" panose="020B0503020204020204" pitchFamily="34" charset="-122"/>
              </a:rPr>
              <a:t>通信网</a:t>
            </a:r>
          </a:p>
        </p:txBody>
      </p:sp>
      <p:pic>
        <p:nvPicPr>
          <p:cNvPr id="27" name="Picture 34" descr="cloud"/>
          <p:cNvPicPr>
            <a:picLocks noGrp="1"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301859" y="3125417"/>
            <a:ext cx="1006043" cy="497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 Box 35"/>
          <p:cNvSpPr txBox="1">
            <a:spLocks noChangeArrowheads="1"/>
          </p:cNvSpPr>
          <p:nvPr/>
        </p:nvSpPr>
        <p:spPr bwMode="auto">
          <a:xfrm>
            <a:off x="4468342" y="3274417"/>
            <a:ext cx="607822" cy="261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100" b="1">
                <a:solidFill>
                  <a:schemeClr val="tx1"/>
                </a:solidFill>
                <a:latin typeface="微软雅黑" panose="020B0503020204020204" pitchFamily="34" charset="-122"/>
                <a:ea typeface="微软雅黑" panose="020B0503020204020204" pitchFamily="34" charset="-122"/>
              </a:rPr>
              <a:t>互联网</a:t>
            </a:r>
          </a:p>
        </p:txBody>
      </p:sp>
      <p:pic>
        <p:nvPicPr>
          <p:cNvPr id="29" name="Picture 36" descr="cloud"/>
          <p:cNvPicPr>
            <a:picLocks noGrp="1"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462301" y="3145965"/>
            <a:ext cx="1006042" cy="497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37"/>
          <p:cNvSpPr txBox="1">
            <a:spLocks noChangeArrowheads="1"/>
          </p:cNvSpPr>
          <p:nvPr/>
        </p:nvSpPr>
        <p:spPr bwMode="auto">
          <a:xfrm>
            <a:off x="6597961" y="3274417"/>
            <a:ext cx="607822" cy="2615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100" b="1">
                <a:solidFill>
                  <a:schemeClr val="tx1"/>
                </a:solidFill>
                <a:latin typeface="微软雅黑" panose="020B0503020204020204" pitchFamily="34" charset="-122"/>
                <a:ea typeface="微软雅黑" panose="020B0503020204020204" pitchFamily="34" charset="-122"/>
              </a:rPr>
              <a:t>物联网</a:t>
            </a:r>
          </a:p>
        </p:txBody>
      </p:sp>
      <p:sp>
        <p:nvSpPr>
          <p:cNvPr id="31" name="Freeform 38"/>
          <p:cNvSpPr>
            <a:spLocks/>
          </p:cNvSpPr>
          <p:nvPr/>
        </p:nvSpPr>
        <p:spPr bwMode="auto">
          <a:xfrm rot="19441860">
            <a:off x="2154897" y="3688453"/>
            <a:ext cx="431800" cy="207963"/>
          </a:xfrm>
          <a:custGeom>
            <a:avLst/>
            <a:gdLst>
              <a:gd name="T0" fmla="*/ 0 w 576"/>
              <a:gd name="T1" fmla="*/ 207963 h 288"/>
              <a:gd name="T2" fmla="*/ 251883 w 576"/>
              <a:gd name="T3" fmla="*/ 34660 h 288"/>
              <a:gd name="T4" fmla="*/ 215900 w 576"/>
              <a:gd name="T5" fmla="*/ 138642 h 288"/>
              <a:gd name="T6" fmla="*/ 431800 w 576"/>
              <a:gd name="T7" fmla="*/ 0 h 288"/>
              <a:gd name="T8" fmla="*/ 179917 w 576"/>
              <a:gd name="T9" fmla="*/ 207963 h 288"/>
              <a:gd name="T10" fmla="*/ 197908 w 576"/>
              <a:gd name="T11" fmla="*/ 109758 h 288"/>
              <a:gd name="T12" fmla="*/ 0 w 576"/>
              <a:gd name="T13" fmla="*/ 207963 h 288"/>
              <a:gd name="T14" fmla="*/ 0 60000 65536"/>
              <a:gd name="T15" fmla="*/ 0 60000 65536"/>
              <a:gd name="T16" fmla="*/ 0 60000 65536"/>
              <a:gd name="T17" fmla="*/ 0 60000 65536"/>
              <a:gd name="T18" fmla="*/ 0 60000 65536"/>
              <a:gd name="T19" fmla="*/ 0 60000 65536"/>
              <a:gd name="T20" fmla="*/ 0 60000 65536"/>
              <a:gd name="T21" fmla="*/ 0 w 576"/>
              <a:gd name="T22" fmla="*/ 0 h 288"/>
              <a:gd name="T23" fmla="*/ 576 w 576"/>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6" h="288">
                <a:moveTo>
                  <a:pt x="0" y="288"/>
                </a:moveTo>
                <a:lnTo>
                  <a:pt x="336" y="48"/>
                </a:lnTo>
                <a:lnTo>
                  <a:pt x="288" y="192"/>
                </a:lnTo>
                <a:lnTo>
                  <a:pt x="576" y="0"/>
                </a:lnTo>
                <a:lnTo>
                  <a:pt x="240" y="288"/>
                </a:lnTo>
                <a:lnTo>
                  <a:pt x="264" y="152"/>
                </a:lnTo>
                <a:lnTo>
                  <a:pt x="0" y="288"/>
                </a:lnTo>
                <a:close/>
              </a:path>
            </a:pathLst>
          </a:custGeom>
          <a:solidFill>
            <a:srgbClr val="808000"/>
          </a:solidFill>
          <a:ln w="9525">
            <a:solidFill>
              <a:schemeClr val="tx1"/>
            </a:solidFill>
            <a:round/>
            <a:headEnd/>
            <a:tailEnd/>
          </a:ln>
        </p:spPr>
        <p:txBody>
          <a:bodyPr wrap="none"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200"/>
          </a:p>
        </p:txBody>
      </p:sp>
      <p:sp>
        <p:nvSpPr>
          <p:cNvPr id="32" name="Freeform 39"/>
          <p:cNvSpPr>
            <a:spLocks/>
          </p:cNvSpPr>
          <p:nvPr/>
        </p:nvSpPr>
        <p:spPr bwMode="auto">
          <a:xfrm rot="19441860">
            <a:off x="4612804" y="3688453"/>
            <a:ext cx="431800" cy="207963"/>
          </a:xfrm>
          <a:custGeom>
            <a:avLst/>
            <a:gdLst>
              <a:gd name="T0" fmla="*/ 0 w 576"/>
              <a:gd name="T1" fmla="*/ 207963 h 288"/>
              <a:gd name="T2" fmla="*/ 251883 w 576"/>
              <a:gd name="T3" fmla="*/ 34660 h 288"/>
              <a:gd name="T4" fmla="*/ 215900 w 576"/>
              <a:gd name="T5" fmla="*/ 138642 h 288"/>
              <a:gd name="T6" fmla="*/ 431800 w 576"/>
              <a:gd name="T7" fmla="*/ 0 h 288"/>
              <a:gd name="T8" fmla="*/ 179917 w 576"/>
              <a:gd name="T9" fmla="*/ 207963 h 288"/>
              <a:gd name="T10" fmla="*/ 197908 w 576"/>
              <a:gd name="T11" fmla="*/ 109758 h 288"/>
              <a:gd name="T12" fmla="*/ 0 w 576"/>
              <a:gd name="T13" fmla="*/ 207963 h 288"/>
              <a:gd name="T14" fmla="*/ 0 60000 65536"/>
              <a:gd name="T15" fmla="*/ 0 60000 65536"/>
              <a:gd name="T16" fmla="*/ 0 60000 65536"/>
              <a:gd name="T17" fmla="*/ 0 60000 65536"/>
              <a:gd name="T18" fmla="*/ 0 60000 65536"/>
              <a:gd name="T19" fmla="*/ 0 60000 65536"/>
              <a:gd name="T20" fmla="*/ 0 60000 65536"/>
              <a:gd name="T21" fmla="*/ 0 w 576"/>
              <a:gd name="T22" fmla="*/ 0 h 288"/>
              <a:gd name="T23" fmla="*/ 576 w 576"/>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6" h="288">
                <a:moveTo>
                  <a:pt x="0" y="288"/>
                </a:moveTo>
                <a:lnTo>
                  <a:pt x="336" y="48"/>
                </a:lnTo>
                <a:lnTo>
                  <a:pt x="288" y="192"/>
                </a:lnTo>
                <a:lnTo>
                  <a:pt x="576" y="0"/>
                </a:lnTo>
                <a:lnTo>
                  <a:pt x="240" y="288"/>
                </a:lnTo>
                <a:lnTo>
                  <a:pt x="264" y="152"/>
                </a:lnTo>
                <a:lnTo>
                  <a:pt x="0" y="288"/>
                </a:lnTo>
                <a:close/>
              </a:path>
            </a:pathLst>
          </a:custGeom>
          <a:solidFill>
            <a:srgbClr val="808000"/>
          </a:solidFill>
          <a:ln w="9525">
            <a:solidFill>
              <a:schemeClr val="tx1"/>
            </a:solidFill>
            <a:round/>
            <a:headEnd/>
            <a:tailEnd/>
          </a:ln>
        </p:spPr>
        <p:txBody>
          <a:bodyPr wrap="none"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200"/>
          </a:p>
        </p:txBody>
      </p:sp>
      <p:sp>
        <p:nvSpPr>
          <p:cNvPr id="33" name="Freeform 40"/>
          <p:cNvSpPr>
            <a:spLocks/>
          </p:cNvSpPr>
          <p:nvPr/>
        </p:nvSpPr>
        <p:spPr bwMode="auto">
          <a:xfrm rot="5792487">
            <a:off x="6774968" y="3727346"/>
            <a:ext cx="431800" cy="207963"/>
          </a:xfrm>
          <a:custGeom>
            <a:avLst/>
            <a:gdLst>
              <a:gd name="T0" fmla="*/ 0 w 576"/>
              <a:gd name="T1" fmla="*/ 207963 h 288"/>
              <a:gd name="T2" fmla="*/ 251883 w 576"/>
              <a:gd name="T3" fmla="*/ 34660 h 288"/>
              <a:gd name="T4" fmla="*/ 215900 w 576"/>
              <a:gd name="T5" fmla="*/ 138642 h 288"/>
              <a:gd name="T6" fmla="*/ 431800 w 576"/>
              <a:gd name="T7" fmla="*/ 0 h 288"/>
              <a:gd name="T8" fmla="*/ 179917 w 576"/>
              <a:gd name="T9" fmla="*/ 207963 h 288"/>
              <a:gd name="T10" fmla="*/ 197908 w 576"/>
              <a:gd name="T11" fmla="*/ 109758 h 288"/>
              <a:gd name="T12" fmla="*/ 0 w 576"/>
              <a:gd name="T13" fmla="*/ 207963 h 288"/>
              <a:gd name="T14" fmla="*/ 0 60000 65536"/>
              <a:gd name="T15" fmla="*/ 0 60000 65536"/>
              <a:gd name="T16" fmla="*/ 0 60000 65536"/>
              <a:gd name="T17" fmla="*/ 0 60000 65536"/>
              <a:gd name="T18" fmla="*/ 0 60000 65536"/>
              <a:gd name="T19" fmla="*/ 0 60000 65536"/>
              <a:gd name="T20" fmla="*/ 0 60000 65536"/>
              <a:gd name="T21" fmla="*/ 0 w 576"/>
              <a:gd name="T22" fmla="*/ 0 h 288"/>
              <a:gd name="T23" fmla="*/ 576 w 576"/>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6" h="288">
                <a:moveTo>
                  <a:pt x="0" y="288"/>
                </a:moveTo>
                <a:lnTo>
                  <a:pt x="336" y="48"/>
                </a:lnTo>
                <a:lnTo>
                  <a:pt x="288" y="192"/>
                </a:lnTo>
                <a:lnTo>
                  <a:pt x="576" y="0"/>
                </a:lnTo>
                <a:lnTo>
                  <a:pt x="240" y="288"/>
                </a:lnTo>
                <a:lnTo>
                  <a:pt x="264" y="152"/>
                </a:lnTo>
                <a:lnTo>
                  <a:pt x="0" y="288"/>
                </a:lnTo>
                <a:close/>
              </a:path>
            </a:pathLst>
          </a:custGeom>
          <a:solidFill>
            <a:srgbClr val="808000"/>
          </a:solidFill>
          <a:ln w="9525">
            <a:solidFill>
              <a:schemeClr val="tx1"/>
            </a:solidFill>
            <a:round/>
            <a:headEnd/>
            <a:tailEnd/>
          </a:ln>
        </p:spPr>
        <p:txBody>
          <a:bodyPr wrap="none" anchor="ct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sz="1200"/>
          </a:p>
        </p:txBody>
      </p:sp>
      <p:pic>
        <p:nvPicPr>
          <p:cNvPr id="34" name="Picture 41"/>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555091" y="3939555"/>
            <a:ext cx="258762" cy="296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
        <p:nvSpPr>
          <p:cNvPr id="35" name="Text Box 42"/>
          <p:cNvSpPr txBox="1">
            <a:spLocks noChangeArrowheads="1"/>
          </p:cNvSpPr>
          <p:nvPr/>
        </p:nvSpPr>
        <p:spPr bwMode="auto">
          <a:xfrm>
            <a:off x="1461160" y="4269412"/>
            <a:ext cx="415462"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手机</a:t>
            </a:r>
          </a:p>
        </p:txBody>
      </p:sp>
      <p:pic>
        <p:nvPicPr>
          <p:cNvPr id="36" name="Picture 116" descr="人-电脑"/>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4738485" y="3988612"/>
            <a:ext cx="468313" cy="247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 Box 44"/>
          <p:cNvSpPr txBox="1">
            <a:spLocks noChangeArrowheads="1"/>
          </p:cNvSpPr>
          <p:nvPr/>
        </p:nvSpPr>
        <p:spPr bwMode="auto">
          <a:xfrm>
            <a:off x="4863629" y="4269412"/>
            <a:ext cx="336915"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en-US" altLang="zh-CN" sz="900" b="1">
                <a:solidFill>
                  <a:schemeClr val="tx1"/>
                </a:solidFill>
                <a:latin typeface="微软雅黑" panose="020B0503020204020204" pitchFamily="34" charset="-122"/>
                <a:ea typeface="微软雅黑" panose="020B0503020204020204" pitchFamily="34" charset="-122"/>
              </a:rPr>
              <a:t>PC</a:t>
            </a:r>
          </a:p>
        </p:txBody>
      </p:sp>
      <p:pic>
        <p:nvPicPr>
          <p:cNvPr id="38" name="Picture 45"/>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206117" y="3963539"/>
            <a:ext cx="508000" cy="272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46"/>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818892" y="3964629"/>
            <a:ext cx="488950" cy="27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 name="Text Box 47"/>
          <p:cNvSpPr txBox="1">
            <a:spLocks noChangeArrowheads="1"/>
          </p:cNvSpPr>
          <p:nvPr/>
        </p:nvSpPr>
        <p:spPr bwMode="auto">
          <a:xfrm>
            <a:off x="6213786" y="4269412"/>
            <a:ext cx="530878"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摄像头</a:t>
            </a:r>
          </a:p>
        </p:txBody>
      </p:sp>
      <p:sp>
        <p:nvSpPr>
          <p:cNvPr id="41" name="Text Box 48"/>
          <p:cNvSpPr txBox="1">
            <a:spLocks noChangeArrowheads="1"/>
          </p:cNvSpPr>
          <p:nvPr/>
        </p:nvSpPr>
        <p:spPr bwMode="auto">
          <a:xfrm>
            <a:off x="6867836" y="4269412"/>
            <a:ext cx="458744"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en-US" altLang="zh-CN" sz="900" b="1">
                <a:solidFill>
                  <a:schemeClr val="tx1"/>
                </a:solidFill>
                <a:latin typeface="微软雅黑" panose="020B0503020204020204" pitchFamily="34" charset="-122"/>
                <a:ea typeface="微软雅黑" panose="020B0503020204020204" pitchFamily="34" charset="-122"/>
              </a:rPr>
              <a:t>RFID</a:t>
            </a:r>
          </a:p>
        </p:txBody>
      </p:sp>
      <p:pic>
        <p:nvPicPr>
          <p:cNvPr id="42" name="Picture 49"/>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395155" y="3928655"/>
            <a:ext cx="863600" cy="307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Text Box 50"/>
          <p:cNvSpPr txBox="1">
            <a:spLocks noChangeArrowheads="1"/>
          </p:cNvSpPr>
          <p:nvPr/>
        </p:nvSpPr>
        <p:spPr bwMode="auto">
          <a:xfrm>
            <a:off x="7383774" y="4269412"/>
            <a:ext cx="761711"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传感器网络</a:t>
            </a:r>
          </a:p>
        </p:txBody>
      </p:sp>
      <p:sp>
        <p:nvSpPr>
          <p:cNvPr id="44" name="Text Box 51"/>
          <p:cNvSpPr txBox="1">
            <a:spLocks noChangeArrowheads="1"/>
          </p:cNvSpPr>
          <p:nvPr/>
        </p:nvSpPr>
        <p:spPr bwMode="auto">
          <a:xfrm>
            <a:off x="1865972" y="4269412"/>
            <a:ext cx="646294"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视频电话</a:t>
            </a:r>
          </a:p>
        </p:txBody>
      </p:sp>
      <p:pic>
        <p:nvPicPr>
          <p:cNvPr id="45" name="Picture 52" descr="40"/>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5314748" y="3964629"/>
            <a:ext cx="395287" cy="271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Text Box 53"/>
          <p:cNvSpPr txBox="1">
            <a:spLocks noChangeArrowheads="1"/>
          </p:cNvSpPr>
          <p:nvPr/>
        </p:nvSpPr>
        <p:spPr bwMode="auto">
          <a:xfrm>
            <a:off x="5249392" y="4269412"/>
            <a:ext cx="649500"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en-US" altLang="zh-CN" sz="900" b="1">
                <a:solidFill>
                  <a:schemeClr val="tx1"/>
                </a:solidFill>
                <a:latin typeface="微软雅黑" panose="020B0503020204020204" pitchFamily="34" charset="-122"/>
                <a:ea typeface="微软雅黑" panose="020B0503020204020204" pitchFamily="34" charset="-122"/>
              </a:rPr>
              <a:t>internet</a:t>
            </a:r>
          </a:p>
        </p:txBody>
      </p:sp>
      <p:pic>
        <p:nvPicPr>
          <p:cNvPr id="47" name="Picture 54" descr="人-电脑-电话"/>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520291" y="3937376"/>
            <a:ext cx="508000" cy="298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 name="Text Box 55"/>
          <p:cNvSpPr txBox="1">
            <a:spLocks noChangeArrowheads="1"/>
          </p:cNvSpPr>
          <p:nvPr/>
        </p:nvSpPr>
        <p:spPr bwMode="auto">
          <a:xfrm>
            <a:off x="2485097" y="4269412"/>
            <a:ext cx="646294"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呼叫中心</a:t>
            </a:r>
          </a:p>
        </p:txBody>
      </p:sp>
      <p:sp>
        <p:nvSpPr>
          <p:cNvPr id="49" name="Text Box 56"/>
          <p:cNvSpPr txBox="1">
            <a:spLocks noChangeArrowheads="1"/>
          </p:cNvSpPr>
          <p:nvPr/>
        </p:nvSpPr>
        <p:spPr bwMode="auto">
          <a:xfrm>
            <a:off x="3018497" y="4269412"/>
            <a:ext cx="646294"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无线网关</a:t>
            </a:r>
          </a:p>
        </p:txBody>
      </p:sp>
      <p:pic>
        <p:nvPicPr>
          <p:cNvPr id="50" name="Picture 57"/>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1944028" y="3975530"/>
            <a:ext cx="439738" cy="260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58"/>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3077503" y="3974441"/>
            <a:ext cx="438150" cy="2616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6" name="组合 65"/>
          <p:cNvGrpSpPr/>
          <p:nvPr/>
        </p:nvGrpSpPr>
        <p:grpSpPr>
          <a:xfrm>
            <a:off x="4227429" y="4032454"/>
            <a:ext cx="423744" cy="203621"/>
            <a:chOff x="3636963" y="4245576"/>
            <a:chExt cx="536575" cy="360363"/>
          </a:xfrm>
        </p:grpSpPr>
        <p:pic>
          <p:nvPicPr>
            <p:cNvPr id="53" name="Picture 60" descr="图片8"/>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3636963" y="4245576"/>
              <a:ext cx="536575"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 name="Picture 61" descr="图片584"/>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3749794" y="4309420"/>
              <a:ext cx="290854" cy="217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5" name="Text Box 62"/>
          <p:cNvSpPr txBox="1">
            <a:spLocks noChangeArrowheads="1"/>
          </p:cNvSpPr>
          <p:nvPr/>
        </p:nvSpPr>
        <p:spPr bwMode="auto">
          <a:xfrm>
            <a:off x="4141317" y="4269412"/>
            <a:ext cx="530878" cy="2308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900" b="1">
                <a:solidFill>
                  <a:schemeClr val="tx1"/>
                </a:solidFill>
                <a:latin typeface="微软雅黑" panose="020B0503020204020204" pitchFamily="34" charset="-122"/>
                <a:ea typeface="微软雅黑" panose="020B0503020204020204" pitchFamily="34" charset="-122"/>
              </a:rPr>
              <a:t>云计算</a:t>
            </a:r>
          </a:p>
        </p:txBody>
      </p:sp>
      <p:sp>
        <p:nvSpPr>
          <p:cNvPr id="56" name="Text Box 63"/>
          <p:cNvSpPr txBox="1">
            <a:spLocks noChangeArrowheads="1"/>
          </p:cNvSpPr>
          <p:nvPr/>
        </p:nvSpPr>
        <p:spPr bwMode="auto">
          <a:xfrm>
            <a:off x="770027" y="4041797"/>
            <a:ext cx="646294" cy="276981"/>
          </a:xfrm>
          <a:prstGeom prst="rect">
            <a:avLst/>
          </a:prstGeom>
          <a:solidFill>
            <a:schemeClr val="bg1">
              <a:lumMod val="8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1200" b="1" dirty="0">
                <a:solidFill>
                  <a:schemeClr val="tx1"/>
                </a:solidFill>
                <a:latin typeface="微软雅黑" panose="020B0503020204020204" pitchFamily="34" charset="-122"/>
                <a:ea typeface="微软雅黑" panose="020B0503020204020204" pitchFamily="34" charset="-122"/>
              </a:rPr>
              <a:t>感知层</a:t>
            </a:r>
          </a:p>
        </p:txBody>
      </p:sp>
      <p:sp>
        <p:nvSpPr>
          <p:cNvPr id="57" name="Text Box 65"/>
          <p:cNvSpPr txBox="1">
            <a:spLocks noChangeArrowheads="1"/>
          </p:cNvSpPr>
          <p:nvPr/>
        </p:nvSpPr>
        <p:spPr bwMode="auto">
          <a:xfrm>
            <a:off x="770027" y="1716062"/>
            <a:ext cx="646294" cy="276981"/>
          </a:xfrm>
          <a:prstGeom prst="rect">
            <a:avLst/>
          </a:prstGeom>
          <a:solidFill>
            <a:schemeClr val="bg1">
              <a:lumMod val="85000"/>
            </a:schemeClr>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lgn="ctr">
                <a:solidFill>
                  <a:srgbClr val="000000"/>
                </a:solidFill>
                <a:miter lim="800000"/>
                <a:headEnd/>
                <a:tailEnd/>
              </a14:hiddenLine>
            </a:ext>
          </a:extLst>
        </p:spPr>
        <p:txBody>
          <a:bodyPr wrap="none" lIns="91422" tIns="45711" rIns="91422" bIns="45711">
            <a:sp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algn="ctr" eaLnBrk="1" hangingPunct="1">
              <a:spcBef>
                <a:spcPct val="50000"/>
              </a:spcBef>
            </a:pPr>
            <a:r>
              <a:rPr lang="zh-CN" altLang="en-US" sz="1200" b="1" dirty="0">
                <a:solidFill>
                  <a:schemeClr val="tx1"/>
                </a:solidFill>
                <a:latin typeface="微软雅黑" panose="020B0503020204020204" pitchFamily="34" charset="-122"/>
                <a:ea typeface="微软雅黑" panose="020B0503020204020204" pitchFamily="34" charset="-122"/>
              </a:rPr>
              <a:t>应用层</a:t>
            </a:r>
          </a:p>
        </p:txBody>
      </p:sp>
      <p:sp>
        <p:nvSpPr>
          <p:cNvPr id="59" name="Text Box 75"/>
          <p:cNvSpPr txBox="1">
            <a:spLocks noChangeArrowheads="1"/>
          </p:cNvSpPr>
          <p:nvPr/>
        </p:nvSpPr>
        <p:spPr bwMode="auto">
          <a:xfrm>
            <a:off x="5759719" y="1993043"/>
            <a:ext cx="698536" cy="241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79190" tIns="39596" rIns="79190" bIns="39596">
            <a:spAutoFit/>
          </a:bodyPr>
          <a:lstStyle>
            <a:lvl1pPr defTabSz="801688" eaLnBrk="0" hangingPunct="0">
              <a:defRPr sz="1400">
                <a:solidFill>
                  <a:schemeClr val="bg1"/>
                </a:solidFill>
                <a:latin typeface="FrutigerNext LT Regular" pitchFamily="34" charset="0"/>
                <a:ea typeface="MS PGothic" panose="020B0600070205080204" pitchFamily="34" charset="-128"/>
              </a:defRPr>
            </a:lvl1pPr>
            <a:lvl2pPr marL="742950" indent="-285750" defTabSz="801688" eaLnBrk="0" hangingPunct="0">
              <a:defRPr sz="1400">
                <a:solidFill>
                  <a:schemeClr val="bg1"/>
                </a:solidFill>
                <a:latin typeface="FrutigerNext LT Regular" pitchFamily="34" charset="0"/>
                <a:ea typeface="MS PGothic" panose="020B0600070205080204" pitchFamily="34" charset="-128"/>
              </a:defRPr>
            </a:lvl2pPr>
            <a:lvl3pPr marL="1143000" indent="-228600" defTabSz="801688" eaLnBrk="0" hangingPunct="0">
              <a:defRPr sz="1400">
                <a:solidFill>
                  <a:schemeClr val="bg1"/>
                </a:solidFill>
                <a:latin typeface="FrutigerNext LT Regular" pitchFamily="34" charset="0"/>
                <a:ea typeface="MS PGothic" panose="020B0600070205080204" pitchFamily="34" charset="-128"/>
              </a:defRPr>
            </a:lvl3pPr>
            <a:lvl4pPr marL="1600200" indent="-228600" defTabSz="801688" eaLnBrk="0" hangingPunct="0">
              <a:defRPr sz="1400">
                <a:solidFill>
                  <a:schemeClr val="bg1"/>
                </a:solidFill>
                <a:latin typeface="FrutigerNext LT Regular" pitchFamily="34" charset="0"/>
                <a:ea typeface="MS PGothic" panose="020B0600070205080204" pitchFamily="34" charset="-128"/>
              </a:defRPr>
            </a:lvl4pPr>
            <a:lvl5pPr marL="2057400" indent="-228600" defTabSz="801688" eaLnBrk="0" hangingPunct="0">
              <a:defRPr sz="1400">
                <a:solidFill>
                  <a:schemeClr val="bg1"/>
                </a:solidFill>
                <a:latin typeface="FrutigerNext LT Regular" pitchFamily="34" charset="0"/>
                <a:ea typeface="MS PGothic" panose="020B0600070205080204" pitchFamily="34" charset="-128"/>
              </a:defRPr>
            </a:lvl5pPr>
            <a:lvl6pPr marL="25146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050" dirty="0" smtClean="0">
                <a:solidFill>
                  <a:schemeClr val="tx1"/>
                </a:solidFill>
                <a:ea typeface="微软雅黑" panose="020B0503020204020204" pitchFamily="34" charset="-122"/>
              </a:rPr>
              <a:t>智慧民生</a:t>
            </a:r>
            <a:endParaRPr lang="zh-CN" altLang="en-US" sz="1050" dirty="0">
              <a:solidFill>
                <a:schemeClr val="tx1"/>
              </a:solidFill>
              <a:ea typeface="微软雅黑" panose="020B0503020204020204" pitchFamily="34" charset="-122"/>
            </a:endParaRPr>
          </a:p>
        </p:txBody>
      </p:sp>
      <p:sp>
        <p:nvSpPr>
          <p:cNvPr id="61" name="Text Box 79"/>
          <p:cNvSpPr txBox="1">
            <a:spLocks noChangeArrowheads="1"/>
          </p:cNvSpPr>
          <p:nvPr/>
        </p:nvSpPr>
        <p:spPr bwMode="auto">
          <a:xfrm>
            <a:off x="4526762" y="1999431"/>
            <a:ext cx="698536" cy="241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79190" tIns="39596" rIns="79190" bIns="39596">
            <a:spAutoFit/>
          </a:bodyPr>
          <a:lstStyle>
            <a:lvl1pPr defTabSz="801688" eaLnBrk="0" hangingPunct="0">
              <a:defRPr sz="1400">
                <a:solidFill>
                  <a:schemeClr val="bg1"/>
                </a:solidFill>
                <a:latin typeface="FrutigerNext LT Regular" pitchFamily="34" charset="0"/>
                <a:ea typeface="MS PGothic" panose="020B0600070205080204" pitchFamily="34" charset="-128"/>
              </a:defRPr>
            </a:lvl1pPr>
            <a:lvl2pPr marL="742950" indent="-285750" defTabSz="801688" eaLnBrk="0" hangingPunct="0">
              <a:defRPr sz="1400">
                <a:solidFill>
                  <a:schemeClr val="bg1"/>
                </a:solidFill>
                <a:latin typeface="FrutigerNext LT Regular" pitchFamily="34" charset="0"/>
                <a:ea typeface="MS PGothic" panose="020B0600070205080204" pitchFamily="34" charset="-128"/>
              </a:defRPr>
            </a:lvl2pPr>
            <a:lvl3pPr marL="1143000" indent="-228600" defTabSz="801688" eaLnBrk="0" hangingPunct="0">
              <a:defRPr sz="1400">
                <a:solidFill>
                  <a:schemeClr val="bg1"/>
                </a:solidFill>
                <a:latin typeface="FrutigerNext LT Regular" pitchFamily="34" charset="0"/>
                <a:ea typeface="MS PGothic" panose="020B0600070205080204" pitchFamily="34" charset="-128"/>
              </a:defRPr>
            </a:lvl3pPr>
            <a:lvl4pPr marL="1600200" indent="-228600" defTabSz="801688" eaLnBrk="0" hangingPunct="0">
              <a:defRPr sz="1400">
                <a:solidFill>
                  <a:schemeClr val="bg1"/>
                </a:solidFill>
                <a:latin typeface="FrutigerNext LT Regular" pitchFamily="34" charset="0"/>
                <a:ea typeface="MS PGothic" panose="020B0600070205080204" pitchFamily="34" charset="-128"/>
              </a:defRPr>
            </a:lvl4pPr>
            <a:lvl5pPr marL="2057400" indent="-228600" defTabSz="801688" eaLnBrk="0" hangingPunct="0">
              <a:defRPr sz="1400">
                <a:solidFill>
                  <a:schemeClr val="bg1"/>
                </a:solidFill>
                <a:latin typeface="FrutigerNext LT Regular" pitchFamily="34" charset="0"/>
                <a:ea typeface="MS PGothic" panose="020B0600070205080204" pitchFamily="34" charset="-128"/>
              </a:defRPr>
            </a:lvl5pPr>
            <a:lvl6pPr marL="25146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050" dirty="0" smtClean="0">
                <a:solidFill>
                  <a:schemeClr val="tx1"/>
                </a:solidFill>
                <a:ea typeface="微软雅黑" panose="020B0503020204020204" pitchFamily="34" charset="-122"/>
              </a:rPr>
              <a:t>智慧商业</a:t>
            </a:r>
            <a:endParaRPr lang="zh-CN" altLang="en-US" sz="1050" dirty="0">
              <a:solidFill>
                <a:schemeClr val="tx1"/>
              </a:solidFill>
              <a:ea typeface="微软雅黑" panose="020B0503020204020204" pitchFamily="34" charset="-122"/>
            </a:endParaRPr>
          </a:p>
        </p:txBody>
      </p:sp>
      <p:sp>
        <p:nvSpPr>
          <p:cNvPr id="63" name="Text Box 82"/>
          <p:cNvSpPr txBox="1">
            <a:spLocks noChangeArrowheads="1"/>
          </p:cNvSpPr>
          <p:nvPr/>
        </p:nvSpPr>
        <p:spPr bwMode="auto">
          <a:xfrm>
            <a:off x="1919167" y="2028717"/>
            <a:ext cx="724184" cy="249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79190" tIns="39596" rIns="79190" bIns="39596">
            <a:spAutoFit/>
          </a:bodyPr>
          <a:lstStyle>
            <a:lvl1pPr defTabSz="801688" eaLnBrk="0" hangingPunct="0">
              <a:defRPr sz="1400">
                <a:solidFill>
                  <a:schemeClr val="bg1"/>
                </a:solidFill>
                <a:latin typeface="FrutigerNext LT Regular" pitchFamily="34" charset="0"/>
                <a:ea typeface="MS PGothic" panose="020B0600070205080204" pitchFamily="34" charset="-128"/>
              </a:defRPr>
            </a:lvl1pPr>
            <a:lvl2pPr marL="742950" indent="-285750" defTabSz="801688" eaLnBrk="0" hangingPunct="0">
              <a:defRPr sz="1400">
                <a:solidFill>
                  <a:schemeClr val="bg1"/>
                </a:solidFill>
                <a:latin typeface="FrutigerNext LT Regular" pitchFamily="34" charset="0"/>
                <a:ea typeface="MS PGothic" panose="020B0600070205080204" pitchFamily="34" charset="-128"/>
              </a:defRPr>
            </a:lvl2pPr>
            <a:lvl3pPr marL="1143000" indent="-228600" defTabSz="801688" eaLnBrk="0" hangingPunct="0">
              <a:defRPr sz="1400">
                <a:solidFill>
                  <a:schemeClr val="bg1"/>
                </a:solidFill>
                <a:latin typeface="FrutigerNext LT Regular" pitchFamily="34" charset="0"/>
                <a:ea typeface="MS PGothic" panose="020B0600070205080204" pitchFamily="34" charset="-128"/>
              </a:defRPr>
            </a:lvl3pPr>
            <a:lvl4pPr marL="1600200" indent="-228600" defTabSz="801688" eaLnBrk="0" hangingPunct="0">
              <a:defRPr sz="1400">
                <a:solidFill>
                  <a:schemeClr val="bg1"/>
                </a:solidFill>
                <a:latin typeface="FrutigerNext LT Regular" pitchFamily="34" charset="0"/>
                <a:ea typeface="MS PGothic" panose="020B0600070205080204" pitchFamily="34" charset="-128"/>
              </a:defRPr>
            </a:lvl4pPr>
            <a:lvl5pPr marL="2057400" indent="-228600" defTabSz="801688" eaLnBrk="0" hangingPunct="0">
              <a:defRPr sz="1400">
                <a:solidFill>
                  <a:schemeClr val="bg1"/>
                </a:solidFill>
                <a:latin typeface="FrutigerNext LT Regular" pitchFamily="34" charset="0"/>
                <a:ea typeface="MS PGothic" panose="020B0600070205080204" pitchFamily="34" charset="-128"/>
              </a:defRPr>
            </a:lvl5pPr>
            <a:lvl6pPr marL="25146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050" dirty="0">
                <a:solidFill>
                  <a:schemeClr val="tx1"/>
                </a:solidFill>
                <a:ea typeface="微软雅黑" panose="020B0503020204020204" pitchFamily="34" charset="-122"/>
              </a:rPr>
              <a:t>智能家居</a:t>
            </a:r>
          </a:p>
        </p:txBody>
      </p:sp>
      <p:sp>
        <p:nvSpPr>
          <p:cNvPr id="65" name="Text Box 85"/>
          <p:cNvSpPr txBox="1">
            <a:spLocks noChangeArrowheads="1"/>
          </p:cNvSpPr>
          <p:nvPr/>
        </p:nvSpPr>
        <p:spPr bwMode="auto">
          <a:xfrm>
            <a:off x="3182706" y="2009667"/>
            <a:ext cx="724184" cy="2492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79190" tIns="39596" rIns="79190" bIns="39596">
            <a:spAutoFit/>
          </a:bodyPr>
          <a:lstStyle>
            <a:lvl1pPr defTabSz="801688" eaLnBrk="0" hangingPunct="0">
              <a:defRPr sz="1400">
                <a:solidFill>
                  <a:schemeClr val="bg1"/>
                </a:solidFill>
                <a:latin typeface="FrutigerNext LT Regular" pitchFamily="34" charset="0"/>
                <a:ea typeface="MS PGothic" panose="020B0600070205080204" pitchFamily="34" charset="-128"/>
              </a:defRPr>
            </a:lvl1pPr>
            <a:lvl2pPr marL="742950" indent="-285750" defTabSz="801688" eaLnBrk="0" hangingPunct="0">
              <a:defRPr sz="1400">
                <a:solidFill>
                  <a:schemeClr val="bg1"/>
                </a:solidFill>
                <a:latin typeface="FrutigerNext LT Regular" pitchFamily="34" charset="0"/>
                <a:ea typeface="MS PGothic" panose="020B0600070205080204" pitchFamily="34" charset="-128"/>
              </a:defRPr>
            </a:lvl2pPr>
            <a:lvl3pPr marL="1143000" indent="-228600" defTabSz="801688" eaLnBrk="0" hangingPunct="0">
              <a:defRPr sz="1400">
                <a:solidFill>
                  <a:schemeClr val="bg1"/>
                </a:solidFill>
                <a:latin typeface="FrutigerNext LT Regular" pitchFamily="34" charset="0"/>
                <a:ea typeface="MS PGothic" panose="020B0600070205080204" pitchFamily="34" charset="-128"/>
              </a:defRPr>
            </a:lvl3pPr>
            <a:lvl4pPr marL="1600200" indent="-228600" defTabSz="801688" eaLnBrk="0" hangingPunct="0">
              <a:defRPr sz="1400">
                <a:solidFill>
                  <a:schemeClr val="bg1"/>
                </a:solidFill>
                <a:latin typeface="FrutigerNext LT Regular" pitchFamily="34" charset="0"/>
                <a:ea typeface="MS PGothic" panose="020B0600070205080204" pitchFamily="34" charset="-128"/>
              </a:defRPr>
            </a:lvl4pPr>
            <a:lvl5pPr marL="2057400" indent="-228600" defTabSz="801688" eaLnBrk="0" hangingPunct="0">
              <a:defRPr sz="1400">
                <a:solidFill>
                  <a:schemeClr val="bg1"/>
                </a:solidFill>
                <a:latin typeface="FrutigerNext LT Regular" pitchFamily="34" charset="0"/>
                <a:ea typeface="MS PGothic" panose="020B0600070205080204" pitchFamily="34" charset="-128"/>
              </a:defRPr>
            </a:lvl5pPr>
            <a:lvl6pPr marL="25146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050" dirty="0">
                <a:solidFill>
                  <a:schemeClr val="tx1"/>
                </a:solidFill>
                <a:ea typeface="微软雅黑" panose="020B0503020204020204" pitchFamily="34" charset="-122"/>
              </a:rPr>
              <a:t>智慧物业</a:t>
            </a:r>
          </a:p>
        </p:txBody>
      </p:sp>
      <p:sp>
        <p:nvSpPr>
          <p:cNvPr id="67" name="Oval 15"/>
          <p:cNvSpPr>
            <a:spLocks noChangeArrowheads="1"/>
          </p:cNvSpPr>
          <p:nvPr/>
        </p:nvSpPr>
        <p:spPr bwMode="auto">
          <a:xfrm>
            <a:off x="1652948" y="2367250"/>
            <a:ext cx="1873250" cy="525150"/>
          </a:xfrm>
          <a:prstGeom prst="ellipse">
            <a:avLst/>
          </a:prstGeom>
          <a:noFill/>
          <a:ln w="19050" algn="ctr">
            <a:pattFill prst="pct5">
              <a:fgClr>
                <a:srgbClr val="3366FF"/>
              </a:fgClr>
              <a:bgClr>
                <a:srgbClr val="808080"/>
              </a:bgClr>
            </a:pattFill>
            <a:round/>
            <a:headEnd/>
            <a:tailEnd/>
          </a:ln>
          <a:extLst>
            <a:ext uri="{909E8E84-426E-40DD-AFC4-6F175D3DCCD1}">
              <a14:hiddenFill xmlns="" xmlns:a14="http://schemas.microsoft.com/office/drawing/2010/main">
                <a:solidFill>
                  <a:srgbClr val="FFFFFF"/>
                </a:solidFill>
              </a14:hiddenFill>
            </a:ext>
          </a:extLst>
        </p:spPr>
        <p:txBody>
          <a:bodyPr wrap="square" anchor="ctr">
            <a:no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a:p>
        </p:txBody>
      </p:sp>
      <p:sp>
        <p:nvSpPr>
          <p:cNvPr id="68" name="Oval 15"/>
          <p:cNvSpPr>
            <a:spLocks noChangeArrowheads="1"/>
          </p:cNvSpPr>
          <p:nvPr/>
        </p:nvSpPr>
        <p:spPr bwMode="auto">
          <a:xfrm>
            <a:off x="3777956" y="2375814"/>
            <a:ext cx="1873250" cy="525150"/>
          </a:xfrm>
          <a:prstGeom prst="ellipse">
            <a:avLst/>
          </a:prstGeom>
          <a:noFill/>
          <a:ln w="19050" algn="ctr">
            <a:pattFill prst="pct5">
              <a:fgClr>
                <a:srgbClr val="3366FF"/>
              </a:fgClr>
              <a:bgClr>
                <a:srgbClr val="808080"/>
              </a:bgClr>
            </a:pattFill>
            <a:round/>
            <a:headEnd/>
            <a:tailEnd/>
          </a:ln>
          <a:extLst>
            <a:ext uri="{909E8E84-426E-40DD-AFC4-6F175D3DCCD1}">
              <a14:hiddenFill xmlns="" xmlns:a14="http://schemas.microsoft.com/office/drawing/2010/main">
                <a:solidFill>
                  <a:srgbClr val="FFFFFF"/>
                </a:solidFill>
              </a14:hiddenFill>
            </a:ext>
          </a:extLst>
        </p:spPr>
        <p:txBody>
          <a:bodyPr wrap="square" anchor="ctr">
            <a:no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a:p>
        </p:txBody>
      </p:sp>
      <p:sp>
        <p:nvSpPr>
          <p:cNvPr id="69" name="Oval 15"/>
          <p:cNvSpPr>
            <a:spLocks noChangeArrowheads="1"/>
          </p:cNvSpPr>
          <p:nvPr/>
        </p:nvSpPr>
        <p:spPr bwMode="auto">
          <a:xfrm>
            <a:off x="5923512" y="2374104"/>
            <a:ext cx="1873250" cy="525150"/>
          </a:xfrm>
          <a:prstGeom prst="ellipse">
            <a:avLst/>
          </a:prstGeom>
          <a:noFill/>
          <a:ln w="19050" algn="ctr">
            <a:pattFill prst="pct5">
              <a:fgClr>
                <a:srgbClr val="3366FF"/>
              </a:fgClr>
              <a:bgClr>
                <a:srgbClr val="808080"/>
              </a:bgClr>
            </a:pattFill>
            <a:round/>
            <a:headEnd/>
            <a:tailEnd/>
          </a:ln>
          <a:extLst>
            <a:ext uri="{909E8E84-426E-40DD-AFC4-6F175D3DCCD1}">
              <a14:hiddenFill xmlns="" xmlns:a14="http://schemas.microsoft.com/office/drawing/2010/main">
                <a:solidFill>
                  <a:srgbClr val="FFFFFF"/>
                </a:solidFill>
              </a14:hiddenFill>
            </a:ext>
          </a:extLst>
        </p:spPr>
        <p:txBody>
          <a:bodyPr wrap="square" anchor="ctr">
            <a:noAutofit/>
          </a:bodyPr>
          <a:lstStyle>
            <a:lvl1pPr eaLnBrk="0" hangingPunct="0">
              <a:defRPr sz="1400">
                <a:solidFill>
                  <a:schemeClr val="bg1"/>
                </a:solidFill>
                <a:latin typeface="FrutigerNext LT Regular" pitchFamily="34" charset="0"/>
                <a:ea typeface="MS PGothic" panose="020B0600070205080204" pitchFamily="34" charset="-128"/>
              </a:defRPr>
            </a:lvl1pPr>
            <a:lvl2pPr marL="742950" indent="-285750" eaLnBrk="0" hangingPunct="0">
              <a:defRPr sz="1400">
                <a:solidFill>
                  <a:schemeClr val="bg1"/>
                </a:solidFill>
                <a:latin typeface="FrutigerNext LT Regular" pitchFamily="34" charset="0"/>
                <a:ea typeface="MS PGothic" panose="020B0600070205080204" pitchFamily="34" charset="-128"/>
              </a:defRPr>
            </a:lvl2pPr>
            <a:lvl3pPr marL="1143000" indent="-228600" eaLnBrk="0" hangingPunct="0">
              <a:defRPr sz="1400">
                <a:solidFill>
                  <a:schemeClr val="bg1"/>
                </a:solidFill>
                <a:latin typeface="FrutigerNext LT Regular" pitchFamily="34" charset="0"/>
                <a:ea typeface="MS PGothic" panose="020B0600070205080204" pitchFamily="34" charset="-128"/>
              </a:defRPr>
            </a:lvl3pPr>
            <a:lvl4pPr marL="1600200" indent="-228600" eaLnBrk="0" hangingPunct="0">
              <a:defRPr sz="1400">
                <a:solidFill>
                  <a:schemeClr val="bg1"/>
                </a:solidFill>
                <a:latin typeface="FrutigerNext LT Regular" pitchFamily="34" charset="0"/>
                <a:ea typeface="MS PGothic" panose="020B0600070205080204" pitchFamily="34" charset="-128"/>
              </a:defRPr>
            </a:lvl4pPr>
            <a:lvl5pPr marL="2057400" indent="-228600" eaLnBrk="0" hangingPunct="0">
              <a:defRPr sz="1400">
                <a:solidFill>
                  <a:schemeClr val="bg1"/>
                </a:solidFill>
                <a:latin typeface="FrutigerNext LT Regular" pitchFamily="34" charset="0"/>
                <a:ea typeface="MS PGothic" panose="020B0600070205080204" pitchFamily="34" charset="-128"/>
              </a:defRPr>
            </a:lvl5pPr>
            <a:lvl6pPr marL="25146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endParaRPr lang="zh-CN" altLang="en-US"/>
          </a:p>
        </p:txBody>
      </p:sp>
      <p:pic>
        <p:nvPicPr>
          <p:cNvPr id="1026" name="Picture 2"/>
          <p:cNvPicPr>
            <a:picLocks noChangeAspect="1" noChangeArrowheads="1"/>
          </p:cNvPicPr>
          <p:nvPr/>
        </p:nvPicPr>
        <p:blipFill>
          <a:blip r:embed="rId15"/>
          <a:srcRect/>
          <a:stretch>
            <a:fillRect/>
          </a:stretch>
        </p:blipFill>
        <p:spPr bwMode="auto">
          <a:xfrm>
            <a:off x="7012836" y="1525407"/>
            <a:ext cx="638261" cy="454399"/>
          </a:xfrm>
          <a:prstGeom prst="rect">
            <a:avLst/>
          </a:prstGeom>
          <a:noFill/>
          <a:ln w="9525">
            <a:noFill/>
            <a:miter lim="800000"/>
            <a:headEnd/>
            <a:tailEnd/>
          </a:ln>
          <a:effectLst/>
        </p:spPr>
      </p:pic>
      <p:sp>
        <p:nvSpPr>
          <p:cNvPr id="71" name="Text Box 79"/>
          <p:cNvSpPr txBox="1">
            <a:spLocks noChangeArrowheads="1"/>
          </p:cNvSpPr>
          <p:nvPr/>
        </p:nvSpPr>
        <p:spPr bwMode="auto">
          <a:xfrm>
            <a:off x="6980147" y="1989961"/>
            <a:ext cx="698536" cy="2415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lIns="79190" tIns="39596" rIns="79190" bIns="39596">
            <a:spAutoFit/>
          </a:bodyPr>
          <a:lstStyle>
            <a:lvl1pPr defTabSz="801688" eaLnBrk="0" hangingPunct="0">
              <a:defRPr sz="1400">
                <a:solidFill>
                  <a:schemeClr val="bg1"/>
                </a:solidFill>
                <a:latin typeface="FrutigerNext LT Regular" pitchFamily="34" charset="0"/>
                <a:ea typeface="MS PGothic" panose="020B0600070205080204" pitchFamily="34" charset="-128"/>
              </a:defRPr>
            </a:lvl1pPr>
            <a:lvl2pPr marL="742950" indent="-285750" defTabSz="801688" eaLnBrk="0" hangingPunct="0">
              <a:defRPr sz="1400">
                <a:solidFill>
                  <a:schemeClr val="bg1"/>
                </a:solidFill>
                <a:latin typeface="FrutigerNext LT Regular" pitchFamily="34" charset="0"/>
                <a:ea typeface="MS PGothic" panose="020B0600070205080204" pitchFamily="34" charset="-128"/>
              </a:defRPr>
            </a:lvl2pPr>
            <a:lvl3pPr marL="1143000" indent="-228600" defTabSz="801688" eaLnBrk="0" hangingPunct="0">
              <a:defRPr sz="1400">
                <a:solidFill>
                  <a:schemeClr val="bg1"/>
                </a:solidFill>
                <a:latin typeface="FrutigerNext LT Regular" pitchFamily="34" charset="0"/>
                <a:ea typeface="MS PGothic" panose="020B0600070205080204" pitchFamily="34" charset="-128"/>
              </a:defRPr>
            </a:lvl3pPr>
            <a:lvl4pPr marL="1600200" indent="-228600" defTabSz="801688" eaLnBrk="0" hangingPunct="0">
              <a:defRPr sz="1400">
                <a:solidFill>
                  <a:schemeClr val="bg1"/>
                </a:solidFill>
                <a:latin typeface="FrutigerNext LT Regular" pitchFamily="34" charset="0"/>
                <a:ea typeface="MS PGothic" panose="020B0600070205080204" pitchFamily="34" charset="-128"/>
              </a:defRPr>
            </a:lvl4pPr>
            <a:lvl5pPr marL="2057400" indent="-228600" defTabSz="801688" eaLnBrk="0" hangingPunct="0">
              <a:defRPr sz="1400">
                <a:solidFill>
                  <a:schemeClr val="bg1"/>
                </a:solidFill>
                <a:latin typeface="FrutigerNext LT Regular" pitchFamily="34" charset="0"/>
                <a:ea typeface="MS PGothic" panose="020B0600070205080204" pitchFamily="34" charset="-128"/>
              </a:defRPr>
            </a:lvl5pPr>
            <a:lvl6pPr marL="25146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6pPr>
            <a:lvl7pPr marL="29718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7pPr>
            <a:lvl8pPr marL="34290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8pPr>
            <a:lvl9pPr marL="3886200" indent="-228600" defTabSz="801688" eaLnBrk="0" fontAlgn="base" hangingPunct="0">
              <a:spcBef>
                <a:spcPct val="0"/>
              </a:spcBef>
              <a:spcAft>
                <a:spcPct val="0"/>
              </a:spcAft>
              <a:defRPr sz="1400">
                <a:solidFill>
                  <a:schemeClr val="bg1"/>
                </a:solidFill>
                <a:latin typeface="FrutigerNext LT Regular" pitchFamily="34" charset="0"/>
                <a:ea typeface="MS PGothic" panose="020B0600070205080204" pitchFamily="34" charset="-128"/>
              </a:defRPr>
            </a:lvl9pPr>
          </a:lstStyle>
          <a:p>
            <a:pPr eaLnBrk="1" hangingPunct="1"/>
            <a:r>
              <a:rPr lang="zh-CN" altLang="en-US" sz="1050" dirty="0" smtClean="0">
                <a:solidFill>
                  <a:schemeClr val="tx1"/>
                </a:solidFill>
                <a:ea typeface="微软雅黑" panose="020B0503020204020204" pitchFamily="34" charset="-122"/>
              </a:rPr>
              <a:t>智慧政务</a:t>
            </a:r>
            <a:endParaRPr lang="zh-CN" altLang="en-US" sz="1050" dirty="0">
              <a:solidFill>
                <a:schemeClr val="tx1"/>
              </a:solidFill>
              <a:ea typeface="微软雅黑" panose="020B0503020204020204" pitchFamily="34" charset="-122"/>
            </a:endParaRPr>
          </a:p>
        </p:txBody>
      </p:sp>
      <p:pic>
        <p:nvPicPr>
          <p:cNvPr id="1027" name="Picture 3"/>
          <p:cNvPicPr>
            <a:picLocks noChangeAspect="1" noChangeArrowheads="1"/>
          </p:cNvPicPr>
          <p:nvPr/>
        </p:nvPicPr>
        <p:blipFill>
          <a:blip r:embed="rId16"/>
          <a:srcRect/>
          <a:stretch>
            <a:fillRect/>
          </a:stretch>
        </p:blipFill>
        <p:spPr bwMode="auto">
          <a:xfrm>
            <a:off x="5769993" y="1525407"/>
            <a:ext cx="567782" cy="488941"/>
          </a:xfrm>
          <a:prstGeom prst="rect">
            <a:avLst/>
          </a:prstGeom>
          <a:noFill/>
          <a:ln w="9525">
            <a:noFill/>
            <a:miter lim="800000"/>
            <a:headEnd/>
            <a:tailEnd/>
          </a:ln>
          <a:effectLst/>
        </p:spPr>
      </p:pic>
      <p:pic>
        <p:nvPicPr>
          <p:cNvPr id="1028" name="Picture 4"/>
          <p:cNvPicPr>
            <a:picLocks noChangeAspect="1" noChangeArrowheads="1"/>
          </p:cNvPicPr>
          <p:nvPr/>
        </p:nvPicPr>
        <p:blipFill>
          <a:blip r:embed="rId17"/>
          <a:srcRect/>
          <a:stretch>
            <a:fillRect/>
          </a:stretch>
        </p:blipFill>
        <p:spPr bwMode="auto">
          <a:xfrm>
            <a:off x="1933829" y="1525407"/>
            <a:ext cx="655206" cy="511336"/>
          </a:xfrm>
          <a:prstGeom prst="rect">
            <a:avLst/>
          </a:prstGeom>
          <a:noFill/>
          <a:ln w="9525">
            <a:noFill/>
            <a:miter lim="800000"/>
            <a:headEnd/>
            <a:tailEnd/>
          </a:ln>
          <a:effectLst/>
        </p:spPr>
      </p:pic>
      <p:pic>
        <p:nvPicPr>
          <p:cNvPr id="1029" name="Picture 5"/>
          <p:cNvPicPr>
            <a:picLocks noChangeAspect="1" noChangeArrowheads="1"/>
          </p:cNvPicPr>
          <p:nvPr/>
        </p:nvPicPr>
        <p:blipFill>
          <a:blip r:embed="rId18"/>
          <a:srcRect/>
          <a:stretch>
            <a:fillRect/>
          </a:stretch>
        </p:blipFill>
        <p:spPr bwMode="auto">
          <a:xfrm>
            <a:off x="3207103" y="1525407"/>
            <a:ext cx="607119" cy="519112"/>
          </a:xfrm>
          <a:prstGeom prst="rect">
            <a:avLst/>
          </a:prstGeom>
          <a:noFill/>
          <a:ln w="9525">
            <a:noFill/>
            <a:miter lim="800000"/>
            <a:headEnd/>
            <a:tailEnd/>
          </a:ln>
          <a:effectLst/>
        </p:spPr>
      </p:pic>
      <p:pic>
        <p:nvPicPr>
          <p:cNvPr id="1030" name="Picture 6"/>
          <p:cNvPicPr>
            <a:picLocks noChangeAspect="1" noChangeArrowheads="1"/>
          </p:cNvPicPr>
          <p:nvPr/>
        </p:nvPicPr>
        <p:blipFill>
          <a:blip r:embed="rId19"/>
          <a:srcRect/>
          <a:stretch>
            <a:fillRect/>
          </a:stretch>
        </p:blipFill>
        <p:spPr bwMode="auto">
          <a:xfrm>
            <a:off x="4565647" y="1525407"/>
            <a:ext cx="635664" cy="513590"/>
          </a:xfrm>
          <a:prstGeom prst="rect">
            <a:avLst/>
          </a:prstGeom>
          <a:noFill/>
          <a:ln w="9525">
            <a:noFill/>
            <a:miter lim="800000"/>
            <a:headEnd/>
            <a:tailEnd/>
          </a:ln>
          <a:effectLst/>
        </p:spPr>
      </p:pic>
      <p:sp>
        <p:nvSpPr>
          <p:cNvPr id="76" name="矩形 75"/>
          <p:cNvSpPr/>
          <p:nvPr/>
        </p:nvSpPr>
        <p:spPr>
          <a:xfrm>
            <a:off x="465138" y="699225"/>
            <a:ext cx="8339137" cy="646331"/>
          </a:xfrm>
          <a:prstGeom prst="rect">
            <a:avLst/>
          </a:prstGeom>
        </p:spPr>
        <p:txBody>
          <a:bodyPr vert="horz" wrap="square">
            <a:spAutoFit/>
          </a:bodyPr>
          <a:lstStyle/>
          <a:p>
            <a:pPr marL="177800" indent="-177800" fontAlgn="base">
              <a:lnSpc>
                <a:spcPct val="150000"/>
              </a:lnSpc>
              <a:spcBef>
                <a:spcPct val="20000"/>
              </a:spcBef>
              <a:spcAft>
                <a:spcPct val="0"/>
              </a:spcAft>
              <a:buClr>
                <a:schemeClr val="tx1"/>
              </a:buClr>
              <a:buFont typeface="Arial"/>
              <a:buChar char="•"/>
              <a:defRPr/>
            </a:pP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智慧社区需要打造一个统一平台，设立社区数据中心，构建三张基础网络，通过分层建设，达到平台能力及应用的可成长、可扩充，创造面向未来的智慧社区的系统框架。 </a:t>
            </a:r>
            <a:endParaRPr lang="zh-CN" altLang="en-US" sz="1200" dirty="0">
              <a:solidFill>
                <a:schemeClr val="tx1">
                  <a:lumMod val="85000"/>
                  <a:lumOff val="15000"/>
                </a:schemeClr>
              </a:solidFill>
              <a:latin typeface="微软雅黑"/>
              <a:ea typeface="微软雅黑"/>
              <a:cs typeface="微软雅黑"/>
              <a:sym typeface="微软雅黑" panose="020B0503020204020204" pitchFamily="34" charset="-122"/>
            </a:endParaRPr>
          </a:p>
        </p:txBody>
      </p:sp>
      <p:sp>
        <p:nvSpPr>
          <p:cNvPr id="77" name="下箭头 76"/>
          <p:cNvSpPr/>
          <p:nvPr/>
        </p:nvSpPr>
        <p:spPr>
          <a:xfrm>
            <a:off x="908352" y="2151176"/>
            <a:ext cx="375916" cy="2535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78" name="下箭头 77"/>
          <p:cNvSpPr/>
          <p:nvPr/>
        </p:nvSpPr>
        <p:spPr>
          <a:xfrm>
            <a:off x="908352" y="2892400"/>
            <a:ext cx="375916" cy="2535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79" name="下箭头 78"/>
          <p:cNvSpPr/>
          <p:nvPr/>
        </p:nvSpPr>
        <p:spPr>
          <a:xfrm>
            <a:off x="908352" y="3653388"/>
            <a:ext cx="375916" cy="25356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p:cNvSpPr txBox="1"/>
          <p:nvPr/>
        </p:nvSpPr>
        <p:spPr>
          <a:xfrm>
            <a:off x="2260315" y="1134157"/>
            <a:ext cx="5461285" cy="3016210"/>
          </a:xfrm>
          <a:prstGeom prst="rect">
            <a:avLst/>
          </a:prstGeom>
          <a:noFill/>
        </p:spPr>
        <p:txBody>
          <a:bodyPr wrap="square">
            <a:spAutoFit/>
          </a:bodyPr>
          <a:lstStyle/>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第一部分     智慧社区概述</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solidFill>
                  <a:srgbClr val="C00000"/>
                </a:solidFill>
                <a:latin typeface="微软雅黑" pitchFamily="34" charset="-122"/>
                <a:ea typeface="微软雅黑" pitchFamily="34" charset="-122"/>
              </a:rPr>
              <a:t>第二部分     用户需求层面分析</a:t>
            </a:r>
            <a:endParaRPr lang="en-US" altLang="zh-CN" sz="2000" b="1" spc="100" dirty="0">
              <a:solidFill>
                <a:srgbClr val="C00000"/>
              </a:solidFill>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第三部分     建设层面分析</a:t>
            </a:r>
            <a:endParaRPr lang="en-US" altLang="zh-CN" sz="2000" b="1" spc="100" dirty="0" smtClean="0">
              <a:latin typeface="微软雅黑" pitchFamily="34" charset="-122"/>
              <a:ea typeface="微软雅黑" pitchFamily="34" charset="-122"/>
            </a:endParaRPr>
          </a:p>
          <a:p>
            <a:pPr marL="400050" indent="-400050" fontAlgn="auto">
              <a:lnSpc>
                <a:spcPct val="200000"/>
              </a:lnSpc>
              <a:spcBef>
                <a:spcPts val="1200"/>
              </a:spcBef>
              <a:spcAft>
                <a:spcPts val="0"/>
              </a:spcAft>
              <a:defRPr/>
            </a:pPr>
            <a:r>
              <a:rPr lang="zh-CN" altLang="en-US" sz="2000" b="1" spc="100" dirty="0" smtClean="0">
                <a:latin typeface="微软雅黑" pitchFamily="34" charset="-122"/>
                <a:ea typeface="微软雅黑" pitchFamily="34" charset="-122"/>
              </a:rPr>
              <a:t>第四部分     典型运营案例分析</a:t>
            </a:r>
            <a:endParaRPr lang="zh-CN" altLang="en-US" sz="2000" b="1" spc="100" dirty="0">
              <a:latin typeface="微软雅黑" pitchFamily="34" charset="-122"/>
              <a:ea typeface="微软雅黑" pitchFamily="34" charset="-122"/>
            </a:endParaRPr>
          </a:p>
        </p:txBody>
      </p:sp>
      <p:sp>
        <p:nvSpPr>
          <p:cNvPr id="5"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目录</a:t>
            </a:r>
            <a:endParaRPr lang="zh-CN" altLang="en-US" sz="2000" b="1"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圆角矩形 59"/>
          <p:cNvSpPr/>
          <p:nvPr/>
        </p:nvSpPr>
        <p:spPr>
          <a:xfrm>
            <a:off x="691694" y="3919785"/>
            <a:ext cx="815085" cy="4508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1" name="圆角矩形 60"/>
          <p:cNvSpPr/>
          <p:nvPr/>
        </p:nvSpPr>
        <p:spPr>
          <a:xfrm>
            <a:off x="1902442" y="3796538"/>
            <a:ext cx="2061659" cy="30718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2" name="圆角矩形 61"/>
          <p:cNvSpPr/>
          <p:nvPr/>
        </p:nvSpPr>
        <p:spPr>
          <a:xfrm>
            <a:off x="1902442" y="4185913"/>
            <a:ext cx="2061659" cy="2750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5" name="圆角矩形 54"/>
          <p:cNvSpPr/>
          <p:nvPr/>
        </p:nvSpPr>
        <p:spPr>
          <a:xfrm>
            <a:off x="693404" y="3099575"/>
            <a:ext cx="815085" cy="4508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圆角矩形 55"/>
          <p:cNvSpPr/>
          <p:nvPr/>
        </p:nvSpPr>
        <p:spPr>
          <a:xfrm>
            <a:off x="1904152" y="3027698"/>
            <a:ext cx="1012001" cy="2462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圆角矩形 56"/>
          <p:cNvSpPr/>
          <p:nvPr/>
        </p:nvSpPr>
        <p:spPr>
          <a:xfrm>
            <a:off x="1904152" y="3334882"/>
            <a:ext cx="1012001" cy="2462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圆角矩形 57"/>
          <p:cNvSpPr/>
          <p:nvPr/>
        </p:nvSpPr>
        <p:spPr>
          <a:xfrm>
            <a:off x="2970938" y="3036262"/>
            <a:ext cx="1012001" cy="2462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9" name="圆角矩形 58"/>
          <p:cNvSpPr/>
          <p:nvPr/>
        </p:nvSpPr>
        <p:spPr>
          <a:xfrm>
            <a:off x="2970938" y="3343446"/>
            <a:ext cx="1012001" cy="24622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9" name="圆角矩形 48"/>
          <p:cNvSpPr/>
          <p:nvPr/>
        </p:nvSpPr>
        <p:spPr>
          <a:xfrm>
            <a:off x="672958" y="2269133"/>
            <a:ext cx="815085" cy="45084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0" name="圆角矩形 49"/>
          <p:cNvSpPr/>
          <p:nvPr/>
        </p:nvSpPr>
        <p:spPr>
          <a:xfrm>
            <a:off x="1895588" y="2228036"/>
            <a:ext cx="1012001" cy="2462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1" name="圆角矩形 50"/>
          <p:cNvSpPr/>
          <p:nvPr/>
        </p:nvSpPr>
        <p:spPr>
          <a:xfrm>
            <a:off x="1895588" y="2535220"/>
            <a:ext cx="1012001" cy="2462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2" name="圆角矩形 51"/>
          <p:cNvSpPr/>
          <p:nvPr/>
        </p:nvSpPr>
        <p:spPr>
          <a:xfrm>
            <a:off x="2952100" y="2236600"/>
            <a:ext cx="1012001" cy="2462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3" name="圆角矩形 52"/>
          <p:cNvSpPr/>
          <p:nvPr/>
        </p:nvSpPr>
        <p:spPr>
          <a:xfrm>
            <a:off x="2952100" y="2543784"/>
            <a:ext cx="1012001" cy="2462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18" name="组合 17"/>
          <p:cNvGrpSpPr/>
          <p:nvPr/>
        </p:nvGrpSpPr>
        <p:grpSpPr>
          <a:xfrm>
            <a:off x="4613096" y="936678"/>
            <a:ext cx="4356237" cy="3524724"/>
            <a:chOff x="2140240" y="934156"/>
            <a:chExt cx="4849460" cy="3857305"/>
          </a:xfrm>
        </p:grpSpPr>
        <p:grpSp>
          <p:nvGrpSpPr>
            <p:cNvPr id="19" name="组合 18"/>
            <p:cNvGrpSpPr/>
            <p:nvPr/>
          </p:nvGrpSpPr>
          <p:grpSpPr>
            <a:xfrm>
              <a:off x="2879262" y="1283304"/>
              <a:ext cx="3297958" cy="2990871"/>
              <a:chOff x="2637961" y="1461105"/>
              <a:chExt cx="3887659" cy="2802746"/>
            </a:xfrm>
          </p:grpSpPr>
          <p:sp>
            <p:nvSpPr>
              <p:cNvPr id="23" name="MH_Other_2"/>
              <p:cNvSpPr>
                <a:spLocks/>
              </p:cNvSpPr>
              <p:nvPr>
                <p:custDataLst>
                  <p:tags r:id="rId6"/>
                </p:custDataLst>
              </p:nvPr>
            </p:nvSpPr>
            <p:spPr bwMode="auto">
              <a:xfrm>
                <a:off x="2962331" y="2883188"/>
                <a:ext cx="1610795" cy="1208102"/>
              </a:xfrm>
              <a:custGeom>
                <a:avLst/>
                <a:gdLst>
                  <a:gd name="T0" fmla="*/ 168 w 1187"/>
                  <a:gd name="T1" fmla="*/ 0 h 1187"/>
                  <a:gd name="T2" fmla="*/ 0 w 1187"/>
                  <a:gd name="T3" fmla="*/ 0 h 1187"/>
                  <a:gd name="T4" fmla="*/ 1187 w 1187"/>
                  <a:gd name="T5" fmla="*/ 1187 h 1187"/>
                  <a:gd name="T6" fmla="*/ 1187 w 1187"/>
                  <a:gd name="T7" fmla="*/ 1019 h 1187"/>
                  <a:gd name="T8" fmla="*/ 168 w 1187"/>
                  <a:gd name="T9" fmla="*/ 0 h 1187"/>
                </a:gdLst>
                <a:ahLst/>
                <a:cxnLst>
                  <a:cxn ang="0">
                    <a:pos x="T0" y="T1"/>
                  </a:cxn>
                  <a:cxn ang="0">
                    <a:pos x="T2" y="T3"/>
                  </a:cxn>
                  <a:cxn ang="0">
                    <a:pos x="T4" y="T5"/>
                  </a:cxn>
                  <a:cxn ang="0">
                    <a:pos x="T6" y="T7"/>
                  </a:cxn>
                  <a:cxn ang="0">
                    <a:pos x="T8" y="T9"/>
                  </a:cxn>
                </a:cxnLst>
                <a:rect l="0" t="0" r="r" b="b"/>
                <a:pathLst>
                  <a:path w="1187" h="1187">
                    <a:moveTo>
                      <a:pt x="168" y="0"/>
                    </a:moveTo>
                    <a:cubicBezTo>
                      <a:pt x="0" y="0"/>
                      <a:pt x="0" y="0"/>
                      <a:pt x="0" y="0"/>
                    </a:cubicBezTo>
                    <a:cubicBezTo>
                      <a:pt x="0" y="656"/>
                      <a:pt x="531" y="1187"/>
                      <a:pt x="1187" y="1187"/>
                    </a:cubicBezTo>
                    <a:cubicBezTo>
                      <a:pt x="1187" y="1019"/>
                      <a:pt x="1187" y="1019"/>
                      <a:pt x="1187" y="1019"/>
                    </a:cubicBezTo>
                    <a:cubicBezTo>
                      <a:pt x="624" y="1019"/>
                      <a:pt x="168" y="563"/>
                      <a:pt x="168" y="0"/>
                    </a:cubicBezTo>
                    <a:close/>
                  </a:path>
                </a:pathLst>
              </a:custGeom>
              <a:solidFill>
                <a:srgbClr val="29ABE2"/>
              </a:solidFill>
              <a:ln>
                <a:noFill/>
              </a:ln>
              <a:effectLst>
                <a:innerShdw blurRad="165100" dist="114300" dir="108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微软雅黑" pitchFamily="34" charset="-122"/>
                  <a:ea typeface="微软雅黑" pitchFamily="34" charset="-122"/>
                </a:endParaRPr>
              </a:p>
            </p:txBody>
          </p:sp>
          <p:sp>
            <p:nvSpPr>
              <p:cNvPr id="24" name="MH_Other_3"/>
              <p:cNvSpPr>
                <a:spLocks/>
              </p:cNvSpPr>
              <p:nvPr>
                <p:custDataLst>
                  <p:tags r:id="rId7"/>
                </p:custDataLst>
              </p:nvPr>
            </p:nvSpPr>
            <p:spPr bwMode="auto">
              <a:xfrm>
                <a:off x="4578351" y="1659801"/>
                <a:ext cx="1610795" cy="1208102"/>
              </a:xfrm>
              <a:custGeom>
                <a:avLst/>
                <a:gdLst>
                  <a:gd name="T0" fmla="*/ 1019 w 1187"/>
                  <a:gd name="T1" fmla="*/ 1187 h 1187"/>
                  <a:gd name="T2" fmla="*/ 1187 w 1187"/>
                  <a:gd name="T3" fmla="*/ 1187 h 1187"/>
                  <a:gd name="T4" fmla="*/ 0 w 1187"/>
                  <a:gd name="T5" fmla="*/ 0 h 1187"/>
                  <a:gd name="T6" fmla="*/ 0 w 1187"/>
                  <a:gd name="T7" fmla="*/ 168 h 1187"/>
                  <a:gd name="T8" fmla="*/ 1019 w 1187"/>
                  <a:gd name="T9" fmla="*/ 1187 h 1187"/>
                </a:gdLst>
                <a:ahLst/>
                <a:cxnLst>
                  <a:cxn ang="0">
                    <a:pos x="T0" y="T1"/>
                  </a:cxn>
                  <a:cxn ang="0">
                    <a:pos x="T2" y="T3"/>
                  </a:cxn>
                  <a:cxn ang="0">
                    <a:pos x="T4" y="T5"/>
                  </a:cxn>
                  <a:cxn ang="0">
                    <a:pos x="T6" y="T7"/>
                  </a:cxn>
                  <a:cxn ang="0">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solidFill>
                <a:srgbClr val="FB9E00"/>
              </a:solidFill>
              <a:ln>
                <a:noFill/>
              </a:ln>
              <a:effectLst>
                <a:innerShdw blurRad="165100" dist="114300" dir="66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微软雅黑" pitchFamily="34" charset="-122"/>
                  <a:ea typeface="微软雅黑" pitchFamily="34" charset="-122"/>
                </a:endParaRPr>
              </a:p>
            </p:txBody>
          </p:sp>
          <p:sp>
            <p:nvSpPr>
              <p:cNvPr id="25" name="MH_Other_4"/>
              <p:cNvSpPr>
                <a:spLocks/>
              </p:cNvSpPr>
              <p:nvPr>
                <p:custDataLst>
                  <p:tags r:id="rId8"/>
                </p:custDataLst>
              </p:nvPr>
            </p:nvSpPr>
            <p:spPr bwMode="auto">
              <a:xfrm>
                <a:off x="2962331" y="1676371"/>
                <a:ext cx="1610795" cy="1208102"/>
              </a:xfrm>
              <a:custGeom>
                <a:avLst/>
                <a:gdLst>
                  <a:gd name="T0" fmla="*/ 1187 w 1187"/>
                  <a:gd name="T1" fmla="*/ 168 h 1187"/>
                  <a:gd name="T2" fmla="*/ 1187 w 1187"/>
                  <a:gd name="T3" fmla="*/ 0 h 1187"/>
                  <a:gd name="T4" fmla="*/ 0 w 1187"/>
                  <a:gd name="T5" fmla="*/ 1187 h 1187"/>
                  <a:gd name="T6" fmla="*/ 168 w 1187"/>
                  <a:gd name="T7" fmla="*/ 1187 h 1187"/>
                  <a:gd name="T8" fmla="*/ 1187 w 1187"/>
                  <a:gd name="T9" fmla="*/ 168 h 1187"/>
                </a:gdLst>
                <a:ahLst/>
                <a:cxnLst>
                  <a:cxn ang="0">
                    <a:pos x="T0" y="T1"/>
                  </a:cxn>
                  <a:cxn ang="0">
                    <a:pos x="T2" y="T3"/>
                  </a:cxn>
                  <a:cxn ang="0">
                    <a:pos x="T4" y="T5"/>
                  </a:cxn>
                  <a:cxn ang="0">
                    <a:pos x="T6" y="T7"/>
                  </a:cxn>
                  <a:cxn ang="0">
                    <a:pos x="T8" y="T9"/>
                  </a:cxn>
                </a:cxnLst>
                <a:rect l="0" t="0" r="r" b="b"/>
                <a:pathLst>
                  <a:path w="1187" h="1187">
                    <a:moveTo>
                      <a:pt x="1187" y="168"/>
                    </a:moveTo>
                    <a:cubicBezTo>
                      <a:pt x="1187" y="0"/>
                      <a:pt x="1187" y="0"/>
                      <a:pt x="1187" y="0"/>
                    </a:cubicBezTo>
                    <a:cubicBezTo>
                      <a:pt x="531" y="0"/>
                      <a:pt x="0" y="531"/>
                      <a:pt x="0" y="1187"/>
                    </a:cubicBezTo>
                    <a:cubicBezTo>
                      <a:pt x="168" y="1187"/>
                      <a:pt x="168" y="1187"/>
                      <a:pt x="168" y="1187"/>
                    </a:cubicBezTo>
                    <a:cubicBezTo>
                      <a:pt x="168" y="624"/>
                      <a:pt x="624" y="168"/>
                      <a:pt x="1187" y="168"/>
                    </a:cubicBezTo>
                    <a:close/>
                  </a:path>
                </a:pathLst>
              </a:custGeom>
              <a:solidFill>
                <a:srgbClr val="EE0076"/>
              </a:solidFill>
              <a:ln>
                <a:noFill/>
              </a:ln>
              <a:effectLst>
                <a:innerShdw blurRad="1651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微软雅黑" pitchFamily="34" charset="-122"/>
                  <a:ea typeface="微软雅黑" pitchFamily="34" charset="-122"/>
                </a:endParaRPr>
              </a:p>
            </p:txBody>
          </p:sp>
          <p:sp>
            <p:nvSpPr>
              <p:cNvPr id="26" name="MH_Other_5"/>
              <p:cNvSpPr>
                <a:spLocks/>
              </p:cNvSpPr>
              <p:nvPr>
                <p:custDataLst>
                  <p:tags r:id="rId9"/>
                </p:custDataLst>
              </p:nvPr>
            </p:nvSpPr>
            <p:spPr bwMode="auto">
              <a:xfrm>
                <a:off x="4569436" y="2883188"/>
                <a:ext cx="1610795" cy="1208102"/>
              </a:xfrm>
              <a:custGeom>
                <a:avLst/>
                <a:gdLst>
                  <a:gd name="T0" fmla="*/ 1187 w 1187"/>
                  <a:gd name="T1" fmla="*/ 0 h 1187"/>
                  <a:gd name="T2" fmla="*/ 1019 w 1187"/>
                  <a:gd name="T3" fmla="*/ 0 h 1187"/>
                  <a:gd name="T4" fmla="*/ 0 w 1187"/>
                  <a:gd name="T5" fmla="*/ 1019 h 1187"/>
                  <a:gd name="T6" fmla="*/ 0 w 1187"/>
                  <a:gd name="T7" fmla="*/ 1187 h 1187"/>
                  <a:gd name="T8" fmla="*/ 1187 w 1187"/>
                  <a:gd name="T9" fmla="*/ 0 h 1187"/>
                </a:gdLst>
                <a:ahLst/>
                <a:cxnLst>
                  <a:cxn ang="0">
                    <a:pos x="T0" y="T1"/>
                  </a:cxn>
                  <a:cxn ang="0">
                    <a:pos x="T2" y="T3"/>
                  </a:cxn>
                  <a:cxn ang="0">
                    <a:pos x="T4" y="T5"/>
                  </a:cxn>
                  <a:cxn ang="0">
                    <a:pos x="T6" y="T7"/>
                  </a:cxn>
                  <a:cxn ang="0">
                    <a:pos x="T8" y="T9"/>
                  </a:cxn>
                </a:cxnLst>
                <a:rect l="0" t="0" r="r" b="b"/>
                <a:pathLst>
                  <a:path w="1187" h="1187">
                    <a:moveTo>
                      <a:pt x="1187" y="0"/>
                    </a:moveTo>
                    <a:cubicBezTo>
                      <a:pt x="1019" y="0"/>
                      <a:pt x="1019" y="0"/>
                      <a:pt x="1019" y="0"/>
                    </a:cubicBezTo>
                    <a:cubicBezTo>
                      <a:pt x="1019" y="563"/>
                      <a:pt x="563" y="1019"/>
                      <a:pt x="0" y="1019"/>
                    </a:cubicBezTo>
                    <a:cubicBezTo>
                      <a:pt x="0" y="1187"/>
                      <a:pt x="0" y="1187"/>
                      <a:pt x="0" y="1187"/>
                    </a:cubicBezTo>
                    <a:cubicBezTo>
                      <a:pt x="656" y="1187"/>
                      <a:pt x="1187" y="656"/>
                      <a:pt x="1187" y="0"/>
                    </a:cubicBezTo>
                    <a:close/>
                  </a:path>
                </a:pathLst>
              </a:custGeom>
              <a:solidFill>
                <a:srgbClr val="A3D800"/>
              </a:solidFill>
              <a:ln>
                <a:noFill/>
              </a:ln>
              <a:effectLst>
                <a:innerShdw blurRad="165100" dist="114300" dir="13500000">
                  <a:prstClr val="black">
                    <a:alpha val="50000"/>
                  </a:prstClr>
                </a:innerShdw>
              </a:effec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微软雅黑" pitchFamily="34" charset="-122"/>
                  <a:ea typeface="微软雅黑" pitchFamily="34" charset="-122"/>
                </a:endParaRPr>
              </a:p>
            </p:txBody>
          </p:sp>
          <p:sp>
            <p:nvSpPr>
              <p:cNvPr id="27" name="MH_Other_6"/>
              <p:cNvSpPr>
                <a:spLocks/>
              </p:cNvSpPr>
              <p:nvPr>
                <p:custDataLst>
                  <p:tags r:id="rId10"/>
                </p:custDataLst>
              </p:nvPr>
            </p:nvSpPr>
            <p:spPr bwMode="auto">
              <a:xfrm>
                <a:off x="4578351" y="1674019"/>
                <a:ext cx="1609725" cy="1208485"/>
              </a:xfrm>
              <a:custGeom>
                <a:avLst/>
                <a:gdLst>
                  <a:gd name="T0" fmla="*/ 1258618270 w 1187"/>
                  <a:gd name="T1" fmla="*/ 1466132429 h 1187"/>
                  <a:gd name="T2" fmla="*/ 1466123538 w 1187"/>
                  <a:gd name="T3" fmla="*/ 1466132429 h 1187"/>
                  <a:gd name="T4" fmla="*/ 0 w 1187"/>
                  <a:gd name="T5" fmla="*/ 0 h 1187"/>
                  <a:gd name="T6" fmla="*/ 0 w 1187"/>
                  <a:gd name="T7" fmla="*/ 207506537 h 1187"/>
                  <a:gd name="T8" fmla="*/ 1258618270 w 1187"/>
                  <a:gd name="T9" fmla="*/ 1466132429 h 11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7" h="1187">
                    <a:moveTo>
                      <a:pt x="1019" y="1187"/>
                    </a:moveTo>
                    <a:cubicBezTo>
                      <a:pt x="1187" y="1187"/>
                      <a:pt x="1187" y="1187"/>
                      <a:pt x="1187" y="1187"/>
                    </a:cubicBezTo>
                    <a:cubicBezTo>
                      <a:pt x="1187" y="531"/>
                      <a:pt x="656" y="0"/>
                      <a:pt x="0" y="0"/>
                    </a:cubicBezTo>
                    <a:cubicBezTo>
                      <a:pt x="0" y="168"/>
                      <a:pt x="0" y="168"/>
                      <a:pt x="0" y="168"/>
                    </a:cubicBezTo>
                    <a:cubicBezTo>
                      <a:pt x="563" y="168"/>
                      <a:pt x="1019" y="624"/>
                      <a:pt x="1019" y="1187"/>
                    </a:cubicBezTo>
                    <a:close/>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5875" cap="flat">
                    <a:solidFill>
                      <a:srgbClr val="000000"/>
                    </a:solidFill>
                    <a:prstDash val="solid"/>
                    <a:miter lim="800000"/>
                    <a:headEnd/>
                    <a:tailEnd/>
                  </a14:hiddenLine>
                </a:ext>
              </a:extLst>
            </p:spPr>
            <p:txBody>
              <a:bodyPr lIns="68580" tIns="34290" rIns="68580" bIns="34290"/>
              <a:lstStyle/>
              <a:p>
                <a:pPr eaLnBrk="1" fontAlgn="auto" hangingPunct="1">
                  <a:spcBef>
                    <a:spcPts val="0"/>
                  </a:spcBef>
                  <a:spcAft>
                    <a:spcPts val="0"/>
                  </a:spcAft>
                  <a:defRPr/>
                </a:pPr>
                <a:endParaRPr lang="zh-CN" altLang="en-US" kern="0">
                  <a:solidFill>
                    <a:prstClr val="black"/>
                  </a:solidFill>
                  <a:latin typeface="微软雅黑" pitchFamily="34" charset="-122"/>
                  <a:ea typeface="微软雅黑" pitchFamily="34" charset="-122"/>
                </a:endParaRPr>
              </a:p>
            </p:txBody>
          </p:sp>
          <p:sp>
            <p:nvSpPr>
              <p:cNvPr id="28" name="MH_Other_7"/>
              <p:cNvSpPr/>
              <p:nvPr>
                <p:custDataLst>
                  <p:tags r:id="rId11"/>
                </p:custDataLst>
              </p:nvPr>
            </p:nvSpPr>
            <p:spPr>
              <a:xfrm>
                <a:off x="4195305" y="1461105"/>
                <a:ext cx="751948" cy="563961"/>
              </a:xfrm>
              <a:prstGeom prst="ellipse">
                <a:avLst/>
              </a:prstGeom>
              <a:gradFill flip="none" rotWithShape="1">
                <a:gsLst>
                  <a:gs pos="0">
                    <a:sysClr val="window" lastClr="FFFFFF"/>
                  </a:gs>
                  <a:gs pos="100000">
                    <a:sysClr val="window" lastClr="FFFFFF">
                      <a:lumMod val="50000"/>
                    </a:sysClr>
                  </a:gs>
                </a:gsLst>
                <a:lin ang="2700000" scaled="1"/>
                <a:tileRect/>
              </a:gradFill>
              <a:ln w="12700" cap="flat" cmpd="sng" algn="ctr">
                <a:gradFill flip="none" rotWithShape="1">
                  <a:gsLst>
                    <a:gs pos="0">
                      <a:srgbClr val="BE309C">
                        <a:lumMod val="5000"/>
                        <a:lumOff val="95000"/>
                      </a:srgbClr>
                    </a:gs>
                    <a:gs pos="100000">
                      <a:sysClr val="window" lastClr="FFFFFF">
                        <a:lumMod val="50000"/>
                      </a:sysClr>
                    </a:gs>
                  </a:gsLst>
                  <a:lin ang="13500000" scaled="1"/>
                  <a:tileRect/>
                </a:gradFill>
                <a:prstDash val="solid"/>
                <a:miter lim="800000"/>
              </a:ln>
              <a:effectLst>
                <a:outerShdw blurRad="190500" dist="1270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800" kern="0">
                    <a:solidFill>
                      <a:srgbClr val="E60072"/>
                    </a:solidFill>
                    <a:latin typeface="微软雅黑" pitchFamily="34" charset="-122"/>
                    <a:ea typeface="微软雅黑" pitchFamily="34" charset="-122"/>
                  </a:rPr>
                  <a:t>01</a:t>
                </a:r>
                <a:endParaRPr lang="zh-CN" altLang="en-US" sz="2800" kern="0">
                  <a:solidFill>
                    <a:srgbClr val="E60072"/>
                  </a:solidFill>
                  <a:latin typeface="微软雅黑" pitchFamily="34" charset="-122"/>
                  <a:ea typeface="微软雅黑" pitchFamily="34" charset="-122"/>
                </a:endParaRPr>
              </a:p>
            </p:txBody>
          </p:sp>
          <p:sp>
            <p:nvSpPr>
              <p:cNvPr id="29" name="MH_Other_8"/>
              <p:cNvSpPr/>
              <p:nvPr>
                <p:custDataLst>
                  <p:tags r:id="rId12"/>
                </p:custDataLst>
              </p:nvPr>
            </p:nvSpPr>
            <p:spPr>
              <a:xfrm>
                <a:off x="4195309" y="3699890"/>
                <a:ext cx="751946" cy="563961"/>
              </a:xfrm>
              <a:prstGeom prst="ellipse">
                <a:avLst/>
              </a:prstGeom>
              <a:gradFill flip="none" rotWithShape="1">
                <a:gsLst>
                  <a:gs pos="0">
                    <a:sysClr val="window" lastClr="FFFFFF"/>
                  </a:gs>
                  <a:gs pos="100000">
                    <a:sysClr val="window" lastClr="FFFFFF">
                      <a:lumMod val="50000"/>
                    </a:sysClr>
                  </a:gs>
                </a:gsLst>
                <a:lin ang="2700000" scaled="1"/>
                <a:tileRect/>
              </a:gradFill>
              <a:ln w="12700" cap="flat" cmpd="sng" algn="ctr">
                <a:gradFill flip="none" rotWithShape="1">
                  <a:gsLst>
                    <a:gs pos="0">
                      <a:srgbClr val="BE309C">
                        <a:lumMod val="5000"/>
                        <a:lumOff val="95000"/>
                      </a:srgbClr>
                    </a:gs>
                    <a:gs pos="100000">
                      <a:sysClr val="window" lastClr="FFFFFF">
                        <a:lumMod val="50000"/>
                      </a:sysClr>
                    </a:gs>
                  </a:gsLst>
                  <a:lin ang="13500000" scaled="1"/>
                  <a:tileRect/>
                </a:gradFill>
                <a:prstDash val="solid"/>
                <a:miter lim="800000"/>
              </a:ln>
              <a:effectLst>
                <a:outerShdw blurRad="190500" dist="1270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800" kern="0">
                    <a:solidFill>
                      <a:srgbClr val="80AA00"/>
                    </a:solidFill>
                    <a:latin typeface="微软雅黑" pitchFamily="34" charset="-122"/>
                    <a:ea typeface="微软雅黑" pitchFamily="34" charset="-122"/>
                  </a:rPr>
                  <a:t>03</a:t>
                </a:r>
                <a:endParaRPr lang="zh-CN" altLang="en-US" sz="2800" kern="0">
                  <a:solidFill>
                    <a:srgbClr val="80AA00"/>
                  </a:solidFill>
                  <a:latin typeface="微软雅黑" pitchFamily="34" charset="-122"/>
                  <a:ea typeface="微软雅黑" pitchFamily="34" charset="-122"/>
                </a:endParaRPr>
              </a:p>
            </p:txBody>
          </p:sp>
          <p:sp>
            <p:nvSpPr>
              <p:cNvPr id="30" name="MH_Other_9"/>
              <p:cNvSpPr/>
              <p:nvPr>
                <p:custDataLst>
                  <p:tags r:id="rId13"/>
                </p:custDataLst>
              </p:nvPr>
            </p:nvSpPr>
            <p:spPr>
              <a:xfrm>
                <a:off x="2637961" y="2627579"/>
                <a:ext cx="751948" cy="563961"/>
              </a:xfrm>
              <a:prstGeom prst="ellipse">
                <a:avLst/>
              </a:prstGeom>
              <a:gradFill flip="none" rotWithShape="1">
                <a:gsLst>
                  <a:gs pos="0">
                    <a:sysClr val="window" lastClr="FFFFFF"/>
                  </a:gs>
                  <a:gs pos="100000">
                    <a:sysClr val="window" lastClr="FFFFFF">
                      <a:lumMod val="50000"/>
                    </a:sysClr>
                  </a:gs>
                </a:gsLst>
                <a:lin ang="2700000" scaled="1"/>
                <a:tileRect/>
              </a:gradFill>
              <a:ln w="12700" cap="flat" cmpd="sng" algn="ctr">
                <a:gradFill flip="none" rotWithShape="1">
                  <a:gsLst>
                    <a:gs pos="0">
                      <a:srgbClr val="BE309C">
                        <a:lumMod val="5000"/>
                        <a:lumOff val="95000"/>
                      </a:srgbClr>
                    </a:gs>
                    <a:gs pos="100000">
                      <a:sysClr val="window" lastClr="FFFFFF">
                        <a:lumMod val="50000"/>
                      </a:sysClr>
                    </a:gs>
                  </a:gsLst>
                  <a:lin ang="13500000" scaled="1"/>
                  <a:tileRect/>
                </a:gradFill>
                <a:prstDash val="solid"/>
                <a:miter lim="800000"/>
              </a:ln>
              <a:effectLst>
                <a:outerShdw blurRad="190500" dist="1270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800" kern="0">
                    <a:solidFill>
                      <a:srgbClr val="2189B6"/>
                    </a:solidFill>
                    <a:latin typeface="微软雅黑" pitchFamily="34" charset="-122"/>
                    <a:ea typeface="微软雅黑" pitchFamily="34" charset="-122"/>
                  </a:rPr>
                  <a:t>04</a:t>
                </a:r>
                <a:endParaRPr lang="zh-CN" altLang="en-US" sz="2800" kern="0">
                  <a:solidFill>
                    <a:srgbClr val="2189B6"/>
                  </a:solidFill>
                  <a:latin typeface="微软雅黑" pitchFamily="34" charset="-122"/>
                  <a:ea typeface="微软雅黑" pitchFamily="34" charset="-122"/>
                </a:endParaRPr>
              </a:p>
            </p:txBody>
          </p:sp>
          <p:sp>
            <p:nvSpPr>
              <p:cNvPr id="31" name="MH_Other_10"/>
              <p:cNvSpPr/>
              <p:nvPr>
                <p:custDataLst>
                  <p:tags r:id="rId14"/>
                </p:custDataLst>
              </p:nvPr>
            </p:nvSpPr>
            <p:spPr>
              <a:xfrm>
                <a:off x="5773672" y="2627579"/>
                <a:ext cx="751948" cy="563961"/>
              </a:xfrm>
              <a:prstGeom prst="ellipse">
                <a:avLst/>
              </a:prstGeom>
              <a:gradFill flip="none" rotWithShape="1">
                <a:gsLst>
                  <a:gs pos="0">
                    <a:sysClr val="window" lastClr="FFFFFF"/>
                  </a:gs>
                  <a:gs pos="100000">
                    <a:sysClr val="window" lastClr="FFFFFF">
                      <a:lumMod val="50000"/>
                    </a:sysClr>
                  </a:gs>
                </a:gsLst>
                <a:lin ang="2700000" scaled="1"/>
                <a:tileRect/>
              </a:gradFill>
              <a:ln w="12700" cap="flat" cmpd="sng" algn="ctr">
                <a:gradFill flip="none" rotWithShape="1">
                  <a:gsLst>
                    <a:gs pos="0">
                      <a:srgbClr val="BE309C">
                        <a:lumMod val="5000"/>
                        <a:lumOff val="95000"/>
                      </a:srgbClr>
                    </a:gs>
                    <a:gs pos="100000">
                      <a:sysClr val="window" lastClr="FFFFFF">
                        <a:lumMod val="50000"/>
                      </a:sysClr>
                    </a:gs>
                  </a:gsLst>
                  <a:lin ang="13500000" scaled="1"/>
                  <a:tileRect/>
                </a:gradFill>
                <a:prstDash val="solid"/>
                <a:miter lim="800000"/>
              </a:ln>
              <a:effectLst>
                <a:outerShdw blurRad="190500" dist="1270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800" kern="0">
                    <a:solidFill>
                      <a:srgbClr val="E18E00"/>
                    </a:solidFill>
                    <a:latin typeface="微软雅黑" pitchFamily="34" charset="-122"/>
                    <a:ea typeface="微软雅黑" pitchFamily="34" charset="-122"/>
                  </a:rPr>
                  <a:t>02</a:t>
                </a:r>
                <a:endParaRPr lang="zh-CN" altLang="en-US" sz="2800" kern="0">
                  <a:solidFill>
                    <a:srgbClr val="E18E00"/>
                  </a:solidFill>
                  <a:latin typeface="微软雅黑" pitchFamily="34" charset="-122"/>
                  <a:ea typeface="微软雅黑" pitchFamily="34" charset="-122"/>
                </a:endParaRPr>
              </a:p>
            </p:txBody>
          </p:sp>
        </p:grpSp>
        <p:pic>
          <p:nvPicPr>
            <p:cNvPr id="20" name="Picture 2"/>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3654988" y="2161421"/>
              <a:ext cx="1849306" cy="1203080"/>
            </a:xfrm>
            <a:prstGeom prst="rect">
              <a:avLst/>
            </a:prstGeom>
            <a:noFill/>
            <a:ln w="9525">
              <a:noFill/>
              <a:miter lim="800000"/>
              <a:headEnd/>
              <a:tailEnd/>
            </a:ln>
            <a:effectLst/>
          </p:spPr>
        </p:pic>
        <p:sp>
          <p:nvSpPr>
            <p:cNvPr id="21" name="MH_SubTitle_1"/>
            <p:cNvSpPr txBox="1">
              <a:spLocks noChangeArrowheads="1"/>
            </p:cNvSpPr>
            <p:nvPr>
              <p:custDataLst>
                <p:tags r:id="rId2"/>
              </p:custDataLst>
            </p:nvPr>
          </p:nvSpPr>
          <p:spPr bwMode="auto">
            <a:xfrm>
              <a:off x="3923568" y="934156"/>
              <a:ext cx="1170639" cy="338555"/>
            </a:xfrm>
            <a:prstGeom prst="rect">
              <a:avLst/>
            </a:prstGeom>
            <a:noFill/>
            <a:ln w="9525">
              <a:noFill/>
              <a:miter lim="800000"/>
              <a:headEnd/>
              <a:tailEnd/>
            </a:ln>
          </p:spPr>
          <p:txBody>
            <a:bodyPr anchor="b">
              <a:spAutoFit/>
            </a:bodyPr>
            <a:lstStyle/>
            <a:p>
              <a:pPr algn="ctr" eaLnBrk="1" hangingPunct="1">
                <a:buFont typeface="Arial" charset="0"/>
                <a:buNone/>
              </a:pPr>
              <a:r>
                <a:rPr lang="zh-CN" altLang="en-US" sz="1600" b="1" dirty="0" smtClean="0">
                  <a:latin typeface="微软雅黑" pitchFamily="34" charset="-122"/>
                  <a:ea typeface="微软雅黑" pitchFamily="34" charset="-122"/>
                </a:rPr>
                <a:t>智慧家居</a:t>
              </a:r>
              <a:endParaRPr lang="zh-CN" altLang="en-US" sz="1600" b="1" dirty="0">
                <a:latin typeface="微软雅黑" pitchFamily="34" charset="-122"/>
                <a:ea typeface="微软雅黑" pitchFamily="34" charset="-122"/>
              </a:endParaRPr>
            </a:p>
          </p:txBody>
        </p:sp>
        <p:sp>
          <p:nvSpPr>
            <p:cNvPr id="32" name="MH_SubTitle_1"/>
            <p:cNvSpPr txBox="1">
              <a:spLocks noChangeArrowheads="1"/>
            </p:cNvSpPr>
            <p:nvPr>
              <p:custDataLst>
                <p:tags r:id="rId3"/>
              </p:custDataLst>
            </p:nvPr>
          </p:nvSpPr>
          <p:spPr bwMode="auto">
            <a:xfrm>
              <a:off x="6201376" y="2520806"/>
              <a:ext cx="788324" cy="639951"/>
            </a:xfrm>
            <a:prstGeom prst="rect">
              <a:avLst/>
            </a:prstGeom>
            <a:noFill/>
            <a:ln w="9525">
              <a:noFill/>
              <a:miter lim="800000"/>
              <a:headEnd/>
              <a:tailEnd/>
            </a:ln>
          </p:spPr>
          <p:txBody>
            <a:bodyPr wrap="square" anchor="b">
              <a:spAutoFit/>
            </a:bodyPr>
            <a:lstStyle/>
            <a:p>
              <a:pPr algn="ctr" eaLnBrk="1" hangingPunct="1">
                <a:buFont typeface="Arial" charset="0"/>
                <a:buNone/>
              </a:pPr>
              <a:r>
                <a:rPr lang="zh-CN" altLang="en-US" sz="1600" b="1" dirty="0" smtClean="0">
                  <a:latin typeface="微软雅黑" pitchFamily="34" charset="-122"/>
                  <a:ea typeface="微软雅黑" pitchFamily="34" charset="-122"/>
                </a:rPr>
                <a:t>智慧物业</a:t>
              </a:r>
              <a:endParaRPr lang="zh-CN" altLang="en-US" sz="1600" b="1" dirty="0">
                <a:latin typeface="微软雅黑" pitchFamily="34" charset="-122"/>
                <a:ea typeface="微软雅黑" pitchFamily="34" charset="-122"/>
              </a:endParaRPr>
            </a:p>
          </p:txBody>
        </p:sp>
        <p:sp>
          <p:nvSpPr>
            <p:cNvPr id="33" name="MH_SubTitle_1"/>
            <p:cNvSpPr txBox="1">
              <a:spLocks noChangeArrowheads="1"/>
            </p:cNvSpPr>
            <p:nvPr>
              <p:custDataLst>
                <p:tags r:id="rId4"/>
              </p:custDataLst>
            </p:nvPr>
          </p:nvSpPr>
          <p:spPr bwMode="auto">
            <a:xfrm>
              <a:off x="3757332" y="4353598"/>
              <a:ext cx="1650614" cy="437863"/>
            </a:xfrm>
            <a:prstGeom prst="rect">
              <a:avLst/>
            </a:prstGeom>
            <a:noFill/>
            <a:ln w="9525">
              <a:noFill/>
              <a:miter lim="800000"/>
              <a:headEnd/>
              <a:tailEnd/>
            </a:ln>
          </p:spPr>
          <p:txBody>
            <a:bodyPr wrap="square" anchor="b">
              <a:spAutoFit/>
            </a:bodyPr>
            <a:lstStyle/>
            <a:p>
              <a:pPr algn="ctr" eaLnBrk="1" hangingPunct="1">
                <a:buFont typeface="Arial" charset="0"/>
                <a:buNone/>
              </a:pPr>
              <a:r>
                <a:rPr lang="zh-CN" altLang="en-US" sz="2000" b="1" dirty="0" smtClean="0">
                  <a:solidFill>
                    <a:srgbClr val="FF0000"/>
                  </a:solidFill>
                  <a:latin typeface="微软雅黑" pitchFamily="34" charset="-122"/>
                  <a:ea typeface="微软雅黑" pitchFamily="34" charset="-122"/>
                </a:rPr>
                <a:t>智慧商业</a:t>
              </a:r>
              <a:endParaRPr lang="zh-CN" altLang="en-US" sz="2000" b="1" dirty="0">
                <a:solidFill>
                  <a:srgbClr val="FF0000"/>
                </a:solidFill>
                <a:latin typeface="微软雅黑" pitchFamily="34" charset="-122"/>
                <a:ea typeface="微软雅黑" pitchFamily="34" charset="-122"/>
              </a:endParaRPr>
            </a:p>
          </p:txBody>
        </p:sp>
        <p:sp>
          <p:nvSpPr>
            <p:cNvPr id="34" name="MH_SubTitle_1"/>
            <p:cNvSpPr txBox="1">
              <a:spLocks noChangeArrowheads="1"/>
            </p:cNvSpPr>
            <p:nvPr>
              <p:custDataLst>
                <p:tags r:id="rId5"/>
              </p:custDataLst>
            </p:nvPr>
          </p:nvSpPr>
          <p:spPr bwMode="auto">
            <a:xfrm>
              <a:off x="2140240" y="2507252"/>
              <a:ext cx="751301" cy="639951"/>
            </a:xfrm>
            <a:prstGeom prst="rect">
              <a:avLst/>
            </a:prstGeom>
            <a:noFill/>
            <a:ln w="9525">
              <a:noFill/>
              <a:miter lim="800000"/>
              <a:headEnd/>
              <a:tailEnd/>
            </a:ln>
          </p:spPr>
          <p:txBody>
            <a:bodyPr wrap="square" anchor="b">
              <a:spAutoFit/>
            </a:bodyPr>
            <a:lstStyle/>
            <a:p>
              <a:pPr algn="ctr" eaLnBrk="1" hangingPunct="1">
                <a:buFont typeface="Arial" charset="0"/>
                <a:buNone/>
              </a:pPr>
              <a:r>
                <a:rPr lang="zh-CN" altLang="en-US" sz="1600" b="1" dirty="0" smtClean="0">
                  <a:latin typeface="微软雅黑" pitchFamily="34" charset="-122"/>
                  <a:ea typeface="微软雅黑" pitchFamily="34" charset="-122"/>
                </a:rPr>
                <a:t>智慧生活</a:t>
              </a:r>
              <a:endParaRPr lang="zh-CN" altLang="en-US" sz="1600" b="1" dirty="0">
                <a:latin typeface="微软雅黑" pitchFamily="34" charset="-122"/>
                <a:ea typeface="微软雅黑" pitchFamily="34" charset="-122"/>
              </a:endParaRPr>
            </a:p>
          </p:txBody>
        </p:sp>
      </p:grpSp>
      <p:sp>
        <p:nvSpPr>
          <p:cNvPr id="35"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fontAlgn="auto">
              <a:lnSpc>
                <a:spcPct val="150000"/>
              </a:lnSpc>
              <a:spcAft>
                <a:spcPts val="0"/>
              </a:spcAft>
              <a:defRPr/>
            </a:pPr>
            <a:r>
              <a:rPr lang="zh-CN" altLang="en-US" sz="2000" b="1" dirty="0" smtClean="0">
                <a:latin typeface="微软雅黑" pitchFamily="34" charset="-122"/>
                <a:ea typeface="微软雅黑" pitchFamily="34" charset="-122"/>
              </a:rPr>
              <a:t>组成智慧社区四个行业</a:t>
            </a:r>
          </a:p>
        </p:txBody>
      </p:sp>
      <p:sp>
        <p:nvSpPr>
          <p:cNvPr id="22" name="文本占位符 2"/>
          <p:cNvSpPr txBox="1">
            <a:spLocks/>
          </p:cNvSpPr>
          <p:nvPr/>
        </p:nvSpPr>
        <p:spPr>
          <a:xfrm>
            <a:off x="465138" y="699329"/>
            <a:ext cx="3850008" cy="1237262"/>
          </a:xfrm>
          <a:prstGeom prst="rect">
            <a:avLst/>
          </a:prstGeom>
        </p:spPr>
        <p:txBody>
          <a:bodyPr vert="horz" wrap="square">
            <a:spAutoFit/>
          </a:bodyPr>
          <a:lstStyle/>
          <a:p>
            <a:pPr marL="177800" marR="0" lvl="0" indent="-177800" fontAlgn="base">
              <a:lnSpc>
                <a:spcPct val="150000"/>
              </a:lnSpc>
              <a:spcBef>
                <a:spcPct val="20000"/>
              </a:spcBef>
              <a:spcAft>
                <a:spcPct val="0"/>
              </a:spcAft>
              <a:buClr>
                <a:schemeClr val="tx1"/>
              </a:buClr>
              <a:buSzTx/>
              <a:buFont typeface="Arial"/>
              <a:buChar char="•"/>
              <a:tabLst/>
              <a:defRPr/>
            </a:pP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从用户需求来看，组成智慧社区需要四个行业，分别是智慧家居（智能家居）、智慧物业、智慧商业、智慧生活；</a:t>
            </a:r>
            <a:endParaRPr lang="en-US" altLang="zh-CN" sz="1200" dirty="0" smtClean="0">
              <a:solidFill>
                <a:schemeClr val="tx1">
                  <a:lumMod val="85000"/>
                  <a:lumOff val="15000"/>
                </a:schemeClr>
              </a:solidFill>
              <a:latin typeface="微软雅黑"/>
              <a:ea typeface="微软雅黑"/>
              <a:cs typeface="微软雅黑"/>
              <a:sym typeface="微软雅黑" panose="020B0503020204020204" pitchFamily="34" charset="-122"/>
            </a:endParaRPr>
          </a:p>
          <a:p>
            <a:pPr marL="177800" marR="0" lvl="0" indent="-177800" fontAlgn="base">
              <a:lnSpc>
                <a:spcPct val="150000"/>
              </a:lnSpc>
              <a:spcBef>
                <a:spcPct val="20000"/>
              </a:spcBef>
              <a:spcAft>
                <a:spcPct val="0"/>
              </a:spcAft>
              <a:buClr>
                <a:schemeClr val="tx1"/>
              </a:buClr>
              <a:buSzTx/>
              <a:buFont typeface="Arial"/>
              <a:buChar char="•"/>
              <a:tabLst/>
              <a:defRPr/>
            </a:pPr>
            <a:r>
              <a:rPr lang="zh-CN" altLang="en-US" sz="1200" dirty="0" smtClean="0">
                <a:solidFill>
                  <a:schemeClr val="tx1">
                    <a:lumMod val="85000"/>
                    <a:lumOff val="15000"/>
                  </a:schemeClr>
                </a:solidFill>
                <a:latin typeface="微软雅黑"/>
                <a:ea typeface="微软雅黑"/>
                <a:cs typeface="微软雅黑"/>
                <a:sym typeface="微软雅黑" panose="020B0503020204020204" pitchFamily="34" charset="-122"/>
              </a:rPr>
              <a:t>其中，</a:t>
            </a:r>
            <a:r>
              <a:rPr lang="zh-CN" altLang="en-US" sz="1200" b="1" dirty="0" smtClean="0">
                <a:solidFill>
                  <a:srgbClr val="C00000"/>
                </a:solidFill>
                <a:latin typeface="微软雅黑"/>
                <a:ea typeface="微软雅黑"/>
                <a:cs typeface="微软雅黑"/>
                <a:sym typeface="微软雅黑" panose="020B0503020204020204" pitchFamily="34" charset="-122"/>
              </a:rPr>
              <a:t>智慧商业与国安社区业务匹配度相对较高。</a:t>
            </a:r>
            <a:endParaRPr lang="en-US" altLang="zh-CN" sz="1200" dirty="0" smtClean="0">
              <a:solidFill>
                <a:schemeClr val="tx1">
                  <a:lumMod val="85000"/>
                  <a:lumOff val="15000"/>
                </a:schemeClr>
              </a:solidFill>
              <a:latin typeface="微软雅黑"/>
              <a:ea typeface="微软雅黑"/>
              <a:cs typeface="微软雅黑"/>
              <a:sym typeface="微软雅黑" panose="020B0503020204020204" pitchFamily="34" charset="-122"/>
            </a:endParaRPr>
          </a:p>
        </p:txBody>
      </p:sp>
      <p:sp>
        <p:nvSpPr>
          <p:cNvPr id="36" name="矩形 35"/>
          <p:cNvSpPr/>
          <p:nvPr/>
        </p:nvSpPr>
        <p:spPr>
          <a:xfrm>
            <a:off x="672959" y="2382147"/>
            <a:ext cx="814982" cy="276999"/>
          </a:xfrm>
          <a:prstGeom prst="rect">
            <a:avLst/>
          </a:prstGeom>
        </p:spPr>
        <p:txBody>
          <a:bodyPr wrap="square">
            <a:spAutoFit/>
          </a:bodyPr>
          <a:lstStyle/>
          <a:p>
            <a:pPr algn="ctr"/>
            <a:r>
              <a:rPr lang="zh-CN" altLang="en-US" sz="1200" dirty="0" smtClean="0">
                <a:latin typeface="微软雅黑" pitchFamily="34" charset="-122"/>
                <a:ea typeface="微软雅黑" pitchFamily="34" charset="-122"/>
              </a:rPr>
              <a:t>企业视野</a:t>
            </a:r>
            <a:endParaRPr lang="zh-CN" altLang="en-US" sz="1200" dirty="0">
              <a:latin typeface="微软雅黑" pitchFamily="34" charset="-122"/>
              <a:ea typeface="微软雅黑" pitchFamily="34" charset="-122"/>
            </a:endParaRPr>
          </a:p>
        </p:txBody>
      </p:sp>
      <p:sp>
        <p:nvSpPr>
          <p:cNvPr id="37" name="矩形 36"/>
          <p:cNvSpPr/>
          <p:nvPr/>
        </p:nvSpPr>
        <p:spPr>
          <a:xfrm>
            <a:off x="672958" y="3177268"/>
            <a:ext cx="796247" cy="276999"/>
          </a:xfrm>
          <a:prstGeom prst="rect">
            <a:avLst/>
          </a:prstGeom>
        </p:spPr>
        <p:txBody>
          <a:bodyPr wrap="square">
            <a:spAutoFit/>
          </a:bodyPr>
          <a:lstStyle/>
          <a:p>
            <a:pPr algn="ctr"/>
            <a:r>
              <a:rPr lang="zh-CN" altLang="en-US" sz="1200" dirty="0" smtClean="0">
                <a:latin typeface="微软雅黑" pitchFamily="34" charset="-122"/>
                <a:ea typeface="微软雅黑" pitchFamily="34" charset="-122"/>
              </a:rPr>
              <a:t>市场角度</a:t>
            </a:r>
            <a:endParaRPr lang="zh-CN" altLang="en-US" sz="1200" dirty="0">
              <a:latin typeface="微软雅黑" pitchFamily="34" charset="-122"/>
              <a:ea typeface="微软雅黑" pitchFamily="34" charset="-122"/>
            </a:endParaRPr>
          </a:p>
        </p:txBody>
      </p:sp>
      <p:sp>
        <p:nvSpPr>
          <p:cNvPr id="38" name="矩形 37"/>
          <p:cNvSpPr/>
          <p:nvPr/>
        </p:nvSpPr>
        <p:spPr>
          <a:xfrm>
            <a:off x="691796" y="4038574"/>
            <a:ext cx="796247" cy="276999"/>
          </a:xfrm>
          <a:prstGeom prst="rect">
            <a:avLst/>
          </a:prstGeom>
        </p:spPr>
        <p:txBody>
          <a:bodyPr wrap="square">
            <a:spAutoFit/>
          </a:bodyPr>
          <a:lstStyle/>
          <a:p>
            <a:pPr algn="ctr"/>
            <a:r>
              <a:rPr lang="zh-CN" altLang="en-US" sz="1200" dirty="0" smtClean="0">
                <a:latin typeface="微软雅黑" pitchFamily="34" charset="-122"/>
                <a:ea typeface="微软雅黑" pitchFamily="34" charset="-122"/>
              </a:rPr>
              <a:t>用户需求</a:t>
            </a:r>
            <a:endParaRPr lang="zh-CN" altLang="en-US" sz="1200" dirty="0">
              <a:latin typeface="微软雅黑" pitchFamily="34" charset="-122"/>
              <a:ea typeface="微软雅黑" pitchFamily="34" charset="-122"/>
            </a:endParaRPr>
          </a:p>
        </p:txBody>
      </p:sp>
      <p:sp>
        <p:nvSpPr>
          <p:cNvPr id="39" name="矩形 38"/>
          <p:cNvSpPr/>
          <p:nvPr/>
        </p:nvSpPr>
        <p:spPr>
          <a:xfrm>
            <a:off x="1905862" y="2248585"/>
            <a:ext cx="1042823" cy="246221"/>
          </a:xfrm>
          <a:prstGeom prst="rect">
            <a:avLst/>
          </a:prstGeom>
        </p:spPr>
        <p:txBody>
          <a:bodyPr wrap="square">
            <a:spAutoFit/>
          </a:bodyPr>
          <a:lstStyle/>
          <a:p>
            <a:r>
              <a:rPr lang="zh-CN" altLang="en-US" sz="1000" dirty="0" smtClean="0">
                <a:latin typeface="微软雅黑" pitchFamily="34" charset="-122"/>
                <a:ea typeface="微软雅黑" pitchFamily="34" charset="-122"/>
              </a:rPr>
              <a:t>新兴战略产业</a:t>
            </a:r>
            <a:endParaRPr lang="zh-CN" altLang="en-US" sz="1000" dirty="0">
              <a:latin typeface="微软雅黑" pitchFamily="34" charset="-122"/>
              <a:ea typeface="微软雅黑" pitchFamily="34" charset="-122"/>
            </a:endParaRPr>
          </a:p>
        </p:txBody>
      </p:sp>
      <p:sp>
        <p:nvSpPr>
          <p:cNvPr id="40" name="矩形 39"/>
          <p:cNvSpPr/>
          <p:nvPr/>
        </p:nvSpPr>
        <p:spPr>
          <a:xfrm>
            <a:off x="1916136" y="2525983"/>
            <a:ext cx="1032549" cy="246221"/>
          </a:xfrm>
          <a:prstGeom prst="rect">
            <a:avLst/>
          </a:prstGeom>
        </p:spPr>
        <p:txBody>
          <a:bodyPr wrap="square">
            <a:spAutoFit/>
          </a:bodyPr>
          <a:lstStyle/>
          <a:p>
            <a:r>
              <a:rPr lang="zh-CN" altLang="en-US" sz="1000" dirty="0" smtClean="0">
                <a:latin typeface="微软雅黑" pitchFamily="34" charset="-122"/>
                <a:ea typeface="微软雅黑" pitchFamily="34" charset="-122"/>
              </a:rPr>
              <a:t>解决民生问题</a:t>
            </a:r>
            <a:endParaRPr lang="zh-CN" altLang="en-US" sz="1000" dirty="0">
              <a:latin typeface="微软雅黑" pitchFamily="34" charset="-122"/>
              <a:ea typeface="微软雅黑" pitchFamily="34" charset="-122"/>
            </a:endParaRPr>
          </a:p>
        </p:txBody>
      </p:sp>
      <p:sp>
        <p:nvSpPr>
          <p:cNvPr id="41" name="矩形 40"/>
          <p:cNvSpPr/>
          <p:nvPr/>
        </p:nvSpPr>
        <p:spPr>
          <a:xfrm>
            <a:off x="2928137" y="2228569"/>
            <a:ext cx="842484" cy="246221"/>
          </a:xfrm>
          <a:prstGeom prst="rect">
            <a:avLst/>
          </a:prstGeom>
        </p:spPr>
        <p:txBody>
          <a:bodyPr wrap="square">
            <a:spAutoFit/>
          </a:bodyPr>
          <a:lstStyle/>
          <a:p>
            <a:pPr algn="ctr"/>
            <a:r>
              <a:rPr lang="zh-CN" altLang="en-US" sz="1000" dirty="0" smtClean="0">
                <a:latin typeface="微软雅黑" pitchFamily="34" charset="-122"/>
                <a:ea typeface="微软雅黑" pitchFamily="34" charset="-122"/>
              </a:rPr>
              <a:t>社会维稳</a:t>
            </a:r>
            <a:endParaRPr lang="zh-CN" altLang="en-US" sz="1000" dirty="0">
              <a:latin typeface="微软雅黑" pitchFamily="34" charset="-122"/>
              <a:ea typeface="微软雅黑" pitchFamily="34" charset="-122"/>
            </a:endParaRPr>
          </a:p>
        </p:txBody>
      </p:sp>
      <p:sp>
        <p:nvSpPr>
          <p:cNvPr id="42" name="矩形 41"/>
          <p:cNvSpPr/>
          <p:nvPr/>
        </p:nvSpPr>
        <p:spPr>
          <a:xfrm>
            <a:off x="2933262" y="2546531"/>
            <a:ext cx="1094213" cy="246221"/>
          </a:xfrm>
          <a:prstGeom prst="rect">
            <a:avLst/>
          </a:prstGeom>
        </p:spPr>
        <p:txBody>
          <a:bodyPr wrap="square">
            <a:spAutoFit/>
          </a:bodyPr>
          <a:lstStyle/>
          <a:p>
            <a:r>
              <a:rPr lang="zh-CN" altLang="en-US" sz="1000" dirty="0" smtClean="0">
                <a:latin typeface="微软雅黑" pitchFamily="34" charset="-122"/>
                <a:ea typeface="微软雅黑" pitchFamily="34" charset="-122"/>
              </a:rPr>
              <a:t>城市运行安全</a:t>
            </a:r>
            <a:endParaRPr lang="zh-CN" altLang="en-US" sz="1000" dirty="0">
              <a:latin typeface="微软雅黑" pitchFamily="34" charset="-122"/>
              <a:ea typeface="微软雅黑" pitchFamily="34" charset="-122"/>
            </a:endParaRPr>
          </a:p>
        </p:txBody>
      </p:sp>
      <p:sp>
        <p:nvSpPr>
          <p:cNvPr id="43" name="矩形 42"/>
          <p:cNvSpPr/>
          <p:nvPr/>
        </p:nvSpPr>
        <p:spPr>
          <a:xfrm>
            <a:off x="2018876" y="3045832"/>
            <a:ext cx="1012001" cy="246221"/>
          </a:xfrm>
          <a:prstGeom prst="rect">
            <a:avLst/>
          </a:prstGeom>
        </p:spPr>
        <p:txBody>
          <a:bodyPr wrap="square">
            <a:spAutoFit/>
          </a:bodyPr>
          <a:lstStyle/>
          <a:p>
            <a:r>
              <a:rPr lang="zh-CN" altLang="en-US" sz="1000" dirty="0" smtClean="0">
                <a:latin typeface="微软雅黑" pitchFamily="34" charset="-122"/>
                <a:ea typeface="微软雅黑" pitchFamily="34" charset="-122"/>
              </a:rPr>
              <a:t>技术解决方案</a:t>
            </a:r>
            <a:endParaRPr lang="zh-CN" altLang="en-US" sz="1000" dirty="0">
              <a:latin typeface="微软雅黑" pitchFamily="34" charset="-122"/>
              <a:ea typeface="微软雅黑" pitchFamily="34" charset="-122"/>
            </a:endParaRPr>
          </a:p>
        </p:txBody>
      </p:sp>
      <p:sp>
        <p:nvSpPr>
          <p:cNvPr id="44" name="矩形 43"/>
          <p:cNvSpPr/>
          <p:nvPr/>
        </p:nvSpPr>
        <p:spPr>
          <a:xfrm>
            <a:off x="3071973" y="3061353"/>
            <a:ext cx="780836" cy="246221"/>
          </a:xfrm>
          <a:prstGeom prst="rect">
            <a:avLst/>
          </a:prstGeom>
        </p:spPr>
        <p:txBody>
          <a:bodyPr wrap="square">
            <a:spAutoFit/>
          </a:bodyPr>
          <a:lstStyle/>
          <a:p>
            <a:pPr algn="ctr"/>
            <a:r>
              <a:rPr lang="zh-CN" altLang="en-US" sz="1000" dirty="0" smtClean="0">
                <a:latin typeface="微软雅黑" pitchFamily="34" charset="-122"/>
                <a:ea typeface="微软雅黑" pitchFamily="34" charset="-122"/>
              </a:rPr>
              <a:t>商业模式</a:t>
            </a:r>
            <a:endParaRPr lang="zh-CN" altLang="en-US" sz="1000" dirty="0">
              <a:latin typeface="微软雅黑" pitchFamily="34" charset="-122"/>
              <a:ea typeface="微软雅黑" pitchFamily="34" charset="-122"/>
            </a:endParaRPr>
          </a:p>
        </p:txBody>
      </p:sp>
      <p:sp>
        <p:nvSpPr>
          <p:cNvPr id="45" name="矩形 44"/>
          <p:cNvSpPr/>
          <p:nvPr/>
        </p:nvSpPr>
        <p:spPr>
          <a:xfrm>
            <a:off x="2053517" y="3322875"/>
            <a:ext cx="823247" cy="246221"/>
          </a:xfrm>
          <a:prstGeom prst="rect">
            <a:avLst/>
          </a:prstGeom>
        </p:spPr>
        <p:txBody>
          <a:bodyPr wrap="square">
            <a:spAutoFit/>
          </a:bodyPr>
          <a:lstStyle/>
          <a:p>
            <a:pPr algn="ctr"/>
            <a:r>
              <a:rPr lang="zh-CN" altLang="en-US" sz="1000" dirty="0" smtClean="0">
                <a:latin typeface="微软雅黑" pitchFamily="34" charset="-122"/>
                <a:ea typeface="微软雅黑" pitchFamily="34" charset="-122"/>
              </a:rPr>
              <a:t>可持续性</a:t>
            </a:r>
            <a:endParaRPr lang="zh-CN" altLang="en-US" sz="1000" dirty="0">
              <a:latin typeface="微软雅黑" pitchFamily="34" charset="-122"/>
              <a:ea typeface="微软雅黑" pitchFamily="34" charset="-122"/>
            </a:endParaRPr>
          </a:p>
        </p:txBody>
      </p:sp>
      <p:sp>
        <p:nvSpPr>
          <p:cNvPr id="46" name="矩形 45"/>
          <p:cNvSpPr/>
          <p:nvPr/>
        </p:nvSpPr>
        <p:spPr>
          <a:xfrm>
            <a:off x="3074763" y="3314722"/>
            <a:ext cx="778044" cy="246221"/>
          </a:xfrm>
          <a:prstGeom prst="rect">
            <a:avLst/>
          </a:prstGeom>
        </p:spPr>
        <p:txBody>
          <a:bodyPr wrap="square">
            <a:spAutoFit/>
          </a:bodyPr>
          <a:lstStyle/>
          <a:p>
            <a:pPr algn="ctr"/>
            <a:r>
              <a:rPr lang="zh-CN" altLang="en-US" sz="1000" dirty="0" smtClean="0">
                <a:latin typeface="微软雅黑" pitchFamily="34" charset="-122"/>
                <a:ea typeface="微软雅黑" pitchFamily="34" charset="-122"/>
              </a:rPr>
              <a:t>商业利益</a:t>
            </a:r>
            <a:endParaRPr lang="zh-CN" altLang="en-US" sz="1000" dirty="0">
              <a:latin typeface="微软雅黑" pitchFamily="34" charset="-122"/>
              <a:ea typeface="微软雅黑" pitchFamily="34" charset="-122"/>
            </a:endParaRPr>
          </a:p>
        </p:txBody>
      </p:sp>
      <p:sp>
        <p:nvSpPr>
          <p:cNvPr id="47" name="矩形 46"/>
          <p:cNvSpPr/>
          <p:nvPr/>
        </p:nvSpPr>
        <p:spPr>
          <a:xfrm>
            <a:off x="1940504" y="3774285"/>
            <a:ext cx="1953405" cy="369332"/>
          </a:xfrm>
          <a:prstGeom prst="rect">
            <a:avLst/>
          </a:prstGeom>
        </p:spPr>
        <p:txBody>
          <a:bodyPr wrap="square">
            <a:spAutoFit/>
          </a:bodyPr>
          <a:lstStyle/>
          <a:p>
            <a:r>
              <a:rPr lang="zh-CN" altLang="en-US" sz="900" dirty="0" smtClean="0">
                <a:latin typeface="微软雅黑" pitchFamily="34" charset="-122"/>
                <a:ea typeface="微软雅黑" pitchFamily="34" charset="-122"/>
              </a:rPr>
              <a:t>生活安全、舒适、便利、愉悦，没有后顾之忧</a:t>
            </a:r>
            <a:endParaRPr lang="zh-CN" altLang="en-US" sz="900" dirty="0">
              <a:latin typeface="微软雅黑" pitchFamily="34" charset="-122"/>
              <a:ea typeface="微软雅黑" pitchFamily="34" charset="-122"/>
            </a:endParaRPr>
          </a:p>
        </p:txBody>
      </p:sp>
      <p:sp>
        <p:nvSpPr>
          <p:cNvPr id="48" name="矩形 47"/>
          <p:cNvSpPr/>
          <p:nvPr/>
        </p:nvSpPr>
        <p:spPr>
          <a:xfrm>
            <a:off x="1957232" y="4204470"/>
            <a:ext cx="1474338" cy="246221"/>
          </a:xfrm>
          <a:prstGeom prst="rect">
            <a:avLst/>
          </a:prstGeom>
        </p:spPr>
        <p:txBody>
          <a:bodyPr wrap="square">
            <a:spAutoFit/>
          </a:bodyPr>
          <a:lstStyle/>
          <a:p>
            <a:r>
              <a:rPr lang="zh-CN" altLang="en-US" sz="1000" dirty="0" smtClean="0">
                <a:latin typeface="微软雅黑" pitchFamily="34" charset="-122"/>
                <a:ea typeface="微软雅黑" pitchFamily="34" charset="-122"/>
              </a:rPr>
              <a:t>教育、健康、自我实现</a:t>
            </a:r>
            <a:endParaRPr lang="zh-CN" altLang="en-US" sz="1000" dirty="0">
              <a:latin typeface="微软雅黑" pitchFamily="34" charset="-122"/>
              <a:ea typeface="微软雅黑" pitchFamily="34" charset="-122"/>
            </a:endParaRPr>
          </a:p>
        </p:txBody>
      </p:sp>
      <p:sp>
        <p:nvSpPr>
          <p:cNvPr id="54" name="右箭头 53"/>
          <p:cNvSpPr/>
          <p:nvPr/>
        </p:nvSpPr>
        <p:spPr>
          <a:xfrm>
            <a:off x="1580509" y="2236600"/>
            <a:ext cx="226031" cy="551852"/>
          </a:xfrm>
          <a:prstGeom prst="rightArrow">
            <a:avLst>
              <a:gd name="adj1" fmla="val 46276"/>
              <a:gd name="adj2" fmla="val 50000"/>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3" name="右箭头 62"/>
          <p:cNvSpPr/>
          <p:nvPr/>
        </p:nvSpPr>
        <p:spPr>
          <a:xfrm>
            <a:off x="1619893" y="3027698"/>
            <a:ext cx="226031" cy="551852"/>
          </a:xfrm>
          <a:prstGeom prst="rightArrow">
            <a:avLst>
              <a:gd name="adj1" fmla="val 46276"/>
              <a:gd name="adj2" fmla="val 50000"/>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4" name="右箭头 63"/>
          <p:cNvSpPr/>
          <p:nvPr/>
        </p:nvSpPr>
        <p:spPr>
          <a:xfrm>
            <a:off x="1619893" y="3846352"/>
            <a:ext cx="226031" cy="551852"/>
          </a:xfrm>
          <a:prstGeom prst="rightArrow">
            <a:avLst>
              <a:gd name="adj1" fmla="val 46276"/>
              <a:gd name="adj2" fmla="val 50000"/>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5" name="圆角矩形 64"/>
          <p:cNvSpPr/>
          <p:nvPr/>
        </p:nvSpPr>
        <p:spPr>
          <a:xfrm>
            <a:off x="580492" y="3671107"/>
            <a:ext cx="3981234" cy="952265"/>
          </a:xfrm>
          <a:prstGeom prst="roundRect">
            <a:avLst>
              <a:gd name="adj" fmla="val 6400"/>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 xmlns:p14="http://schemas.microsoft.com/office/powerpoint/2010/main" val="95998782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0" y="176213"/>
            <a:ext cx="8229600" cy="415925"/>
          </a:xfrm>
        </p:spPr>
        <p:txBody>
          <a:bodyPr vert="horz" lIns="91440" tIns="45720" rIns="91440" bIns="45720" rtlCol="0" anchor="ctr">
            <a:noAutofit/>
          </a:bodyPr>
          <a:lstStyle/>
          <a:p>
            <a:pPr marL="400050" indent="-400050" algn="l">
              <a:lnSpc>
                <a:spcPct val="150000"/>
              </a:lnSpc>
              <a:defRPr/>
            </a:pPr>
            <a:r>
              <a:rPr lang="zh-CN" altLang="en-US" sz="2000" b="1" dirty="0" smtClean="0">
                <a:latin typeface="微软雅黑" pitchFamily="34" charset="-122"/>
                <a:ea typeface="微软雅黑" pitchFamily="34" charset="-122"/>
              </a:rPr>
              <a:t>一、智慧家居</a:t>
            </a:r>
          </a:p>
        </p:txBody>
      </p:sp>
      <p:sp>
        <p:nvSpPr>
          <p:cNvPr id="5" name="圆角矩形 4"/>
          <p:cNvSpPr/>
          <p:nvPr/>
        </p:nvSpPr>
        <p:spPr>
          <a:xfrm>
            <a:off x="5095954" y="1659272"/>
            <a:ext cx="996621" cy="541698"/>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2</a:t>
            </a:r>
            <a:r>
              <a:rPr lang="zh-CN" altLang="en-US" sz="1200" dirty="0" smtClean="0">
                <a:solidFill>
                  <a:schemeClr val="tx1"/>
                </a:solidFill>
                <a:latin typeface="微软雅黑" pitchFamily="34" charset="-122"/>
                <a:ea typeface="微软雅黑" pitchFamily="34" charset="-122"/>
              </a:rPr>
              <a:t>、智能控制方面</a:t>
            </a:r>
            <a:endParaRPr lang="zh-CN" altLang="en-US" sz="1200" dirty="0">
              <a:solidFill>
                <a:schemeClr val="tx1"/>
              </a:solidFill>
              <a:latin typeface="微软雅黑" pitchFamily="34" charset="-122"/>
              <a:ea typeface="微软雅黑" pitchFamily="34" charset="-122"/>
            </a:endParaRPr>
          </a:p>
        </p:txBody>
      </p:sp>
      <p:sp>
        <p:nvSpPr>
          <p:cNvPr id="6" name="圆角矩形 5"/>
          <p:cNvSpPr/>
          <p:nvPr/>
        </p:nvSpPr>
        <p:spPr>
          <a:xfrm>
            <a:off x="5095954" y="3537704"/>
            <a:ext cx="996621" cy="541698"/>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4</a:t>
            </a:r>
            <a:r>
              <a:rPr lang="zh-CN" altLang="en-US" sz="1200" dirty="0" smtClean="0">
                <a:solidFill>
                  <a:schemeClr val="tx1"/>
                </a:solidFill>
                <a:latin typeface="微软雅黑" pitchFamily="34" charset="-122"/>
                <a:ea typeface="微软雅黑" pitchFamily="34" charset="-122"/>
              </a:rPr>
              <a:t>、产品智能方面</a:t>
            </a:r>
            <a:endParaRPr lang="zh-CN" altLang="en-US" sz="1200" dirty="0">
              <a:solidFill>
                <a:schemeClr val="tx1"/>
              </a:solidFill>
              <a:latin typeface="微软雅黑" pitchFamily="34" charset="-122"/>
              <a:ea typeface="微软雅黑" pitchFamily="34" charset="-122"/>
            </a:endParaRPr>
          </a:p>
        </p:txBody>
      </p:sp>
      <p:sp>
        <p:nvSpPr>
          <p:cNvPr id="7" name="圆角矩形 6"/>
          <p:cNvSpPr/>
          <p:nvPr/>
        </p:nvSpPr>
        <p:spPr>
          <a:xfrm>
            <a:off x="2712374" y="1587322"/>
            <a:ext cx="996621" cy="541698"/>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1</a:t>
            </a:r>
            <a:r>
              <a:rPr lang="zh-CN" altLang="en-US" sz="1200" dirty="0" smtClean="0">
                <a:solidFill>
                  <a:schemeClr val="tx1"/>
                </a:solidFill>
                <a:latin typeface="微软雅黑" pitchFamily="34" charset="-122"/>
                <a:ea typeface="微软雅黑" pitchFamily="34" charset="-122"/>
              </a:rPr>
              <a:t>、节能环保方面</a:t>
            </a:r>
            <a:endParaRPr lang="zh-CN" altLang="en-US" sz="1200" dirty="0">
              <a:solidFill>
                <a:schemeClr val="tx1"/>
              </a:solidFill>
              <a:latin typeface="微软雅黑" pitchFamily="34" charset="-122"/>
              <a:ea typeface="微软雅黑" pitchFamily="34" charset="-122"/>
            </a:endParaRPr>
          </a:p>
        </p:txBody>
      </p:sp>
      <p:sp>
        <p:nvSpPr>
          <p:cNvPr id="8" name="圆角矩形 7"/>
          <p:cNvSpPr/>
          <p:nvPr/>
        </p:nvSpPr>
        <p:spPr>
          <a:xfrm>
            <a:off x="2712374" y="3556534"/>
            <a:ext cx="996621" cy="541698"/>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smtClean="0">
                <a:solidFill>
                  <a:schemeClr val="tx1"/>
                </a:solidFill>
                <a:latin typeface="微软雅黑" pitchFamily="34" charset="-122"/>
                <a:ea typeface="微软雅黑" pitchFamily="34" charset="-122"/>
              </a:rPr>
              <a:t>3</a:t>
            </a:r>
            <a:r>
              <a:rPr lang="zh-CN" altLang="en-US" sz="1200" dirty="0" smtClean="0">
                <a:solidFill>
                  <a:schemeClr val="tx1"/>
                </a:solidFill>
                <a:latin typeface="微软雅黑" pitchFamily="34" charset="-122"/>
                <a:ea typeface="微软雅黑" pitchFamily="34" charset="-122"/>
              </a:rPr>
              <a:t>、信息互动方面</a:t>
            </a:r>
            <a:endParaRPr lang="zh-CN" altLang="en-US" sz="1200" dirty="0">
              <a:solidFill>
                <a:schemeClr val="tx1"/>
              </a:solidFill>
              <a:latin typeface="微软雅黑" pitchFamily="34" charset="-122"/>
              <a:ea typeface="微软雅黑" pitchFamily="34" charset="-122"/>
            </a:endParaRPr>
          </a:p>
        </p:txBody>
      </p:sp>
      <p:sp>
        <p:nvSpPr>
          <p:cNvPr id="9" name="圆角矩形 8"/>
          <p:cNvSpPr/>
          <p:nvPr/>
        </p:nvSpPr>
        <p:spPr>
          <a:xfrm>
            <a:off x="4161031" y="2387016"/>
            <a:ext cx="607318" cy="984586"/>
          </a:xfrm>
          <a:prstGeom prst="round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solidFill>
                <a:latin typeface="微软雅黑" pitchFamily="34" charset="-122"/>
                <a:ea typeface="微软雅黑" pitchFamily="34" charset="-122"/>
              </a:rPr>
              <a:t>智慧家居</a:t>
            </a:r>
            <a:endParaRPr lang="en-US" altLang="zh-CN" sz="1400" b="1" dirty="0" smtClean="0">
              <a:solidFill>
                <a:schemeClr val="tx1"/>
              </a:solidFill>
              <a:latin typeface="微软雅黑" pitchFamily="34" charset="-122"/>
              <a:ea typeface="微软雅黑" pitchFamily="34" charset="-122"/>
            </a:endParaRPr>
          </a:p>
          <a:p>
            <a:pPr algn="ctr"/>
            <a:r>
              <a:rPr lang="zh-CN" altLang="en-US" sz="1400" b="1" dirty="0" smtClean="0">
                <a:solidFill>
                  <a:schemeClr val="tx1"/>
                </a:solidFill>
                <a:latin typeface="微软雅黑" pitchFamily="34" charset="-122"/>
                <a:ea typeface="微软雅黑" pitchFamily="34" charset="-122"/>
              </a:rPr>
              <a:t>四个方面</a:t>
            </a:r>
            <a:endParaRPr lang="zh-CN" altLang="en-US" sz="1400" b="1" dirty="0">
              <a:solidFill>
                <a:schemeClr val="tx1"/>
              </a:solidFill>
              <a:latin typeface="微软雅黑" pitchFamily="34" charset="-122"/>
              <a:ea typeface="微软雅黑" pitchFamily="34" charset="-122"/>
            </a:endParaRPr>
          </a:p>
        </p:txBody>
      </p:sp>
      <p:cxnSp>
        <p:nvCxnSpPr>
          <p:cNvPr id="11" name="肘形连接符 10"/>
          <p:cNvCxnSpPr>
            <a:stCxn id="9" idx="3"/>
            <a:endCxn id="5" idx="1"/>
          </p:cNvCxnSpPr>
          <p:nvPr/>
        </p:nvCxnSpPr>
        <p:spPr>
          <a:xfrm flipV="1">
            <a:off x="4768349" y="1930121"/>
            <a:ext cx="327605" cy="949188"/>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肘形连接符 11"/>
          <p:cNvCxnSpPr>
            <a:stCxn id="9" idx="3"/>
            <a:endCxn id="6" idx="1"/>
          </p:cNvCxnSpPr>
          <p:nvPr/>
        </p:nvCxnSpPr>
        <p:spPr>
          <a:xfrm>
            <a:off x="4768349" y="2879309"/>
            <a:ext cx="327605" cy="929244"/>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5" name="肘形连接符 14"/>
          <p:cNvCxnSpPr>
            <a:stCxn id="9" idx="1"/>
            <a:endCxn id="7" idx="3"/>
          </p:cNvCxnSpPr>
          <p:nvPr/>
        </p:nvCxnSpPr>
        <p:spPr>
          <a:xfrm rot="10800000">
            <a:off x="3708995" y="1858171"/>
            <a:ext cx="452036" cy="1021138"/>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8" name="肘形连接符 17"/>
          <p:cNvCxnSpPr>
            <a:stCxn id="9" idx="1"/>
            <a:endCxn id="8" idx="3"/>
          </p:cNvCxnSpPr>
          <p:nvPr/>
        </p:nvCxnSpPr>
        <p:spPr>
          <a:xfrm rot="10800000" flipV="1">
            <a:off x="3708995" y="2879309"/>
            <a:ext cx="452036" cy="948074"/>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33" name="圆角矩形 32"/>
          <p:cNvSpPr/>
          <p:nvPr/>
        </p:nvSpPr>
        <p:spPr>
          <a:xfrm>
            <a:off x="6779230" y="1134737"/>
            <a:ext cx="1041116" cy="310534"/>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智能安防</a:t>
            </a:r>
            <a:endParaRPr lang="zh-CN" altLang="en-US" sz="1200" dirty="0">
              <a:solidFill>
                <a:schemeClr val="tx1"/>
              </a:solidFill>
              <a:latin typeface="微软雅黑" pitchFamily="34" charset="-122"/>
              <a:ea typeface="微软雅黑" pitchFamily="34" charset="-122"/>
            </a:endParaRPr>
          </a:p>
        </p:txBody>
      </p:sp>
      <p:sp>
        <p:nvSpPr>
          <p:cNvPr id="34" name="圆角矩形 33"/>
          <p:cNvSpPr/>
          <p:nvPr/>
        </p:nvSpPr>
        <p:spPr>
          <a:xfrm>
            <a:off x="6779230" y="1590220"/>
            <a:ext cx="1041116" cy="310534"/>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灯光智能化</a:t>
            </a:r>
            <a:endParaRPr lang="zh-CN" altLang="en-US" sz="1200" dirty="0">
              <a:solidFill>
                <a:schemeClr val="tx1"/>
              </a:solidFill>
              <a:latin typeface="微软雅黑" pitchFamily="34" charset="-122"/>
              <a:ea typeface="微软雅黑" pitchFamily="34" charset="-122"/>
            </a:endParaRPr>
          </a:p>
        </p:txBody>
      </p:sp>
      <p:sp>
        <p:nvSpPr>
          <p:cNvPr id="35" name="圆角矩形 34"/>
          <p:cNvSpPr/>
          <p:nvPr/>
        </p:nvSpPr>
        <p:spPr>
          <a:xfrm>
            <a:off x="6779230" y="2045703"/>
            <a:ext cx="1041116" cy="310534"/>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多用户权限</a:t>
            </a:r>
            <a:endParaRPr lang="zh-CN" altLang="en-US" sz="1200" dirty="0">
              <a:solidFill>
                <a:schemeClr val="tx1"/>
              </a:solidFill>
              <a:latin typeface="微软雅黑" pitchFamily="34" charset="-122"/>
              <a:ea typeface="微软雅黑" pitchFamily="34" charset="-122"/>
            </a:endParaRPr>
          </a:p>
        </p:txBody>
      </p:sp>
      <p:cxnSp>
        <p:nvCxnSpPr>
          <p:cNvPr id="42" name="肘形连接符 41"/>
          <p:cNvCxnSpPr>
            <a:stCxn id="5" idx="3"/>
            <a:endCxn id="33" idx="1"/>
          </p:cNvCxnSpPr>
          <p:nvPr/>
        </p:nvCxnSpPr>
        <p:spPr>
          <a:xfrm flipV="1">
            <a:off x="6092575" y="1290004"/>
            <a:ext cx="686655" cy="640117"/>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45" name="肘形连接符 44"/>
          <p:cNvCxnSpPr>
            <a:stCxn id="5" idx="3"/>
            <a:endCxn id="34" idx="1"/>
          </p:cNvCxnSpPr>
          <p:nvPr/>
        </p:nvCxnSpPr>
        <p:spPr>
          <a:xfrm flipV="1">
            <a:off x="6092575" y="1745487"/>
            <a:ext cx="686655" cy="184634"/>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48" name="肘形连接符 47"/>
          <p:cNvCxnSpPr>
            <a:stCxn id="5" idx="3"/>
            <a:endCxn id="35" idx="1"/>
          </p:cNvCxnSpPr>
          <p:nvPr/>
        </p:nvCxnSpPr>
        <p:spPr>
          <a:xfrm>
            <a:off x="6092575" y="1930121"/>
            <a:ext cx="686655" cy="270849"/>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71" name="圆角矩形 70"/>
          <p:cNvSpPr/>
          <p:nvPr/>
        </p:nvSpPr>
        <p:spPr>
          <a:xfrm>
            <a:off x="6787794" y="3033717"/>
            <a:ext cx="1041116" cy="310534"/>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可视电话</a:t>
            </a:r>
            <a:endParaRPr lang="zh-CN" altLang="en-US" sz="1200" dirty="0">
              <a:solidFill>
                <a:schemeClr val="tx1"/>
              </a:solidFill>
              <a:latin typeface="微软雅黑" pitchFamily="34" charset="-122"/>
              <a:ea typeface="微软雅黑" pitchFamily="34" charset="-122"/>
            </a:endParaRPr>
          </a:p>
        </p:txBody>
      </p:sp>
      <p:sp>
        <p:nvSpPr>
          <p:cNvPr id="72" name="圆角矩形 71"/>
          <p:cNvSpPr/>
          <p:nvPr/>
        </p:nvSpPr>
        <p:spPr>
          <a:xfrm>
            <a:off x="6787794" y="3429268"/>
            <a:ext cx="1041116" cy="310534"/>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车库管理</a:t>
            </a:r>
            <a:endParaRPr lang="zh-CN" altLang="en-US" sz="1200" dirty="0">
              <a:solidFill>
                <a:schemeClr val="tx1"/>
              </a:solidFill>
              <a:latin typeface="微软雅黑" pitchFamily="34" charset="-122"/>
              <a:ea typeface="微软雅黑" pitchFamily="34" charset="-122"/>
            </a:endParaRPr>
          </a:p>
        </p:txBody>
      </p:sp>
      <p:sp>
        <p:nvSpPr>
          <p:cNvPr id="73" name="圆角矩形 72"/>
          <p:cNvSpPr/>
          <p:nvPr/>
        </p:nvSpPr>
        <p:spPr>
          <a:xfrm>
            <a:off x="6787794" y="3824819"/>
            <a:ext cx="1041116" cy="310534"/>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应急系统</a:t>
            </a:r>
            <a:endParaRPr lang="zh-CN" altLang="en-US" sz="1200" dirty="0">
              <a:solidFill>
                <a:schemeClr val="tx1"/>
              </a:solidFill>
              <a:latin typeface="微软雅黑" pitchFamily="34" charset="-122"/>
              <a:ea typeface="微软雅黑" pitchFamily="34" charset="-122"/>
            </a:endParaRPr>
          </a:p>
        </p:txBody>
      </p:sp>
      <p:sp>
        <p:nvSpPr>
          <p:cNvPr id="74" name="圆角矩形 73"/>
          <p:cNvSpPr/>
          <p:nvPr/>
        </p:nvSpPr>
        <p:spPr>
          <a:xfrm>
            <a:off x="6787794" y="4220371"/>
            <a:ext cx="1041116" cy="310534"/>
          </a:xfrm>
          <a:prstGeom prst="round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智能影院</a:t>
            </a:r>
            <a:endParaRPr lang="zh-CN" altLang="en-US" sz="1200" dirty="0">
              <a:solidFill>
                <a:schemeClr val="tx1"/>
              </a:solidFill>
              <a:latin typeface="微软雅黑" pitchFamily="34" charset="-122"/>
              <a:ea typeface="微软雅黑" pitchFamily="34" charset="-122"/>
            </a:endParaRPr>
          </a:p>
        </p:txBody>
      </p:sp>
      <p:cxnSp>
        <p:nvCxnSpPr>
          <p:cNvPr id="75" name="肘形连接符 74"/>
          <p:cNvCxnSpPr>
            <a:stCxn id="6" idx="3"/>
            <a:endCxn id="71" idx="1"/>
          </p:cNvCxnSpPr>
          <p:nvPr/>
        </p:nvCxnSpPr>
        <p:spPr>
          <a:xfrm flipV="1">
            <a:off x="6092575" y="3188984"/>
            <a:ext cx="695219" cy="619569"/>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8" name="肘形连接符 77"/>
          <p:cNvCxnSpPr>
            <a:stCxn id="6" idx="3"/>
            <a:endCxn id="72" idx="1"/>
          </p:cNvCxnSpPr>
          <p:nvPr/>
        </p:nvCxnSpPr>
        <p:spPr>
          <a:xfrm flipV="1">
            <a:off x="6092575" y="3584535"/>
            <a:ext cx="695219" cy="224018"/>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1" name="肘形连接符 80"/>
          <p:cNvCxnSpPr>
            <a:stCxn id="6" idx="3"/>
            <a:endCxn id="73" idx="1"/>
          </p:cNvCxnSpPr>
          <p:nvPr/>
        </p:nvCxnSpPr>
        <p:spPr>
          <a:xfrm>
            <a:off x="6092575" y="3808553"/>
            <a:ext cx="695219" cy="171533"/>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4" name="肘形连接符 83"/>
          <p:cNvCxnSpPr>
            <a:stCxn id="6" idx="3"/>
            <a:endCxn id="74" idx="1"/>
          </p:cNvCxnSpPr>
          <p:nvPr/>
        </p:nvCxnSpPr>
        <p:spPr>
          <a:xfrm>
            <a:off x="6092575" y="3808553"/>
            <a:ext cx="695219" cy="567085"/>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87" name="圆角矩形 86"/>
          <p:cNvSpPr/>
          <p:nvPr/>
        </p:nvSpPr>
        <p:spPr>
          <a:xfrm>
            <a:off x="1018855" y="976644"/>
            <a:ext cx="1041116" cy="273099"/>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环境监控</a:t>
            </a:r>
            <a:endParaRPr lang="zh-CN" altLang="en-US" sz="1200" dirty="0">
              <a:solidFill>
                <a:schemeClr val="tx1"/>
              </a:solidFill>
              <a:latin typeface="微软雅黑" pitchFamily="34" charset="-122"/>
              <a:ea typeface="微软雅黑" pitchFamily="34" charset="-122"/>
            </a:endParaRPr>
          </a:p>
        </p:txBody>
      </p:sp>
      <p:sp>
        <p:nvSpPr>
          <p:cNvPr id="88" name="圆角矩形 87"/>
          <p:cNvSpPr/>
          <p:nvPr/>
        </p:nvSpPr>
        <p:spPr>
          <a:xfrm>
            <a:off x="1018855" y="1344798"/>
            <a:ext cx="1041116" cy="273099"/>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智能私家车</a:t>
            </a:r>
            <a:endParaRPr lang="zh-CN" altLang="en-US" sz="1200" dirty="0">
              <a:solidFill>
                <a:schemeClr val="tx1"/>
              </a:solidFill>
              <a:latin typeface="微软雅黑" pitchFamily="34" charset="-122"/>
              <a:ea typeface="微软雅黑" pitchFamily="34" charset="-122"/>
            </a:endParaRPr>
          </a:p>
        </p:txBody>
      </p:sp>
      <p:sp>
        <p:nvSpPr>
          <p:cNvPr id="89" name="圆角矩形 88"/>
          <p:cNvSpPr/>
          <p:nvPr/>
        </p:nvSpPr>
        <p:spPr>
          <a:xfrm>
            <a:off x="1018855" y="1712952"/>
            <a:ext cx="1041116" cy="273099"/>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社区信息</a:t>
            </a:r>
            <a:endParaRPr lang="zh-CN" altLang="en-US" sz="1200" dirty="0">
              <a:solidFill>
                <a:schemeClr val="tx1"/>
              </a:solidFill>
              <a:latin typeface="微软雅黑" pitchFamily="34" charset="-122"/>
              <a:ea typeface="微软雅黑" pitchFamily="34" charset="-122"/>
            </a:endParaRPr>
          </a:p>
        </p:txBody>
      </p:sp>
      <p:sp>
        <p:nvSpPr>
          <p:cNvPr id="90" name="圆角矩形 89"/>
          <p:cNvSpPr/>
          <p:nvPr/>
        </p:nvSpPr>
        <p:spPr>
          <a:xfrm>
            <a:off x="1018855" y="2081106"/>
            <a:ext cx="1041116" cy="273099"/>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导向实施</a:t>
            </a:r>
            <a:endParaRPr lang="zh-CN" altLang="en-US" sz="1200" dirty="0">
              <a:solidFill>
                <a:schemeClr val="tx1"/>
              </a:solidFill>
              <a:latin typeface="微软雅黑" pitchFamily="34" charset="-122"/>
              <a:ea typeface="微软雅黑" pitchFamily="34" charset="-122"/>
            </a:endParaRPr>
          </a:p>
        </p:txBody>
      </p:sp>
      <p:sp>
        <p:nvSpPr>
          <p:cNvPr id="91" name="圆角矩形 90"/>
          <p:cNvSpPr/>
          <p:nvPr/>
        </p:nvSpPr>
        <p:spPr>
          <a:xfrm>
            <a:off x="1018855" y="2449260"/>
            <a:ext cx="1041116" cy="273099"/>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耗能监控</a:t>
            </a:r>
            <a:endParaRPr lang="zh-CN" altLang="en-US" sz="1200" dirty="0">
              <a:solidFill>
                <a:schemeClr val="tx1"/>
              </a:solidFill>
              <a:latin typeface="微软雅黑" pitchFamily="34" charset="-122"/>
              <a:ea typeface="微软雅黑" pitchFamily="34" charset="-122"/>
            </a:endParaRPr>
          </a:p>
        </p:txBody>
      </p:sp>
      <p:cxnSp>
        <p:nvCxnSpPr>
          <p:cNvPr id="97" name="肘形连接符 96"/>
          <p:cNvCxnSpPr>
            <a:stCxn id="7" idx="1"/>
            <a:endCxn id="87" idx="3"/>
          </p:cNvCxnSpPr>
          <p:nvPr/>
        </p:nvCxnSpPr>
        <p:spPr>
          <a:xfrm rot="10800000">
            <a:off x="2059972" y="1113195"/>
            <a:ext cx="652403" cy="744977"/>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0" name="肘形连接符 99"/>
          <p:cNvCxnSpPr>
            <a:stCxn id="7" idx="1"/>
            <a:endCxn id="88" idx="3"/>
          </p:cNvCxnSpPr>
          <p:nvPr/>
        </p:nvCxnSpPr>
        <p:spPr>
          <a:xfrm rot="10800000">
            <a:off x="2059972" y="1481349"/>
            <a:ext cx="652403" cy="376823"/>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3" name="肘形连接符 102"/>
          <p:cNvCxnSpPr>
            <a:stCxn id="7" idx="1"/>
            <a:endCxn id="89" idx="3"/>
          </p:cNvCxnSpPr>
          <p:nvPr/>
        </p:nvCxnSpPr>
        <p:spPr>
          <a:xfrm rot="10800000">
            <a:off x="2059972" y="1849503"/>
            <a:ext cx="652403" cy="8669"/>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6" name="肘形连接符 105"/>
          <p:cNvCxnSpPr>
            <a:stCxn id="7" idx="1"/>
            <a:endCxn id="90" idx="3"/>
          </p:cNvCxnSpPr>
          <p:nvPr/>
        </p:nvCxnSpPr>
        <p:spPr>
          <a:xfrm rot="10800000" flipV="1">
            <a:off x="2059972" y="1858170"/>
            <a:ext cx="652403" cy="359485"/>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0" name="肘形连接符 109"/>
          <p:cNvCxnSpPr>
            <a:stCxn id="7" idx="1"/>
            <a:endCxn id="91" idx="3"/>
          </p:cNvCxnSpPr>
          <p:nvPr/>
        </p:nvCxnSpPr>
        <p:spPr>
          <a:xfrm rot="10800000" flipV="1">
            <a:off x="2059972" y="1858170"/>
            <a:ext cx="652403" cy="727639"/>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13" name="圆角矩形 112"/>
          <p:cNvSpPr/>
          <p:nvPr/>
        </p:nvSpPr>
        <p:spPr>
          <a:xfrm>
            <a:off x="1018855" y="3111926"/>
            <a:ext cx="1041116" cy="273099"/>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家电控制</a:t>
            </a:r>
            <a:endParaRPr lang="zh-CN" altLang="en-US" sz="1200" dirty="0">
              <a:solidFill>
                <a:schemeClr val="tx1"/>
              </a:solidFill>
              <a:latin typeface="微软雅黑" pitchFamily="34" charset="-122"/>
              <a:ea typeface="微软雅黑" pitchFamily="34" charset="-122"/>
            </a:endParaRPr>
          </a:p>
        </p:txBody>
      </p:sp>
      <p:sp>
        <p:nvSpPr>
          <p:cNvPr id="114" name="圆角矩形 113"/>
          <p:cNvSpPr/>
          <p:nvPr/>
        </p:nvSpPr>
        <p:spPr>
          <a:xfrm>
            <a:off x="1018855" y="3471518"/>
            <a:ext cx="1041116" cy="273099"/>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互动社区</a:t>
            </a:r>
            <a:endParaRPr lang="zh-CN" altLang="en-US" sz="1200" dirty="0">
              <a:solidFill>
                <a:schemeClr val="tx1"/>
              </a:solidFill>
              <a:latin typeface="微软雅黑" pitchFamily="34" charset="-122"/>
              <a:ea typeface="微软雅黑" pitchFamily="34" charset="-122"/>
            </a:endParaRPr>
          </a:p>
        </p:txBody>
      </p:sp>
      <p:sp>
        <p:nvSpPr>
          <p:cNvPr id="115" name="圆角矩形 114"/>
          <p:cNvSpPr/>
          <p:nvPr/>
        </p:nvSpPr>
        <p:spPr>
          <a:xfrm>
            <a:off x="1018855" y="3831110"/>
            <a:ext cx="1041116" cy="273099"/>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家居医疗</a:t>
            </a:r>
            <a:endParaRPr lang="zh-CN" altLang="en-US" sz="1200" dirty="0">
              <a:solidFill>
                <a:schemeClr val="tx1"/>
              </a:solidFill>
              <a:latin typeface="微软雅黑" pitchFamily="34" charset="-122"/>
              <a:ea typeface="微软雅黑" pitchFamily="34" charset="-122"/>
            </a:endParaRPr>
          </a:p>
        </p:txBody>
      </p:sp>
      <p:sp>
        <p:nvSpPr>
          <p:cNvPr id="123" name="圆角矩形 122"/>
          <p:cNvSpPr/>
          <p:nvPr/>
        </p:nvSpPr>
        <p:spPr>
          <a:xfrm>
            <a:off x="1018855" y="4190703"/>
            <a:ext cx="1041116" cy="273099"/>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solidFill>
                  <a:schemeClr val="tx1"/>
                </a:solidFill>
                <a:latin typeface="微软雅黑" pitchFamily="34" charset="-122"/>
                <a:ea typeface="微软雅黑" pitchFamily="34" charset="-122"/>
              </a:rPr>
              <a:t>视频安全</a:t>
            </a:r>
            <a:endParaRPr lang="zh-CN" altLang="en-US" sz="1200" dirty="0">
              <a:solidFill>
                <a:schemeClr val="tx1"/>
              </a:solidFill>
              <a:latin typeface="微软雅黑" pitchFamily="34" charset="-122"/>
              <a:ea typeface="微软雅黑" pitchFamily="34" charset="-122"/>
            </a:endParaRPr>
          </a:p>
        </p:txBody>
      </p:sp>
      <p:cxnSp>
        <p:nvCxnSpPr>
          <p:cNvPr id="124" name="肘形连接符 123"/>
          <p:cNvCxnSpPr>
            <a:stCxn id="8" idx="1"/>
            <a:endCxn id="113" idx="3"/>
          </p:cNvCxnSpPr>
          <p:nvPr/>
        </p:nvCxnSpPr>
        <p:spPr>
          <a:xfrm rot="10800000">
            <a:off x="2059972" y="3248477"/>
            <a:ext cx="652403" cy="578907"/>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7" name="肘形连接符 126"/>
          <p:cNvCxnSpPr>
            <a:stCxn id="8" idx="1"/>
            <a:endCxn id="114" idx="3"/>
          </p:cNvCxnSpPr>
          <p:nvPr/>
        </p:nvCxnSpPr>
        <p:spPr>
          <a:xfrm rot="10800000">
            <a:off x="2059972" y="3608069"/>
            <a:ext cx="652403" cy="219315"/>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30" name="肘形连接符 129"/>
          <p:cNvCxnSpPr>
            <a:stCxn id="8" idx="1"/>
            <a:endCxn id="115" idx="3"/>
          </p:cNvCxnSpPr>
          <p:nvPr/>
        </p:nvCxnSpPr>
        <p:spPr>
          <a:xfrm rot="10800000" flipV="1">
            <a:off x="2059972" y="3827382"/>
            <a:ext cx="652403" cy="140277"/>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33" name="肘形连接符 132"/>
          <p:cNvCxnSpPr>
            <a:stCxn id="8" idx="1"/>
            <a:endCxn id="123" idx="3"/>
          </p:cNvCxnSpPr>
          <p:nvPr/>
        </p:nvCxnSpPr>
        <p:spPr>
          <a:xfrm rot="10800000" flipV="1">
            <a:off x="2059972" y="3827383"/>
            <a:ext cx="652403" cy="499870"/>
          </a:xfrm>
          <a:prstGeom prst="bentConnector3">
            <a:avLst>
              <a:gd name="adj1" fmla="val 50000"/>
            </a:avLst>
          </a:prstGeom>
          <a:ln w="12700">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XunHChF#"/>
  <p:tag name="MH_LAYOUT" val="TitleSubTitle"/>
  <p:tag name="MH" val="20161018112038"/>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7"/>
</p:tagLst>
</file>

<file path=ppt/tags/tag12.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8"/>
</p:tagLst>
</file>

<file path=ppt/tags/tag13.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9"/>
</p:tagLst>
</file>

<file path=ppt/tags/tag14.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10"/>
</p:tagLst>
</file>

<file path=ppt/tags/tag15.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3"/>
</p:tagLst>
</file>

<file path=ppt/tags/tag18.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7"/>
</p:tagLst>
</file>

<file path=ppt/tags/tag19.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61011150752"/>
  <p:tag name="MH_LIBRARY" val="GRAPHIC"/>
  <p:tag name="MH_TYPE" val="SubTitle"/>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Other"/>
  <p:tag name="MH_ORDER" val="9"/>
</p:tagLst>
</file>

<file path=ppt/tags/tag21.xml><?xml version="1.0" encoding="utf-8"?>
<p:tagLst xmlns:a="http://schemas.openxmlformats.org/drawingml/2006/main" xmlns:r="http://schemas.openxmlformats.org/officeDocument/2006/relationships" xmlns:p="http://schemas.openxmlformats.org/presentationml/2006/main">
  <p:tag name="MH" val="20161019111954"/>
  <p:tag name="MH_LIBRARY" val="GRAPHIC"/>
  <p:tag name="MH_TYPE" val="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1011150752"/>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11150752"/>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1011150752"/>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1018112038"/>
  <p:tag name="MH_LIBRARY" val="GRAPHIC"/>
  <p:tag name="MH_TYPE" val="Other"/>
  <p:tag name="MH_ORDER" val="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6662</TotalTime>
  <Words>4747</Words>
  <Application>Microsoft Office PowerPoint</Application>
  <PresentationFormat>全屏显示(16:9)</PresentationFormat>
  <Paragraphs>575</Paragraphs>
  <Slides>42</Slides>
  <Notes>0</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自定义设计方案</vt:lpstr>
      <vt:lpstr>智慧社区分析与国内外 运营案例分享  2016年9月</vt:lpstr>
      <vt:lpstr>目录</vt:lpstr>
      <vt:lpstr>一、智慧社区的特点</vt:lpstr>
      <vt:lpstr>二、智慧社区的组成元素</vt:lpstr>
      <vt:lpstr>三、智慧社区体系架构</vt:lpstr>
      <vt:lpstr>智慧社区技术架构</vt:lpstr>
      <vt:lpstr>目录</vt:lpstr>
      <vt:lpstr>组成智慧社区四个行业</vt:lpstr>
      <vt:lpstr>一、智慧家居</vt:lpstr>
      <vt:lpstr>智慧家居应用展示</vt:lpstr>
      <vt:lpstr>二、智慧物业</vt:lpstr>
      <vt:lpstr>智慧物业应用展示-视频监控应用</vt:lpstr>
      <vt:lpstr>智慧物业应用展示-电子围栏应用</vt:lpstr>
      <vt:lpstr>智慧物业应用展示-电子巡更</vt:lpstr>
      <vt:lpstr>智慧物业应用展示-小区门户管理</vt:lpstr>
      <vt:lpstr>三、智慧商业-020电商</vt:lpstr>
      <vt:lpstr>智慧商业展示-各类APP应用</vt:lpstr>
      <vt:lpstr>智慧商业展示-养老服务应用展示</vt:lpstr>
      <vt:lpstr>智慧商业展示-智慧医疗应用展示</vt:lpstr>
      <vt:lpstr>四、智慧生活-政务服务应用展示</vt:lpstr>
      <vt:lpstr>智慧生活-第三方平台应用展示</vt:lpstr>
      <vt:lpstr>目录</vt:lpstr>
      <vt:lpstr>智慧社区建设方向 </vt:lpstr>
      <vt:lpstr>一、政府主导型的智慧社区展示</vt:lpstr>
      <vt:lpstr>二、开发商主导型的智慧社区展示</vt:lpstr>
      <vt:lpstr>三、服务企业主导型的智慧社区展示</vt:lpstr>
      <vt:lpstr>目录</vt:lpstr>
      <vt:lpstr>一、电商运营策略-吸引新客户</vt:lpstr>
      <vt:lpstr>电商运营策略-留住老客户</vt:lpstr>
      <vt:lpstr>一、Postmates——同城速递，一小时送达</vt:lpstr>
      <vt:lpstr>二、Washio——上门洗衣O2O，更便捷</vt:lpstr>
      <vt:lpstr>三、Instacart——杂食购买按需服务公司</vt:lpstr>
      <vt:lpstr>四、BloomThat——鲜花配送定制服务</vt:lpstr>
      <vt:lpstr>五、Festicket——从门票、交通到食宿的一站式服务</vt:lpstr>
      <vt:lpstr>六、Zaarly——移动版的O2O平台消费</vt:lpstr>
      <vt:lpstr>七、TaskRabbit——代办、代买服务公司</vt:lpstr>
      <vt:lpstr>八、Handy——保洁和维修按需服务公司</vt:lpstr>
      <vt:lpstr>九、SpoonRocket——重模式的餐饮预订按需服务</vt:lpstr>
      <vt:lpstr>二、经典运营案例分享-情人节全城示爱，O2O的新玩法</vt:lpstr>
      <vt:lpstr>“边看边买” : 观剧新风尚</vt:lpstr>
      <vt:lpstr>阿姨帮-一个男人带领一帮阿姨“自我颠覆”</vt:lpstr>
      <vt:lpstr>找到身边的好牙医</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国安投资VIS总办汇报会</dc:title>
  <dc:creator>apple Apple</dc:creator>
  <cp:lastModifiedBy>zhanghui</cp:lastModifiedBy>
  <cp:revision>373</cp:revision>
  <dcterms:created xsi:type="dcterms:W3CDTF">2014-05-06T07:26:27Z</dcterms:created>
  <dcterms:modified xsi:type="dcterms:W3CDTF">2016-10-21T04:52:15Z</dcterms:modified>
</cp:coreProperties>
</file>